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9B286-A654-441B-8473-4A0579C310E1}" type="datetimeFigureOut">
              <a:rPr lang="hu-HU" smtClean="0"/>
              <a:t>2018. 03. 11.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AE347-E75E-467E-B580-B2959B264200}" type="slidenum">
              <a:rPr lang="hu-HU" smtClean="0"/>
              <a:t>‹#›</a:t>
            </a:fld>
            <a:endParaRPr lang="hu-HU"/>
          </a:p>
        </p:txBody>
      </p:sp>
    </p:spTree>
    <p:extLst>
      <p:ext uri="{BB962C8B-B14F-4D97-AF65-F5344CB8AC3E}">
        <p14:creationId xmlns:p14="http://schemas.microsoft.com/office/powerpoint/2010/main" val="355434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6E5AE347-E75E-467E-B580-B2959B264200}" type="slidenum">
              <a:rPr lang="hu-HU" smtClean="0"/>
              <a:t>4</a:t>
            </a:fld>
            <a:endParaRPr lang="hu-HU"/>
          </a:p>
        </p:txBody>
      </p:sp>
    </p:spTree>
    <p:extLst>
      <p:ext uri="{BB962C8B-B14F-4D97-AF65-F5344CB8AC3E}">
        <p14:creationId xmlns:p14="http://schemas.microsoft.com/office/powerpoint/2010/main" val="56916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2F6A0E8F-CE6C-4699-A6F1-F89BBD9FBFE0}" type="datetimeFigureOut">
              <a:rPr lang="hu-HU" smtClean="0"/>
              <a:t>2018. 03. 11.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29856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F6A0E8F-CE6C-4699-A6F1-F89BBD9FBFE0}" type="datetimeFigureOut">
              <a:rPr lang="hu-HU" smtClean="0"/>
              <a:t>2018. 03. 11.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37781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F6A0E8F-CE6C-4699-A6F1-F89BBD9FBFE0}" type="datetimeFigureOut">
              <a:rPr lang="hu-HU" smtClean="0"/>
              <a:t>2018. 03. 11.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78918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F6A0E8F-CE6C-4699-A6F1-F89BBD9FBFE0}" type="datetimeFigureOut">
              <a:rPr lang="hu-HU" smtClean="0"/>
              <a:t>2018. 03. 11.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10845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F6A0E8F-CE6C-4699-A6F1-F89BBD9FBFE0}" type="datetimeFigureOut">
              <a:rPr lang="hu-HU" smtClean="0"/>
              <a:t>2018. 03. 11.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243505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F6A0E8F-CE6C-4699-A6F1-F89BBD9FBFE0}" type="datetimeFigureOut">
              <a:rPr lang="hu-HU" smtClean="0"/>
              <a:t>2018. 03. 11.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249444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F6A0E8F-CE6C-4699-A6F1-F89BBD9FBFE0}" type="datetimeFigureOut">
              <a:rPr lang="hu-HU" smtClean="0"/>
              <a:t>2018. 03. 11.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236958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F6A0E8F-CE6C-4699-A6F1-F89BBD9FBFE0}" type="datetimeFigureOut">
              <a:rPr lang="hu-HU" smtClean="0"/>
              <a:t>2018. 03. 11.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266915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F6A0E8F-CE6C-4699-A6F1-F89BBD9FBFE0}" type="datetimeFigureOut">
              <a:rPr lang="hu-HU" smtClean="0"/>
              <a:t>2018. 03. 11.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184585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F6A0E8F-CE6C-4699-A6F1-F89BBD9FBFE0}" type="datetimeFigureOut">
              <a:rPr lang="hu-HU" smtClean="0"/>
              <a:t>2018. 03. 11.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331375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F6A0E8F-CE6C-4699-A6F1-F89BBD9FBFE0}" type="datetimeFigureOut">
              <a:rPr lang="hu-HU" smtClean="0"/>
              <a:t>2018. 03. 11.</a:t>
            </a:fld>
            <a:endParaRPr lang="hu-HU"/>
          </a:p>
        </p:txBody>
      </p:sp>
      <p:sp>
        <p:nvSpPr>
          <p:cNvPr id="6" name="Élőláb helye 5"/>
          <p:cNvSpPr>
            <a:spLocks noGrp="1"/>
          </p:cNvSpPr>
          <p:nvPr>
            <p:ph type="ftr" sz="quarter" idx="11"/>
          </p:nvPr>
        </p:nvSpPr>
        <p:spPr/>
        <p:txBody>
          <a:bodyPr/>
          <a:lstStyle/>
          <a:p>
            <a:endParaRPr lang="en-US" dirty="0"/>
          </a:p>
        </p:txBody>
      </p:sp>
      <p:sp>
        <p:nvSpPr>
          <p:cNvPr id="7" name="Dia számának helye 6"/>
          <p:cNvSpPr>
            <a:spLocks noGrp="1"/>
          </p:cNvSpPr>
          <p:nvPr>
            <p:ph type="sldNum" sz="quarter" idx="12"/>
          </p:nvPr>
        </p:nvSpPr>
        <p:spPr/>
        <p:txBody>
          <a:bodyPr/>
          <a:lstStyle/>
          <a:p>
            <a:fld id="{512501DE-B090-4685-8E05-2B13260F3D34}" type="slidenum">
              <a:rPr lang="hu-HU" smtClean="0"/>
              <a:t>‹#›</a:t>
            </a:fld>
            <a:endParaRPr lang="hu-HU"/>
          </a:p>
        </p:txBody>
      </p:sp>
    </p:spTree>
    <p:extLst>
      <p:ext uri="{BB962C8B-B14F-4D97-AF65-F5344CB8AC3E}">
        <p14:creationId xmlns:p14="http://schemas.microsoft.com/office/powerpoint/2010/main" val="134634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A0E8F-CE6C-4699-A6F1-F89BBD9FBFE0}" type="datetimeFigureOut">
              <a:rPr lang="hu-HU" smtClean="0"/>
              <a:t>2018. 03. 11.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501DE-B090-4685-8E05-2B13260F3D34}" type="slidenum">
              <a:rPr lang="hu-HU" smtClean="0"/>
              <a:t>‹#›</a:t>
            </a:fld>
            <a:endParaRPr lang="hu-HU"/>
          </a:p>
        </p:txBody>
      </p:sp>
    </p:spTree>
    <p:extLst>
      <p:ext uri="{BB962C8B-B14F-4D97-AF65-F5344CB8AC3E}">
        <p14:creationId xmlns:p14="http://schemas.microsoft.com/office/powerpoint/2010/main" val="13359513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Szövegdoboz 5"/>
          <p:cNvSpPr txBox="1"/>
          <p:nvPr/>
        </p:nvSpPr>
        <p:spPr>
          <a:xfrm>
            <a:off x="111512" y="3105469"/>
            <a:ext cx="8742556" cy="1015663"/>
          </a:xfrm>
          <a:prstGeom prst="rect">
            <a:avLst/>
          </a:prstGeom>
          <a:noFill/>
        </p:spPr>
        <p:txBody>
          <a:bodyPr wrap="square" rtlCol="0">
            <a:spAutoFit/>
          </a:bodyPr>
          <a:lstStyle/>
          <a:p>
            <a:pPr algn="ctr"/>
            <a:r>
              <a:rPr lang="hu-HU" sz="6000" dirty="0" smtClean="0">
                <a:latin typeface="Brush Script MT" panose="03060802040406070304" pitchFamily="66" charset="0"/>
              </a:rPr>
              <a:t>Gondolataim egy borongós estén</a:t>
            </a:r>
            <a:endParaRPr lang="hu-HU" sz="6000" dirty="0">
              <a:latin typeface="Brush Script MT" panose="03060802040406070304" pitchFamily="66" charset="0"/>
            </a:endParaRPr>
          </a:p>
        </p:txBody>
      </p:sp>
      <p:pic>
        <p:nvPicPr>
          <p:cNvPr id="7" name="Kép 6"/>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ackgroundRemoval t="3704" b="96593" l="2413" r="98006"/>
                    </a14:imgEffect>
                  </a14:imgLayer>
                </a14:imgProps>
              </a:ext>
              <a:ext uri="{28A0092B-C50C-407E-A947-70E740481C1C}">
                <a14:useLocalDpi xmlns:a14="http://schemas.microsoft.com/office/drawing/2010/main" val="0"/>
              </a:ext>
            </a:extLst>
          </a:blip>
          <a:stretch>
            <a:fillRect/>
          </a:stretch>
        </p:blipFill>
        <p:spPr>
          <a:xfrm>
            <a:off x="8229600" y="1082872"/>
            <a:ext cx="3962400" cy="2807208"/>
          </a:xfrm>
          <a:prstGeom prst="rect">
            <a:avLst/>
          </a:prstGeom>
        </p:spPr>
      </p:pic>
    </p:spTree>
    <p:extLst>
      <p:ext uri="{BB962C8B-B14F-4D97-AF65-F5344CB8AC3E}">
        <p14:creationId xmlns:p14="http://schemas.microsoft.com/office/powerpoint/2010/main" val="1899209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810904" y="529086"/>
            <a:ext cx="10515600" cy="2258719"/>
          </a:xfrm>
        </p:spPr>
        <p:txBody>
          <a:bodyPr/>
          <a:lstStyle/>
          <a:p>
            <a:pPr marL="0" lvl="0" indent="0">
              <a:buNone/>
            </a:pPr>
            <a:r>
              <a:rPr lang="hu-HU" sz="3600" dirty="0" smtClean="0">
                <a:latin typeface="Brush Script MT" panose="03060802040406070304" pitchFamily="66" charset="0"/>
              </a:rPr>
              <a:t>Ezen a komor, sötét estén az íróasztalnál ülve azon gondolkodom, hogy rendszerezem költeményemet egy kötetbe. Az elejére tervezem egy ars poetica-féle vers megírását, A címe „Útravaló verseimmel” lesz, ennyi már bizonyos.</a:t>
            </a:r>
          </a:p>
        </p:txBody>
      </p:sp>
      <p:pic>
        <p:nvPicPr>
          <p:cNvPr id="8" name="Kép 7"/>
          <p:cNvPicPr>
            <a:picLocks noChangeAspect="1"/>
          </p:cNvPicPr>
          <p:nvPr/>
        </p:nvPicPr>
        <p:blipFill>
          <a:blip r:embed="rId3" cstate="print">
            <a:extLst>
              <a:ext uri="{BEBA8EAE-BF5A-486C-A8C5-ECC9F3942E4B}">
                <a14:imgProps xmlns:a14="http://schemas.microsoft.com/office/drawing/2010/main">
                  <a14:imgLayer r:embed="rId4">
                    <a14:imgEffect>
                      <a14:backgroundRemoval t="5978" b="98234" l="1392" r="97018">
                        <a14:foregroundMark x1="27932" y1="89130" x2="27932" y2="89130"/>
                        <a14:foregroundMark x1="27634" y1="95788" x2="27634" y2="95788"/>
                        <a14:foregroundMark x1="45527" y1="79755" x2="45527" y2="79755"/>
                        <a14:foregroundMark x1="43936" y1="84511" x2="43936" y2="84511"/>
                        <a14:foregroundMark x1="45328" y1="82201" x2="45328" y2="82201"/>
                        <a14:foregroundMark x1="43638" y1="87772" x2="43638" y2="87772"/>
                        <a14:backgroundMark x1="57256" y1="78261" x2="57256" y2="78261"/>
                        <a14:backgroundMark x1="46123" y1="67663" x2="46123" y2="67663"/>
                        <a14:backgroundMark x1="80219" y1="46603" x2="80219" y2="46603"/>
                        <a14:backgroundMark x1="70378" y1="76087" x2="70378" y2="76087"/>
                      </a14:backgroundRemoval>
                    </a14:imgEffect>
                  </a14:imgLayer>
                </a14:imgProps>
              </a:ext>
              <a:ext uri="{28A0092B-C50C-407E-A947-70E740481C1C}">
                <a14:useLocalDpi xmlns:a14="http://schemas.microsoft.com/office/drawing/2010/main" val="0"/>
              </a:ext>
            </a:extLst>
          </a:blip>
          <a:stretch>
            <a:fillRect/>
          </a:stretch>
        </p:blipFill>
        <p:spPr>
          <a:xfrm>
            <a:off x="4661209" y="2074127"/>
            <a:ext cx="6079855" cy="4449694"/>
          </a:xfrm>
          <a:prstGeom prst="rect">
            <a:avLst/>
          </a:prstGeom>
        </p:spPr>
      </p:pic>
    </p:spTree>
    <p:extLst>
      <p:ext uri="{BB962C8B-B14F-4D97-AF65-F5344CB8AC3E}">
        <p14:creationId xmlns:p14="http://schemas.microsoft.com/office/powerpoint/2010/main" val="1829934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artalom helye 4"/>
          <p:cNvSpPr>
            <a:spLocks noGrp="1"/>
          </p:cNvSpPr>
          <p:nvPr>
            <p:ph idx="1"/>
          </p:nvPr>
        </p:nvSpPr>
        <p:spPr>
          <a:xfrm>
            <a:off x="581722" y="234176"/>
            <a:ext cx="10792522" cy="6367346"/>
          </a:xfrm>
        </p:spPr>
        <p:txBody>
          <a:bodyPr>
            <a:noAutofit/>
          </a:bodyPr>
          <a:lstStyle/>
          <a:p>
            <a:pPr marL="0" indent="0">
              <a:buNone/>
            </a:pPr>
            <a:r>
              <a:rPr lang="hu-HU" sz="3600" dirty="0">
                <a:latin typeface="Brush Script MT" panose="03060802040406070304" pitchFamily="66" charset="0"/>
              </a:rPr>
              <a:t>K</a:t>
            </a:r>
            <a:r>
              <a:rPr lang="hu-HU" sz="3600" dirty="0" smtClean="0">
                <a:latin typeface="Brush Script MT" panose="03060802040406070304" pitchFamily="66" charset="0"/>
              </a:rPr>
              <a:t>itekintek az ablakon, az eleséget dézsmáló madarakat látva eszembe jut, hogy talán én is egy vagyok köztük. Az emberek sosem fordítottak nagy gondot az érzéseimre, csak az számított nekik, hogy hódító-e hangom vagy sem.</a:t>
            </a:r>
          </a:p>
          <a:p>
            <a:pPr marL="0" indent="0">
              <a:buNone/>
            </a:pPr>
            <a:endParaRPr lang="hu-HU" sz="3600" dirty="0">
              <a:latin typeface="Brush Script MT" panose="03060802040406070304" pitchFamily="66" charset="0"/>
            </a:endParaRPr>
          </a:p>
          <a:p>
            <a:pPr marL="0" indent="0">
              <a:buNone/>
            </a:pPr>
            <a:endParaRPr lang="hu-HU" sz="3600" dirty="0" smtClean="0">
              <a:latin typeface="Brush Script MT" panose="03060802040406070304" pitchFamily="66" charset="0"/>
            </a:endParaRPr>
          </a:p>
          <a:p>
            <a:pPr marL="0" indent="0">
              <a:buNone/>
            </a:pPr>
            <a:endParaRPr lang="hu-HU" sz="3600" dirty="0" smtClean="0">
              <a:latin typeface="Brush Script MT" panose="03060802040406070304" pitchFamily="66" charset="0"/>
            </a:endParaRPr>
          </a:p>
          <a:p>
            <a:pPr marL="0" indent="0">
              <a:buNone/>
            </a:pPr>
            <a:r>
              <a:rPr lang="hu-HU" sz="3600" dirty="0" smtClean="0">
                <a:latin typeface="Brush Script MT" panose="03060802040406070304" pitchFamily="66" charset="0"/>
              </a:rPr>
              <a:t>Vagy akár a levél. Mit számít miért halvány, piros vagy fekete? Ki gondol a madárra, a levélre, ki az íróra, hogy mi sorsban él?</a:t>
            </a:r>
            <a:endParaRPr lang="hu-HU" sz="3600" dirty="0">
              <a:latin typeface="Brush Script MT" panose="03060802040406070304" pitchFamily="66" charset="0"/>
            </a:endParaRPr>
          </a:p>
        </p:txBody>
      </p:sp>
      <p:pic>
        <p:nvPicPr>
          <p:cNvPr id="6" name="Kép 5"/>
          <p:cNvPicPr>
            <a:picLocks noChangeAspect="1"/>
          </p:cNvPicPr>
          <p:nvPr/>
        </p:nvPicPr>
        <p:blipFill>
          <a:blip r:embed="rId3"/>
          <a:stretch>
            <a:fillRect/>
          </a:stretch>
        </p:blipFill>
        <p:spPr>
          <a:xfrm>
            <a:off x="3242326" y="1644150"/>
            <a:ext cx="3463353" cy="2403743"/>
          </a:xfrm>
          <a:prstGeom prst="rect">
            <a:avLst/>
          </a:prstGeom>
        </p:spPr>
      </p:pic>
      <p:pic>
        <p:nvPicPr>
          <p:cNvPr id="7" name="Kép 6"/>
          <p:cNvPicPr>
            <a:picLocks noChangeAspect="1"/>
          </p:cNvPicPr>
          <p:nvPr/>
        </p:nvPicPr>
        <p:blipFill>
          <a:blip r:embed="rId4"/>
          <a:stretch>
            <a:fillRect/>
          </a:stretch>
        </p:blipFill>
        <p:spPr>
          <a:xfrm rot="20610595">
            <a:off x="9602738" y="5032898"/>
            <a:ext cx="2641302" cy="1772156"/>
          </a:xfrm>
          <a:prstGeom prst="rect">
            <a:avLst/>
          </a:prstGeom>
        </p:spPr>
      </p:pic>
    </p:spTree>
    <p:extLst>
      <p:ext uri="{BB962C8B-B14F-4D97-AF65-F5344CB8AC3E}">
        <p14:creationId xmlns:p14="http://schemas.microsoft.com/office/powerpoint/2010/main" val="826885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 name="Szövegdoboz 8"/>
          <p:cNvSpPr txBox="1"/>
          <p:nvPr/>
        </p:nvSpPr>
        <p:spPr>
          <a:xfrm>
            <a:off x="635620" y="780582"/>
            <a:ext cx="11251579" cy="5970865"/>
          </a:xfrm>
          <a:prstGeom prst="rect">
            <a:avLst/>
          </a:prstGeom>
          <a:noFill/>
        </p:spPr>
        <p:txBody>
          <a:bodyPr wrap="square" rtlCol="0">
            <a:spAutoFit/>
          </a:bodyPr>
          <a:lstStyle/>
          <a:p>
            <a:endParaRPr lang="hu-HU" sz="3200" dirty="0" smtClean="0">
              <a:latin typeface="Brush Script MT" panose="03060802040406070304" pitchFamily="66" charset="0"/>
            </a:endParaRPr>
          </a:p>
          <a:p>
            <a:r>
              <a:rPr lang="hu-HU" sz="3200" dirty="0" smtClean="0">
                <a:latin typeface="Brush Script MT" panose="03060802040406070304" pitchFamily="66" charset="0"/>
              </a:rPr>
              <a:t>Sokat megéltem már az életemben, temérdek bút, fájdalmat, elválást, halált. De Istenemnek hála az örömben és szép emlékekben sem volt hiányom. </a:t>
            </a:r>
          </a:p>
          <a:p>
            <a:r>
              <a:rPr lang="hu-HU" sz="3200" dirty="0" smtClean="0">
                <a:latin typeface="Brush Script MT" panose="03060802040406070304" pitchFamily="66" charset="0"/>
              </a:rPr>
              <a:t>Egész életemet ambivalens érzések járták át. Volt, hogy egyszerre hittem és kétkedtem, vágytam és lemondtam, vagy akár mosolyogtam és sírtam. </a:t>
            </a:r>
          </a:p>
          <a:p>
            <a:r>
              <a:rPr lang="hu-HU" sz="3200" dirty="0" smtClean="0">
                <a:latin typeface="Brush Script MT" panose="03060802040406070304" pitchFamily="66" charset="0"/>
              </a:rPr>
              <a:t>Szinte sosem tudtam mit érzek igazán.</a:t>
            </a:r>
          </a:p>
          <a:p>
            <a:r>
              <a:rPr lang="hu-HU" sz="3200" dirty="0" smtClean="0">
                <a:latin typeface="Brush Script MT" panose="03060802040406070304" pitchFamily="66" charset="0"/>
              </a:rPr>
              <a:t> De annyi bizonyos, hogy mindig szerettem és szeretve voltam, osztoztam családom és barátaim örömeiben és bánataiban egyaránt.</a:t>
            </a:r>
            <a:endParaRPr lang="hu-HU" dirty="0"/>
          </a:p>
          <a:p>
            <a:endParaRPr lang="hu-HU" dirty="0" smtClean="0"/>
          </a:p>
          <a:p>
            <a:endParaRPr lang="hu-HU" dirty="0"/>
          </a:p>
          <a:p>
            <a:endParaRPr lang="hu-HU" dirty="0" smtClean="0"/>
          </a:p>
          <a:p>
            <a:endParaRPr lang="hu-HU" dirty="0"/>
          </a:p>
          <a:p>
            <a:endParaRPr lang="hu-HU" dirty="0" smtClean="0"/>
          </a:p>
          <a:p>
            <a:endParaRPr lang="hu-HU" dirty="0" smtClean="0"/>
          </a:p>
          <a:p>
            <a:endParaRPr lang="hu-HU" dirty="0"/>
          </a:p>
        </p:txBody>
      </p:sp>
      <p:pic>
        <p:nvPicPr>
          <p:cNvPr id="12" name="Kép 11"/>
          <p:cNvPicPr>
            <a:picLocks noChangeAspect="1"/>
          </p:cNvPicPr>
          <p:nvPr/>
        </p:nvPicPr>
        <p:blipFill>
          <a:blip r:embed="rId4"/>
          <a:stretch>
            <a:fillRect/>
          </a:stretch>
        </p:blipFill>
        <p:spPr>
          <a:xfrm>
            <a:off x="9258660" y="4242589"/>
            <a:ext cx="2840982" cy="2615411"/>
          </a:xfrm>
          <a:prstGeom prst="rect">
            <a:avLst/>
          </a:prstGeom>
        </p:spPr>
      </p:pic>
    </p:spTree>
    <p:extLst>
      <p:ext uri="{BB962C8B-B14F-4D97-AF65-F5344CB8AC3E}">
        <p14:creationId xmlns:p14="http://schemas.microsoft.com/office/powerpoint/2010/main" val="4067860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Szövegdoboz 27"/>
          <p:cNvSpPr txBox="1"/>
          <p:nvPr/>
        </p:nvSpPr>
        <p:spPr>
          <a:xfrm>
            <a:off x="390292" y="3089962"/>
            <a:ext cx="7482470" cy="2554545"/>
          </a:xfrm>
          <a:prstGeom prst="rect">
            <a:avLst/>
          </a:prstGeom>
          <a:noFill/>
        </p:spPr>
        <p:txBody>
          <a:bodyPr wrap="square" rtlCol="0">
            <a:spAutoFit/>
          </a:bodyPr>
          <a:lstStyle/>
          <a:p>
            <a:r>
              <a:rPr lang="hu-HU" sz="3200" dirty="0" smtClean="0">
                <a:latin typeface="Brush Script MT" panose="03060802040406070304" pitchFamily="66" charset="0"/>
              </a:rPr>
              <a:t>Egész éjjel ilyen és ehhez hasonló kérdések cikáztak a fejemben, mígnem arra lettem figyelmes a vízcseppekkel </a:t>
            </a:r>
            <a:r>
              <a:rPr lang="hu-HU" sz="3200" dirty="0" smtClean="0">
                <a:latin typeface="Brush Script MT" panose="03060802040406070304" pitchFamily="66" charset="0"/>
              </a:rPr>
              <a:t>tarkított </a:t>
            </a:r>
            <a:r>
              <a:rPr lang="hu-HU" sz="3200" dirty="0" smtClean="0">
                <a:latin typeface="Brush Script MT" panose="03060802040406070304" pitchFamily="66" charset="0"/>
              </a:rPr>
              <a:t>ablakon keresztül, hogy a Nap sugarai </a:t>
            </a:r>
            <a:r>
              <a:rPr lang="hu-HU" sz="3200" dirty="0" err="1" smtClean="0">
                <a:latin typeface="Brush Script MT" panose="03060802040406070304" pitchFamily="66" charset="0"/>
              </a:rPr>
              <a:t>pirosasra</a:t>
            </a:r>
            <a:r>
              <a:rPr lang="hu-HU" sz="3200" dirty="0" smtClean="0">
                <a:latin typeface="Brush Script MT" panose="03060802040406070304" pitchFamily="66" charset="0"/>
              </a:rPr>
              <a:t> színezik az égbolt alját, ezért nyugovóra tértem.</a:t>
            </a:r>
            <a:endParaRPr lang="hu-HU" sz="3200" dirty="0">
              <a:latin typeface="Brush Script MT" panose="03060802040406070304" pitchFamily="66" charset="0"/>
            </a:endParaRPr>
          </a:p>
        </p:txBody>
      </p:sp>
      <p:pic>
        <p:nvPicPr>
          <p:cNvPr id="29" name="Kép 28"/>
          <p:cNvPicPr>
            <a:picLocks noChangeAspect="1"/>
          </p:cNvPicPr>
          <p:nvPr/>
        </p:nvPicPr>
        <p:blipFill>
          <a:blip r:embed="rId3"/>
          <a:stretch>
            <a:fillRect/>
          </a:stretch>
        </p:blipFill>
        <p:spPr>
          <a:xfrm>
            <a:off x="8970001" y="3803639"/>
            <a:ext cx="2615411" cy="3054361"/>
          </a:xfrm>
          <a:prstGeom prst="rect">
            <a:avLst/>
          </a:prstGeom>
        </p:spPr>
      </p:pic>
      <p:sp>
        <p:nvSpPr>
          <p:cNvPr id="3" name="Szövegdoboz 2"/>
          <p:cNvSpPr txBox="1"/>
          <p:nvPr/>
        </p:nvSpPr>
        <p:spPr>
          <a:xfrm>
            <a:off x="390292" y="1341883"/>
            <a:ext cx="11463454" cy="1569660"/>
          </a:xfrm>
          <a:prstGeom prst="rect">
            <a:avLst/>
          </a:prstGeom>
          <a:noFill/>
        </p:spPr>
        <p:txBody>
          <a:bodyPr wrap="square" rtlCol="0">
            <a:spAutoFit/>
          </a:bodyPr>
          <a:lstStyle/>
          <a:p>
            <a:r>
              <a:rPr lang="hu-HU" sz="3200" dirty="0" smtClean="0">
                <a:latin typeface="Brush Script MT" panose="03060802040406070304" pitchFamily="66" charset="0"/>
              </a:rPr>
              <a:t>Aztán a szemem az avarról és a madarakról a távolban nyugvó sírokra téved. Vajon, miután meghalok fog bárki is emlékezni dalaimra? Vagy velem együtt eltemetik a </a:t>
            </a:r>
            <a:r>
              <a:rPr lang="hu-HU" sz="3200" dirty="0" smtClean="0">
                <a:latin typeface="Brush Script MT" panose="03060802040406070304" pitchFamily="66" charset="0"/>
              </a:rPr>
              <a:t>föld </a:t>
            </a:r>
            <a:r>
              <a:rPr lang="hu-HU" sz="3200" dirty="0" smtClean="0">
                <a:latin typeface="Brush Script MT" panose="03060802040406070304" pitchFamily="66" charset="0"/>
              </a:rPr>
              <a:t>alá?  </a:t>
            </a:r>
            <a:endParaRPr lang="hu-HU" sz="3200" dirty="0">
              <a:latin typeface="Brush Script MT" panose="03060802040406070304" pitchFamily="66" charset="0"/>
            </a:endParaRPr>
          </a:p>
        </p:txBody>
      </p:sp>
    </p:spTree>
    <p:extLst>
      <p:ext uri="{BB962C8B-B14F-4D97-AF65-F5344CB8AC3E}">
        <p14:creationId xmlns:p14="http://schemas.microsoft.com/office/powerpoint/2010/main" val="512972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TotalTime>
  <Words>262</Words>
  <Application>Microsoft Office PowerPoint</Application>
  <PresentationFormat>Szélesvásznú</PresentationFormat>
  <Paragraphs>20</Paragraphs>
  <Slides>5</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vt:i4>
      </vt:variant>
    </vt:vector>
  </HeadingPairs>
  <TitlesOfParts>
    <vt:vector size="10" baseType="lpstr">
      <vt:lpstr>Arial</vt:lpstr>
      <vt:lpstr>Brush Script MT</vt:lpstr>
      <vt:lpstr>Calibri</vt:lpstr>
      <vt:lpstr>Calibri Light</vt:lpstr>
      <vt:lpstr>Office-téma</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Felhasználó</dc:creator>
  <cp:lastModifiedBy>Windows-felhasználó</cp:lastModifiedBy>
  <cp:revision>31</cp:revision>
  <dcterms:created xsi:type="dcterms:W3CDTF">2018-03-10T17:45:22Z</dcterms:created>
  <dcterms:modified xsi:type="dcterms:W3CDTF">2018-03-11T17:49:10Z</dcterms:modified>
</cp:coreProperties>
</file>