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6CE05-3016-4D53-9A97-364A7CB513E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08BCE-EACB-4A75-AD8D-2649C424824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659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08BCE-EACB-4A75-AD8D-2649C424824A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7827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498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54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707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63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427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798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135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899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22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553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1129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4F4B-F989-4B34-A783-ECCB5E8B93A8}" type="datetimeFigureOut">
              <a:rPr lang="hu-HU" smtClean="0"/>
              <a:t>2018.04.22.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94426-D40B-4203-955D-2CB3E70F0C4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466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400" dirty="0" smtClean="0">
                <a:latin typeface="Comic Sans MS" panose="030F0702030302020204" pitchFamily="66" charset="0"/>
              </a:rPr>
              <a:t>„Be van fejezve a nagy mű, igen.</a:t>
            </a:r>
            <a:br>
              <a:rPr lang="hu-HU" sz="4400" dirty="0" smtClean="0">
                <a:latin typeface="Comic Sans MS" panose="030F0702030302020204" pitchFamily="66" charset="0"/>
              </a:rPr>
            </a:br>
            <a:r>
              <a:rPr lang="hu-HU" sz="4400" dirty="0" smtClean="0">
                <a:latin typeface="Comic Sans MS" panose="030F0702030302020204" pitchFamily="66" charset="0"/>
              </a:rPr>
              <a:t>A gép forog, az alkotó pihen.”</a:t>
            </a:r>
            <a:endParaRPr lang="hu-HU" sz="4400" dirty="0">
              <a:latin typeface="Comic Sans MS" panose="030F0702030302020204" pitchFamily="66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752163"/>
            <a:ext cx="9144000" cy="1655762"/>
          </a:xfrm>
        </p:spPr>
        <p:txBody>
          <a:bodyPr/>
          <a:lstStyle/>
          <a:p>
            <a:r>
              <a:rPr lang="hu-HU" i="1" dirty="0" smtClean="0">
                <a:latin typeface="Comic Sans MS" panose="030F0702030302020204" pitchFamily="66" charset="0"/>
              </a:rPr>
              <a:t>Az ember tragédiája </a:t>
            </a:r>
            <a:r>
              <a:rPr lang="hu-HU" i="1" dirty="0" err="1" smtClean="0">
                <a:latin typeface="Comic Sans MS" panose="030F0702030302020204" pitchFamily="66" charset="0"/>
              </a:rPr>
              <a:t>Paulay</a:t>
            </a:r>
            <a:r>
              <a:rPr lang="hu-HU" i="1" dirty="0" smtClean="0">
                <a:latin typeface="Comic Sans MS" panose="030F0702030302020204" pitchFamily="66" charset="0"/>
              </a:rPr>
              <a:t> Ede feldolgozásában</a:t>
            </a:r>
            <a:endParaRPr lang="hu-HU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98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30111" y="1284754"/>
            <a:ext cx="10515600" cy="15804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 err="1" smtClean="0">
                <a:latin typeface="Comic Sans MS" panose="030F0702030302020204" pitchFamily="66" charset="0"/>
              </a:rPr>
              <a:t>Paulay</a:t>
            </a:r>
            <a:r>
              <a:rPr lang="hu-HU" sz="2400" dirty="0" smtClean="0">
                <a:latin typeface="Comic Sans MS" panose="030F0702030302020204" pitchFamily="66" charset="0"/>
              </a:rPr>
              <a:t> Ede kétségtelenül mély vízbe ugrott, mikor vállalkozott rá, hogy </a:t>
            </a:r>
            <a:r>
              <a:rPr lang="hu-HU" sz="2400" dirty="0">
                <a:latin typeface="Comic Sans MS" panose="030F0702030302020204" pitchFamily="66" charset="0"/>
              </a:rPr>
              <a:t>1883. szeptember 21-én </a:t>
            </a:r>
            <a:r>
              <a:rPr lang="hu-HU" sz="2400" dirty="0" smtClean="0">
                <a:latin typeface="Comic Sans MS" panose="030F0702030302020204" pitchFamily="66" charset="0"/>
              </a:rPr>
              <a:t>elsőként bemutatja színpadon Madách </a:t>
            </a:r>
            <a:r>
              <a:rPr lang="hu-HU" sz="2400" dirty="0">
                <a:latin typeface="Comic Sans MS" panose="030F0702030302020204" pitchFamily="66" charset="0"/>
              </a:rPr>
              <a:t>Imre </a:t>
            </a:r>
            <a:r>
              <a:rPr lang="hu-HU" sz="2400" dirty="0" smtClean="0">
                <a:latin typeface="Comic Sans MS" panose="030F0702030302020204" pitchFamily="66" charset="0"/>
              </a:rPr>
              <a:t>remekművét</a:t>
            </a:r>
            <a:r>
              <a:rPr lang="hu-HU" sz="2400" dirty="0">
                <a:latin typeface="Comic Sans MS" panose="030F0702030302020204" pitchFamily="66" charset="0"/>
              </a:rPr>
              <a:t>, Az ember tragédiáját. </a:t>
            </a:r>
            <a:endParaRPr lang="hu-HU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sz="2400" dirty="0" smtClean="0">
              <a:latin typeface="Comic Sans MS" panose="030F0702030302020204" pitchFamily="66" charset="0"/>
            </a:endParaRPr>
          </a:p>
          <a:p>
            <a:endParaRPr lang="hu-HU" sz="2400" dirty="0">
              <a:latin typeface="Comic Sans MS" panose="030F0702030302020204" pitchFamily="66" charset="0"/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>
            <a:off x="1828800" y="3040564"/>
            <a:ext cx="2232000" cy="2340000"/>
            <a:chOff x="2868460" y="3382027"/>
            <a:chExt cx="3043825" cy="3169085"/>
          </a:xfrm>
        </p:grpSpPr>
        <p:pic>
          <p:nvPicPr>
            <p:cNvPr id="5" name="Kép 4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06" t="9627" r="9227" b="15986"/>
            <a:stretch/>
          </p:blipFill>
          <p:spPr>
            <a:xfrm>
              <a:off x="2868460" y="3382027"/>
              <a:ext cx="3043825" cy="3169085"/>
            </a:xfrm>
            <a:prstGeom prst="rect">
              <a:avLst/>
            </a:prstGeom>
          </p:spPr>
        </p:pic>
        <p:pic>
          <p:nvPicPr>
            <p:cNvPr id="7" name="Kép 6"/>
            <p:cNvPicPr>
              <a:picLocks noChangeAspect="1"/>
            </p:cNvPicPr>
            <p:nvPr/>
          </p:nvPicPr>
          <p:blipFill rotWithShape="1">
            <a:blip r:embed="rId6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9" t="5754" r="18747" b="35801"/>
            <a:stretch/>
          </p:blipFill>
          <p:spPr>
            <a:xfrm rot="20237067" flipH="1">
              <a:off x="3366466" y="3532632"/>
              <a:ext cx="765640" cy="9389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2764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04167E-6 -3.33333E-6 L -6.04167E-6 -3.33333E-6 C -0.00248 -0.00301 -0.00469 -0.00671 -0.0073 -0.00926 C -0.00912 -0.01111 -0.01342 -0.01273 -0.01342 -0.01273 C -0.01993 -0.01227 -0.02644 -0.0125 -0.03295 -0.01111 C -0.03673 -0.01018 -0.03751 -0.00555 -0.04011 -0.00185 C -0.04206 0.0007 -0.04428 0.00301 -0.04636 0.00533 C -0.05001 0.00972 -0.05274 0.0125 -0.05561 0.02014 C -0.06589 0.04769 -0.05469 0.01922 -0.06277 0.03658 C -0.06928 0.05023 -0.06081 0.03496 -0.0668 0.0456 C -0.06759 0.04861 -0.06785 0.05209 -0.06889 0.05463 C -0.06993 0.05764 -0.07175 0.05926 -0.07305 0.06204 C -0.07462 0.06551 -0.07579 0.06945 -0.07709 0.07292 C -0.07787 0.07477 -0.07878 0.07639 -0.07917 0.07847 C -0.08165 0.09167 -0.07865 0.07523 -0.08126 0.09121 C -0.08152 0.09306 -0.08191 0.09491 -0.0823 0.09676 C -0.08269 0.09908 -0.08269 0.10185 -0.08334 0.10417 C -0.08373 0.10602 -0.08464 0.10764 -0.08529 0.10949 C -0.08608 0.1132 -0.08699 0.11667 -0.08738 0.1206 C -0.08803 0.12593 -0.08829 0.13009 -0.08946 0.13519 C -0.09011 0.13773 -0.09089 0.14005 -0.09154 0.14236 C -0.09233 0.14977 -0.09337 0.15949 -0.09454 0.16621 C -0.09532 0.16991 -0.0961 0.17338 -0.09662 0.17709 C -0.09988 0.2 -0.09571 0.17153 -0.09871 0.18982 C -0.0991 0.19236 -0.09923 0.19491 -0.09975 0.19722 C -0.10027 0.19977 -0.10105 0.20209 -0.10183 0.20463 C -0.10404 0.22454 -0.10118 0.20371 -0.10483 0.22107 C -0.10535 0.22338 -0.10548 0.22593 -0.10587 0.22824 C -0.10652 0.23148 -0.10743 0.23426 -0.10795 0.2375 C -0.10834 0.23982 -0.1086 0.24236 -0.10899 0.24468 C -0.10951 0.24792 -0.11042 0.2507 -0.11108 0.25394 C -0.11147 0.25625 -0.11173 0.2588 -0.11212 0.26111 C -0.11238 0.26297 -0.11277 0.26482 -0.11316 0.26667 C -0.11381 0.27153 -0.11511 0.28125 -0.11511 0.28125 C -0.1155 0.29213 -0.11537 0.30324 -0.11615 0.31412 C -0.1168 0.32384 -0.11837 0.32292 -0.11928 0.33056 C -0.12058 0.3419 -0.11928 0.33704 -0.1224 0.34514 C -0.12266 0.34769 -0.12292 0.35023 -0.12331 0.35255 C -0.12397 0.35556 -0.12488 0.35857 -0.1254 0.36158 C -0.12592 0.36528 -0.12605 0.36898 -0.12644 0.37269 C -0.1267 0.37454 -0.12722 0.37616 -0.12748 0.37801 C -0.12826 0.38403 -0.12865 0.39028 -0.12956 0.3963 L -0.13165 0.41088 C -0.13191 0.45232 -0.13204 0.49375 -0.13256 0.53519 C -0.13269 0.54144 -0.13386 0.54445 -0.13464 0.54977 C -0.13503 0.55232 -0.13542 0.55463 -0.13568 0.55718 C -0.13581 0.55834 -0.13568 0.55949 -0.13568 0.56088 " pathEditMode="relative" ptsTypes="AAAAAAAAAAAAAAAAAAAAAAAAAAAAAAAAAAAAAAAAAAAAAAA">
                                      <p:cBhvr>
                                        <p:cTn id="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2164"/>
          </a:xfrm>
        </p:spPr>
        <p:txBody>
          <a:bodyPr>
            <a:normAutofit/>
          </a:bodyPr>
          <a:lstStyle/>
          <a:p>
            <a:r>
              <a:rPr lang="hu-HU" sz="3600" u="sng" dirty="0" err="1" smtClean="0">
                <a:latin typeface="Comic Sans MS" panose="030F0702030302020204" pitchFamily="66" charset="0"/>
              </a:rPr>
              <a:t>Paulay</a:t>
            </a:r>
            <a:r>
              <a:rPr lang="hu-HU" sz="3600" u="sng" dirty="0" smtClean="0">
                <a:latin typeface="Comic Sans MS" panose="030F0702030302020204" pitchFamily="66" charset="0"/>
              </a:rPr>
              <a:t> Ede, a rendező:</a:t>
            </a:r>
            <a:endParaRPr lang="hu-HU" sz="3600" u="sng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50855"/>
            <a:ext cx="10515600" cy="4686899"/>
          </a:xfrm>
        </p:spPr>
        <p:txBody>
          <a:bodyPr>
            <a:normAutofit/>
          </a:bodyPr>
          <a:lstStyle/>
          <a:p>
            <a:r>
              <a:rPr lang="hu-HU" sz="2400" dirty="0" smtClean="0">
                <a:latin typeface="Comic Sans MS" panose="030F0702030302020204" pitchFamily="66" charset="0"/>
              </a:rPr>
              <a:t>Tokajon született 1836</a:t>
            </a:r>
            <a:r>
              <a:rPr lang="hu-HU" sz="2400" dirty="0">
                <a:latin typeface="Comic Sans MS" panose="030F0702030302020204" pitchFamily="66" charset="0"/>
              </a:rPr>
              <a:t>. március </a:t>
            </a:r>
            <a:r>
              <a:rPr lang="hu-HU" sz="2400" dirty="0" smtClean="0">
                <a:latin typeface="Comic Sans MS" panose="030F0702030302020204" pitchFamily="66" charset="0"/>
              </a:rPr>
              <a:t>12-én.</a:t>
            </a:r>
          </a:p>
          <a:p>
            <a:r>
              <a:rPr lang="hu-HU" sz="2400" dirty="0">
                <a:latin typeface="Comic Sans MS" panose="030F0702030302020204" pitchFamily="66" charset="0"/>
              </a:rPr>
              <a:t>S</a:t>
            </a:r>
            <a:r>
              <a:rPr lang="hu-HU" sz="2400" dirty="0" smtClean="0">
                <a:latin typeface="Comic Sans MS" panose="030F0702030302020204" pitchFamily="66" charset="0"/>
              </a:rPr>
              <a:t>zínész</a:t>
            </a:r>
            <a:r>
              <a:rPr lang="hu-HU" sz="2400" dirty="0">
                <a:latin typeface="Comic Sans MS" panose="030F0702030302020204" pitchFamily="66" charset="0"/>
              </a:rPr>
              <a:t>, rendező, dramaturg, színészpedagógus, igazgató, </a:t>
            </a:r>
            <a:r>
              <a:rPr lang="hu-HU" sz="2400" dirty="0" smtClean="0">
                <a:latin typeface="Comic Sans MS" panose="030F0702030302020204" pitchFamily="66" charset="0"/>
              </a:rPr>
              <a:t>fordító, a </a:t>
            </a:r>
            <a:r>
              <a:rPr lang="hu-HU" sz="2400" dirty="0">
                <a:latin typeface="Comic Sans MS" panose="030F0702030302020204" pitchFamily="66" charset="0"/>
              </a:rPr>
              <a:t>Kisfaludy Társaság </a:t>
            </a:r>
            <a:r>
              <a:rPr lang="hu-HU" sz="2400" dirty="0" smtClean="0">
                <a:latin typeface="Comic Sans MS" panose="030F0702030302020204" pitchFamily="66" charset="0"/>
              </a:rPr>
              <a:t>tagja.</a:t>
            </a:r>
          </a:p>
          <a:p>
            <a:r>
              <a:rPr lang="hu-HU" sz="2400" dirty="0">
                <a:latin typeface="Comic Sans MS" panose="030F0702030302020204" pitchFamily="66" charset="0"/>
              </a:rPr>
              <a:t>1863 augusztusában meghívást kapott </a:t>
            </a:r>
            <a:r>
              <a:rPr lang="hu-HU" sz="2400" dirty="0" smtClean="0">
                <a:latin typeface="Comic Sans MS" panose="030F0702030302020204" pitchFamily="66" charset="0"/>
              </a:rPr>
              <a:t>a Nemzeti Színházba, </a:t>
            </a:r>
            <a:r>
              <a:rPr lang="hu-HU" sz="2400" dirty="0">
                <a:latin typeface="Comic Sans MS" panose="030F0702030302020204" pitchFamily="66" charset="0"/>
              </a:rPr>
              <a:t>ahol néhány nagyobb </a:t>
            </a:r>
            <a:r>
              <a:rPr lang="hu-HU" sz="2400" dirty="0" smtClean="0">
                <a:latin typeface="Comic Sans MS" panose="030F0702030302020204" pitchFamily="66" charset="0"/>
              </a:rPr>
              <a:t>szerepben annyira </a:t>
            </a:r>
            <a:r>
              <a:rPr lang="hu-HU" sz="2400" dirty="0">
                <a:latin typeface="Comic Sans MS" panose="030F0702030302020204" pitchFamily="66" charset="0"/>
              </a:rPr>
              <a:t>megnyerte a közönség </a:t>
            </a:r>
            <a:r>
              <a:rPr lang="hu-HU" sz="2400" dirty="0" smtClean="0">
                <a:latin typeface="Comic Sans MS" panose="030F0702030302020204" pitchFamily="66" charset="0"/>
              </a:rPr>
              <a:t>tetszését</a:t>
            </a:r>
            <a:r>
              <a:rPr lang="hu-HU" sz="2400" dirty="0">
                <a:latin typeface="Comic Sans MS" panose="030F0702030302020204" pitchFamily="66" charset="0"/>
              </a:rPr>
              <a:t>, hogy nejével együtt már szeptember 1-től </a:t>
            </a:r>
            <a:r>
              <a:rPr lang="hu-HU" sz="2400" dirty="0" smtClean="0">
                <a:latin typeface="Comic Sans MS" panose="030F0702030302020204" pitchFamily="66" charset="0"/>
              </a:rPr>
              <a:t>szerződtették.</a:t>
            </a:r>
          </a:p>
          <a:p>
            <a:r>
              <a:rPr lang="hu-HU" sz="2400" dirty="0" smtClean="0">
                <a:latin typeface="Comic Sans MS" panose="030F0702030302020204" pitchFamily="66" charset="0"/>
              </a:rPr>
              <a:t>Kinevezték </a:t>
            </a:r>
            <a:r>
              <a:rPr lang="hu-HU" sz="2400" dirty="0">
                <a:latin typeface="Comic Sans MS" panose="030F0702030302020204" pitchFamily="66" charset="0"/>
              </a:rPr>
              <a:t>a </a:t>
            </a:r>
            <a:r>
              <a:rPr lang="hu-HU" sz="2400" dirty="0" smtClean="0">
                <a:latin typeface="Comic Sans MS" panose="030F0702030302020204" pitchFamily="66" charset="0"/>
              </a:rPr>
              <a:t>színház </a:t>
            </a:r>
            <a:r>
              <a:rPr lang="hu-HU" sz="2400" dirty="0">
                <a:latin typeface="Comic Sans MS" panose="030F0702030302020204" pitchFamily="66" charset="0"/>
              </a:rPr>
              <a:t>drámai </a:t>
            </a:r>
            <a:r>
              <a:rPr lang="hu-HU" sz="2400" dirty="0" smtClean="0">
                <a:latin typeface="Comic Sans MS" panose="030F0702030302020204" pitchFamily="66" charset="0"/>
              </a:rPr>
              <a:t>igazgatójává, majd pedig főigazgatója </a:t>
            </a:r>
            <a:r>
              <a:rPr lang="hu-HU" sz="2400" dirty="0">
                <a:latin typeface="Comic Sans MS" panose="030F0702030302020204" pitchFamily="66" charset="0"/>
              </a:rPr>
              <a:t>lett. </a:t>
            </a:r>
            <a:r>
              <a:rPr lang="hu-HU" sz="2400" dirty="0" smtClean="0">
                <a:latin typeface="Comic Sans MS" panose="030F0702030302020204" pitchFamily="66" charset="0"/>
              </a:rPr>
              <a:t>Ezt az állást </a:t>
            </a:r>
            <a:r>
              <a:rPr lang="hu-HU" sz="2400" dirty="0">
                <a:latin typeface="Comic Sans MS" panose="030F0702030302020204" pitchFamily="66" charset="0"/>
              </a:rPr>
              <a:t>haláláig töltötte be</a:t>
            </a:r>
            <a:r>
              <a:rPr lang="hu-HU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hu-HU" sz="2400" dirty="0" smtClean="0">
                <a:latin typeface="Comic Sans MS" panose="030F0702030302020204" pitchFamily="66" charset="0"/>
              </a:rPr>
              <a:t>Számos </a:t>
            </a:r>
            <a:r>
              <a:rPr lang="hu-HU" sz="2400" dirty="0">
                <a:latin typeface="Comic Sans MS" panose="030F0702030302020204" pitchFamily="66" charset="0"/>
              </a:rPr>
              <a:t>színdarabot magyarra fordított.</a:t>
            </a:r>
          </a:p>
          <a:p>
            <a:r>
              <a:rPr lang="hu-HU" sz="2400" dirty="0" smtClean="0">
                <a:latin typeface="Comic Sans MS" panose="030F0702030302020204" pitchFamily="66" charset="0"/>
              </a:rPr>
              <a:t>1894</a:t>
            </a:r>
            <a:r>
              <a:rPr lang="hu-HU" sz="2400" dirty="0">
                <a:latin typeface="Comic Sans MS" panose="030F0702030302020204" pitchFamily="66" charset="0"/>
              </a:rPr>
              <a:t>. március </a:t>
            </a:r>
            <a:r>
              <a:rPr lang="hu-HU" sz="2400" dirty="0" smtClean="0">
                <a:latin typeface="Comic Sans MS" panose="030F0702030302020204" pitchFamily="66" charset="0"/>
              </a:rPr>
              <a:t>12-én hunyt el, majd a </a:t>
            </a:r>
            <a:r>
              <a:rPr lang="hu-HU" sz="2400" dirty="0">
                <a:latin typeface="Comic Sans MS" panose="030F0702030302020204" pitchFamily="66" charset="0"/>
              </a:rPr>
              <a:t>Kerepesi úti </a:t>
            </a:r>
            <a:r>
              <a:rPr lang="hu-HU" sz="2400" dirty="0" smtClean="0">
                <a:latin typeface="Comic Sans MS" panose="030F0702030302020204" pitchFamily="66" charset="0"/>
              </a:rPr>
              <a:t>temetőben helyezték örök nyugalomra.</a:t>
            </a:r>
            <a:endParaRPr lang="hu-HU" sz="2400" dirty="0">
              <a:latin typeface="Comic Sans MS" panose="030F0702030302020204" pitchFamily="66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89" y="36922"/>
            <a:ext cx="1505118" cy="19807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9065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960" b="97822" l="64736" r="96082">
                        <a14:foregroundMark x1="66780" y1="82376" x2="66780" y2="82376"/>
                        <a14:foregroundMark x1="66780" y1="79802" x2="66780" y2="79802"/>
                        <a14:foregroundMark x1="67121" y1="74455" x2="67121" y2="74455"/>
                        <a14:foregroundMark x1="67291" y1="68713" x2="67291" y2="68713"/>
                        <a14:foregroundMark x1="67291" y1="53663" x2="67291" y2="53663"/>
                        <a14:foregroundMark x1="66951" y1="51089" x2="66951" y2="51089"/>
                        <a14:foregroundMark x1="66951" y1="51089" x2="66951" y2="51089"/>
                        <a14:foregroundMark x1="84668" y1="92673" x2="84668" y2="92673"/>
                        <a14:foregroundMark x1="82283" y1="94851" x2="82283" y2="94851"/>
                        <a14:foregroundMark x1="82964" y1="96238" x2="82964" y2="96238"/>
                        <a14:foregroundMark x1="84668" y1="95050" x2="84668" y2="95050"/>
                        <a14:foregroundMark x1="86712" y1="92871" x2="86712" y2="92871"/>
                        <a14:foregroundMark x1="75809" y1="91089" x2="75809" y2="91089"/>
                        <a14:foregroundMark x1="71210" y1="14653" x2="71210" y2="14653"/>
                        <a14:foregroundMark x1="80239" y1="17030" x2="80239" y2="170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625" b="42517"/>
          <a:stretch/>
        </p:blipFill>
        <p:spPr>
          <a:xfrm>
            <a:off x="10095978" y="4154348"/>
            <a:ext cx="921853" cy="1219318"/>
          </a:xfr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8137" y="5073264"/>
            <a:ext cx="2592000" cy="1407086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68137" y="662643"/>
            <a:ext cx="1153600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 smtClean="0">
                <a:latin typeface="Comic Sans MS" panose="030F0702030302020204" pitchFamily="66" charset="0"/>
              </a:rPr>
              <a:t>Paulay</a:t>
            </a:r>
            <a:r>
              <a:rPr lang="hu-HU" sz="2800" dirty="0">
                <a:latin typeface="Comic Sans MS" panose="030F0702030302020204" pitchFamily="66" charset="0"/>
              </a:rPr>
              <a:t> a kor legkiválóbb színészeire bízta a </a:t>
            </a:r>
            <a:r>
              <a:rPr lang="hu-HU" sz="2800" dirty="0" smtClean="0">
                <a:latin typeface="Comic Sans MS" panose="030F0702030302020204" pitchFamily="66" charset="0"/>
              </a:rPr>
              <a:t>szerepeket. Ennek </a:t>
            </a:r>
            <a:r>
              <a:rPr lang="hu-HU" sz="2800" dirty="0">
                <a:latin typeface="Comic Sans MS" panose="030F0702030302020204" pitchFamily="66" charset="0"/>
              </a:rPr>
              <a:t>a három kitűnő művésznek nagy része volt a sikerben. Ők voltak </a:t>
            </a:r>
            <a:r>
              <a:rPr lang="hu-HU" sz="2800" dirty="0" err="1">
                <a:latin typeface="Comic Sans MS" panose="030F0702030302020204" pitchFamily="66" charset="0"/>
              </a:rPr>
              <a:t>Paulay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>
                <a:latin typeface="Comic Sans MS" panose="030F0702030302020204" pitchFamily="66" charset="0"/>
              </a:rPr>
              <a:t>építményének </a:t>
            </a:r>
            <a:r>
              <a:rPr lang="hu-HU" sz="2800" smtClean="0">
                <a:latin typeface="Comic Sans MS" panose="030F0702030302020204" pitchFamily="66" charset="0"/>
              </a:rPr>
              <a:t>legerősebb </a:t>
            </a:r>
            <a:r>
              <a:rPr lang="hu-HU" sz="2800" dirty="0">
                <a:latin typeface="Comic Sans MS" panose="030F0702030302020204" pitchFamily="66" charset="0"/>
              </a:rPr>
              <a:t>oszlopai és </a:t>
            </a:r>
            <a:r>
              <a:rPr lang="hu-HU" sz="2800" dirty="0" err="1" smtClean="0">
                <a:latin typeface="Comic Sans MS" panose="030F0702030302020204" pitchFamily="66" charset="0"/>
              </a:rPr>
              <a:t>tartópillérei</a:t>
            </a:r>
            <a:r>
              <a:rPr lang="hu-HU" sz="2800" dirty="0" smtClean="0"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28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Comic Sans MS" panose="030F0702030302020204" pitchFamily="66" charset="0"/>
              </a:rPr>
              <a:t>Ádám - Nagy Imre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Comic Sans MS" panose="030F0702030302020204" pitchFamily="66" charset="0"/>
              </a:rPr>
              <a:t>Éva  –  Jászai Mari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Comic Sans MS" panose="030F0702030302020204" pitchFamily="66" charset="0"/>
              </a:rPr>
              <a:t>Lucifer – Gyenes </a:t>
            </a:r>
            <a:r>
              <a:rPr lang="hu-HU" sz="2800" dirty="0" smtClean="0">
                <a:latin typeface="Comic Sans MS" panose="030F0702030302020204" pitchFamily="66" charset="0"/>
              </a:rPr>
              <a:t>László  </a:t>
            </a:r>
            <a:endParaRPr lang="hu-H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296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81481E-6 L 3.95833E-6 4.81481E-6 L 0.04818 0.00162 C 0.04961 0.00185 0.05104 0.00277 0.05234 0.00347 C 0.05677 0.00578 0.05885 0.00694 0.06263 0.01088 C 0.06367 0.0118 0.06458 0.01365 0.06562 0.01458 C 0.06771 0.01597 0.06992 0.01643 0.07187 0.01805 C 0.07318 0.01944 0.07461 0.02037 0.07591 0.02176 C 0.07708 0.02291 0.07786 0.02476 0.07903 0.02546 C 0.08255 0.02754 0.08685 0.02824 0.09036 0.03078 C 0.0918 0.03194 0.0931 0.03356 0.0944 0.03449 C 0.09687 0.03634 0.09909 0.0368 0.10169 0.03819 C 0.10898 0.04189 0.09948 0.03819 0.10989 0.04189 C 0.1112 0.04305 0.1125 0.04467 0.11393 0.04537 C 0.11666 0.04699 0.11953 0.04745 0.12213 0.04907 C 0.12318 0.04976 0.12435 0.05 0.12526 0.05092 C 0.12643 0.05185 0.12721 0.0537 0.12838 0.05463 C 0.12995 0.05555 0.13177 0.05555 0.13346 0.05648 C 0.13528 0.0574 0.13685 0.05902 0.13867 0.05995 C 0.14036 0.06088 0.14206 0.06111 0.14375 0.0618 C 0.14479 0.06226 0.14583 0.06365 0.14687 0.06365 C 0.17083 0.06481 0.19479 0.06481 0.21875 0.06551 C 0.22083 0.0662 0.22291 0.06643 0.22487 0.06736 C 0.2289 0.06898 0.22812 0.07083 0.2332 0.07106 C 0.25677 0.07222 0.28047 0.07222 0.30403 0.07291 C 0.30677 0.07338 0.3095 0.07384 0.31224 0.07453 C 0.31328 0.075 0.31432 0.07615 0.31536 0.07639 C 0.3181 0.07731 0.32083 0.07777 0.32357 0.07824 C 0.32591 0.07939 0.32825 0.08148 0.33073 0.08194 C 0.3539 0.08541 0.36133 0.08356 0.3832 0.08194 C 0.3845 0.08125 0.38594 0.08055 0.38724 0.08009 C 0.38893 0.07939 0.39075 0.07893 0.39245 0.07824 C 0.39349 0.07777 0.3944 0.07639 0.39544 0.07639 L 0.4931 0.07453 C 0.50547 0.07338 0.51055 0.07523 0.52083 0.06921 C 0.52291 0.06805 0.525 0.06713 0.52695 0.06551 C 0.53242 0.06064 0.53359 0.05879 0.53828 0.05648 C 0.53958 0.05578 0.54101 0.05486 0.54245 0.05463 C 0.54544 0.0537 0.54857 0.05347 0.55169 0.05277 C 0.55338 0.05231 0.55508 0.05162 0.55677 0.05092 C 0.55781 0.05046 0.55872 0.0493 0.55989 0.04907 C 0.56458 0.04814 0.5694 0.04791 0.57422 0.04722 C 0.58802 0.04514 0.5789 0.04652 0.58867 0.04375 C 0.59101 0.04282 0.59349 0.04282 0.59583 0.04189 C 0.59831 0.04097 0.60065 0.03958 0.60299 0.03819 C 0.60638 0.03588 0.6095 0.03078 0.61328 0.03078 L 0.61836 0.03078 L 0.61836 0.03078 " pathEditMode="relative" ptsTypes="AAAAAAAAAAAAAAAAAAAAAAAAAAAAAAAAAAAAAAAAAAAA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77333"/>
            <a:ext cx="10515600" cy="54996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400" u="sng" dirty="0" smtClean="0">
                <a:latin typeface="Comic Sans MS" panose="030F0702030302020204" pitchFamily="66" charset="0"/>
              </a:rPr>
              <a:t>Nagy Imre, avagy Ádám:</a:t>
            </a:r>
            <a:endParaRPr lang="hu-HU" sz="2400" dirty="0">
              <a:latin typeface="Comic Sans MS" panose="030F0702030302020204" pitchFamily="66" charset="0"/>
            </a:endParaRPr>
          </a:p>
          <a:p>
            <a:r>
              <a:rPr lang="hu-HU" sz="2000" dirty="0" smtClean="0">
                <a:latin typeface="Comic Sans MS" panose="030F0702030302020204" pitchFamily="66" charset="0"/>
              </a:rPr>
              <a:t>magyar </a:t>
            </a:r>
            <a:r>
              <a:rPr lang="hu-HU" sz="2000" dirty="0">
                <a:latin typeface="Comic Sans MS" panose="030F0702030302020204" pitchFamily="66" charset="0"/>
              </a:rPr>
              <a:t>színművész, rendező, a Színiakadémia </a:t>
            </a:r>
            <a:r>
              <a:rPr lang="hu-HU" sz="2000" dirty="0" smtClean="0">
                <a:latin typeface="Comic Sans MS" panose="030F0702030302020204" pitchFamily="66" charset="0"/>
              </a:rPr>
              <a:t>tanára.</a:t>
            </a:r>
            <a:endParaRPr lang="hu-HU" sz="2000" dirty="0">
              <a:latin typeface="Comic Sans MS" panose="030F0702030302020204" pitchFamily="66" charset="0"/>
            </a:endParaRPr>
          </a:p>
          <a:p>
            <a:r>
              <a:rPr lang="hu-HU" sz="2000" dirty="0">
                <a:latin typeface="Comic Sans MS" panose="030F0702030302020204" pitchFamily="66" charset="0"/>
              </a:rPr>
              <a:t>1870. április 1-jétől a Nemzeti Színház tagja volt egészen </a:t>
            </a:r>
            <a:r>
              <a:rPr lang="hu-HU" sz="2000" dirty="0" smtClean="0">
                <a:latin typeface="Comic Sans MS" panose="030F0702030302020204" pitchFamily="66" charset="0"/>
              </a:rPr>
              <a:t>haláláig.</a:t>
            </a:r>
            <a:endParaRPr lang="hu-HU" sz="2000" dirty="0">
              <a:latin typeface="Comic Sans MS" panose="030F0702030302020204" pitchFamily="66" charset="0"/>
            </a:endParaRPr>
          </a:p>
          <a:p>
            <a:r>
              <a:rPr lang="hu-HU" sz="2000" dirty="0">
                <a:latin typeface="Comic Sans MS" panose="030F0702030302020204" pitchFamily="66" charset="0"/>
              </a:rPr>
              <a:t>1889-től mint rendező </a:t>
            </a:r>
            <a:r>
              <a:rPr lang="hu-HU" sz="2000" dirty="0" smtClean="0">
                <a:latin typeface="Comic Sans MS" panose="030F0702030302020204" pitchFamily="66" charset="0"/>
              </a:rPr>
              <a:t>működött.</a:t>
            </a:r>
            <a:endParaRPr lang="hu-HU" sz="2000" dirty="0">
              <a:latin typeface="Comic Sans MS" panose="030F0702030302020204" pitchFamily="66" charset="0"/>
            </a:endParaRPr>
          </a:p>
          <a:p>
            <a:r>
              <a:rPr lang="hu-HU" sz="2000" dirty="0">
                <a:latin typeface="Comic Sans MS" panose="030F0702030302020204" pitchFamily="66" charset="0"/>
              </a:rPr>
              <a:t>1890-től a Színiakadémia </a:t>
            </a:r>
            <a:r>
              <a:rPr lang="hu-HU" sz="2000" dirty="0" smtClean="0">
                <a:latin typeface="Comic Sans MS" panose="030F0702030302020204" pitchFamily="66" charset="0"/>
              </a:rPr>
              <a:t>tanára. </a:t>
            </a:r>
          </a:p>
          <a:p>
            <a:r>
              <a:rPr lang="hu-HU" sz="2000" dirty="0" smtClean="0">
                <a:latin typeface="Comic Sans MS" panose="030F0702030302020204" pitchFamily="66" charset="0"/>
              </a:rPr>
              <a:t>További fő szerepei</a:t>
            </a:r>
            <a:r>
              <a:rPr lang="hu-HU" sz="2000" dirty="0">
                <a:latin typeface="Comic Sans MS" panose="030F0702030302020204" pitchFamily="66" charset="0"/>
              </a:rPr>
              <a:t>: Tímár Mihály, Bánk bán, Faust, </a:t>
            </a:r>
            <a:r>
              <a:rPr lang="hu-HU" sz="2000" dirty="0" smtClean="0">
                <a:latin typeface="Comic Sans MS" panose="030F0702030302020204" pitchFamily="66" charset="0"/>
              </a:rPr>
              <a:t>Hamlet.</a:t>
            </a:r>
          </a:p>
          <a:p>
            <a:endParaRPr lang="hu-HU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sz="2400" u="sng" dirty="0" smtClean="0">
                <a:latin typeface="Comic Sans MS" panose="030F0702030302020204" pitchFamily="66" charset="0"/>
              </a:rPr>
              <a:t>Gyenes László, avagy Lucifer:</a:t>
            </a:r>
          </a:p>
          <a:p>
            <a:r>
              <a:rPr lang="hu-HU" sz="2000" dirty="0">
                <a:latin typeface="Comic Sans MS" panose="030F0702030302020204" pitchFamily="66" charset="0"/>
              </a:rPr>
              <a:t>M</a:t>
            </a:r>
            <a:r>
              <a:rPr lang="hu-HU" sz="2000" dirty="0" smtClean="0">
                <a:latin typeface="Comic Sans MS" panose="030F0702030302020204" pitchFamily="66" charset="0"/>
              </a:rPr>
              <a:t>agyar </a:t>
            </a:r>
            <a:r>
              <a:rPr lang="hu-HU" sz="2000" dirty="0">
                <a:latin typeface="Comic Sans MS" panose="030F0702030302020204" pitchFamily="66" charset="0"/>
              </a:rPr>
              <a:t>drámai színész.</a:t>
            </a:r>
          </a:p>
          <a:p>
            <a:r>
              <a:rPr lang="hu-HU" sz="2000" dirty="0">
                <a:latin typeface="Comic Sans MS" panose="030F0702030302020204" pitchFamily="66" charset="0"/>
              </a:rPr>
              <a:t>Középiskolai tanulmányai </a:t>
            </a:r>
            <a:r>
              <a:rPr lang="hu-HU" sz="2000" dirty="0" smtClean="0">
                <a:latin typeface="Comic Sans MS" panose="030F0702030302020204" pitchFamily="66" charset="0"/>
              </a:rPr>
              <a:t>után a </a:t>
            </a:r>
            <a:r>
              <a:rPr lang="hu-HU" sz="2000" dirty="0">
                <a:latin typeface="Comic Sans MS" panose="030F0702030302020204" pitchFamily="66" charset="0"/>
              </a:rPr>
              <a:t>Színiakadémia növendéke </a:t>
            </a:r>
            <a:r>
              <a:rPr lang="hu-HU" sz="2000" dirty="0" smtClean="0">
                <a:latin typeface="Comic Sans MS" panose="030F0702030302020204" pitchFamily="66" charset="0"/>
              </a:rPr>
              <a:t>lett.</a:t>
            </a:r>
            <a:endParaRPr lang="hu-HU" sz="2000" dirty="0">
              <a:latin typeface="Comic Sans MS" panose="030F0702030302020204" pitchFamily="66" charset="0"/>
            </a:endParaRPr>
          </a:p>
          <a:p>
            <a:r>
              <a:rPr lang="hu-HU" sz="2000" dirty="0">
                <a:latin typeface="Comic Sans MS" panose="030F0702030302020204" pitchFamily="66" charset="0"/>
              </a:rPr>
              <a:t>1882-ben szerződött a Nemzeti </a:t>
            </a:r>
            <a:r>
              <a:rPr lang="hu-HU" sz="2000" dirty="0" smtClean="0">
                <a:latin typeface="Comic Sans MS" panose="030F0702030302020204" pitchFamily="66" charset="0"/>
              </a:rPr>
              <a:t>Színházhoz</a:t>
            </a:r>
            <a:r>
              <a:rPr lang="hu-HU" sz="2000" dirty="0">
                <a:latin typeface="Comic Sans MS" panose="030F0702030302020204" pitchFamily="66" charset="0"/>
              </a:rPr>
              <a:t>.</a:t>
            </a:r>
          </a:p>
          <a:p>
            <a:r>
              <a:rPr lang="hu-HU" sz="2000" dirty="0">
                <a:latin typeface="Comic Sans MS" panose="030F0702030302020204" pitchFamily="66" charset="0"/>
              </a:rPr>
              <a:t>1920 és 1924 között drámai gyakorlatot és beszédet oktatott a </a:t>
            </a:r>
            <a:r>
              <a:rPr lang="hu-HU" sz="2000" dirty="0" smtClean="0">
                <a:latin typeface="Comic Sans MS" panose="030F0702030302020204" pitchFamily="66" charset="0"/>
              </a:rPr>
              <a:t>Színiakadémián.</a:t>
            </a:r>
            <a:endParaRPr lang="hu-HU" sz="2000" dirty="0">
              <a:latin typeface="Comic Sans MS" panose="030F0702030302020204" pitchFamily="66" charset="0"/>
            </a:endParaRPr>
          </a:p>
          <a:p>
            <a:r>
              <a:rPr lang="hu-HU" sz="2000" dirty="0" smtClean="0">
                <a:latin typeface="Comic Sans MS" panose="030F0702030302020204" pitchFamily="66" charset="0"/>
              </a:rPr>
              <a:t>Pályáját az </a:t>
            </a:r>
            <a:r>
              <a:rPr lang="hu-HU" sz="2000" dirty="0">
                <a:latin typeface="Comic Sans MS" panose="030F0702030302020204" pitchFamily="66" charset="0"/>
              </a:rPr>
              <a:t>öntudatos művészi munka, </a:t>
            </a:r>
            <a:r>
              <a:rPr lang="hu-HU" sz="2000" dirty="0" smtClean="0">
                <a:latin typeface="Comic Sans MS" panose="030F0702030302020204" pitchFamily="66" charset="0"/>
              </a:rPr>
              <a:t>lelkiismeretesség </a:t>
            </a:r>
            <a:r>
              <a:rPr lang="hu-HU" sz="2000" dirty="0">
                <a:latin typeface="Comic Sans MS" panose="030F0702030302020204" pitchFamily="66" charset="0"/>
              </a:rPr>
              <a:t>és a </a:t>
            </a:r>
            <a:r>
              <a:rPr lang="hu-HU" sz="2000" dirty="0" smtClean="0">
                <a:latin typeface="Comic Sans MS" panose="030F0702030302020204" pitchFamily="66" charset="0"/>
              </a:rPr>
              <a:t>magyarság jellemezte. </a:t>
            </a:r>
          </a:p>
          <a:p>
            <a:r>
              <a:rPr lang="hu-HU" sz="2000" dirty="0" smtClean="0">
                <a:latin typeface="Comic Sans MS" panose="030F0702030302020204" pitchFamily="66" charset="0"/>
              </a:rPr>
              <a:t>Egyéniségéből </a:t>
            </a:r>
            <a:r>
              <a:rPr lang="hu-HU" sz="2000" dirty="0">
                <a:latin typeface="Comic Sans MS" panose="030F0702030302020204" pitchFamily="66" charset="0"/>
              </a:rPr>
              <a:t>hiányzott a szertelenkedési hajlam </a:t>
            </a:r>
            <a:r>
              <a:rPr lang="hu-HU" sz="2000" dirty="0" smtClean="0">
                <a:latin typeface="Comic Sans MS" panose="030F0702030302020204" pitchFamily="66" charset="0"/>
              </a:rPr>
              <a:t>és </a:t>
            </a:r>
            <a:r>
              <a:rPr lang="hu-HU" sz="2000" dirty="0">
                <a:latin typeface="Comic Sans MS" panose="030F0702030302020204" pitchFamily="66" charset="0"/>
              </a:rPr>
              <a:t>valószínűleg ennek köszönhette, hogy bukásban egyetlenegyszer sem volt része, egész működése alatt.</a:t>
            </a:r>
          </a:p>
          <a:p>
            <a:r>
              <a:rPr lang="hu-HU" sz="2000" dirty="0" smtClean="0">
                <a:latin typeface="Comic Sans MS" panose="030F0702030302020204" pitchFamily="66" charset="0"/>
              </a:rPr>
              <a:t>További fő szerepei</a:t>
            </a:r>
            <a:r>
              <a:rPr lang="hu-HU" sz="2000" dirty="0">
                <a:latin typeface="Comic Sans MS" panose="030F0702030302020204" pitchFamily="66" charset="0"/>
              </a:rPr>
              <a:t>: </a:t>
            </a:r>
            <a:r>
              <a:rPr lang="hu-HU" sz="2000" dirty="0" err="1">
                <a:latin typeface="Comic Sans MS" panose="030F0702030302020204" pitchFamily="66" charset="0"/>
              </a:rPr>
              <a:t>Tybalt</a:t>
            </a:r>
            <a:r>
              <a:rPr lang="hu-HU" sz="2000" dirty="0">
                <a:latin typeface="Comic Sans MS" panose="030F0702030302020204" pitchFamily="66" charset="0"/>
              </a:rPr>
              <a:t>, III. Richárd, </a:t>
            </a:r>
            <a:r>
              <a:rPr lang="hu-HU" sz="2000" dirty="0" err="1" smtClean="0">
                <a:latin typeface="Comic Sans MS" panose="030F0702030302020204" pitchFamily="66" charset="0"/>
              </a:rPr>
              <a:t>Mephisto</a:t>
            </a:r>
            <a:r>
              <a:rPr lang="hu-HU" sz="2000" dirty="0">
                <a:latin typeface="Comic Sans MS" panose="030F0702030302020204" pitchFamily="66" charset="0"/>
              </a:rPr>
              <a:t>, </a:t>
            </a:r>
            <a:r>
              <a:rPr lang="hu-HU" sz="2000" dirty="0" err="1" smtClean="0">
                <a:latin typeface="Comic Sans MS" panose="030F0702030302020204" pitchFamily="66" charset="0"/>
              </a:rPr>
              <a:t>Biberach</a:t>
            </a:r>
            <a:r>
              <a:rPr lang="hu-HU" sz="2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280" y="51977"/>
            <a:ext cx="1538792" cy="23638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837" y="2135894"/>
            <a:ext cx="1523327" cy="22088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7306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77333"/>
            <a:ext cx="10515600" cy="54996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u="sng" dirty="0" smtClean="0"/>
              <a:t>Jászai Mari, avagy Éva:</a:t>
            </a:r>
            <a:endParaRPr lang="hu-HU" sz="2000" dirty="0"/>
          </a:p>
          <a:p>
            <a:r>
              <a:rPr lang="hu-HU" sz="2400" dirty="0" smtClean="0"/>
              <a:t>Magyar </a:t>
            </a:r>
            <a:r>
              <a:rPr lang="hu-HU" sz="2400" dirty="0"/>
              <a:t>színésznő, a Nemzeti Színház </a:t>
            </a:r>
            <a:r>
              <a:rPr lang="hu-HU" sz="2400" dirty="0" smtClean="0"/>
              <a:t>nagyasszonya.</a:t>
            </a:r>
            <a:endParaRPr lang="hu-HU" sz="2400" dirty="0"/>
          </a:p>
          <a:p>
            <a:r>
              <a:rPr lang="hu-HU" sz="2400" dirty="0"/>
              <a:t>T</a:t>
            </a:r>
            <a:r>
              <a:rPr lang="hu-HU" sz="2400" dirty="0" smtClean="0"/>
              <a:t>izenhat </a:t>
            </a:r>
            <a:r>
              <a:rPr lang="hu-HU" sz="2400" dirty="0"/>
              <a:t>évesen Hubay Gusztáv társulata után ment Székesfehérvárra, és statisztálni </a:t>
            </a:r>
            <a:r>
              <a:rPr lang="hu-HU" sz="2400" dirty="0" smtClean="0"/>
              <a:t>kezdett.</a:t>
            </a:r>
            <a:endParaRPr lang="hu-HU" sz="2400" dirty="0"/>
          </a:p>
          <a:p>
            <a:r>
              <a:rPr lang="hu-HU" sz="2400" dirty="0"/>
              <a:t>1872-ben lett tagja a budapesti Nemzeti </a:t>
            </a:r>
            <a:r>
              <a:rPr lang="hu-HU" sz="2400" dirty="0" smtClean="0"/>
              <a:t>Színháznak.</a:t>
            </a:r>
            <a:endParaRPr lang="hu-HU" sz="2400" dirty="0"/>
          </a:p>
          <a:p>
            <a:r>
              <a:rPr lang="hu-HU" sz="2400" dirty="0"/>
              <a:t>Bemutatkozó előadásában Bánk Bán Gertrudisát játszotta.</a:t>
            </a:r>
          </a:p>
          <a:p>
            <a:r>
              <a:rPr lang="hu-HU" sz="2400" dirty="0"/>
              <a:t>1893-tól egy évig a Színművészeti Akadémián </a:t>
            </a:r>
            <a:r>
              <a:rPr lang="hu-HU" sz="2400" dirty="0" smtClean="0"/>
              <a:t>tanított.</a:t>
            </a:r>
            <a:endParaRPr lang="hu-HU" sz="2400" dirty="0"/>
          </a:p>
          <a:p>
            <a:r>
              <a:rPr lang="hu-HU" sz="2400" dirty="0"/>
              <a:t>A Petőfi Társaság 1908-ban tiszteleti tagjává választotta</a:t>
            </a:r>
          </a:p>
          <a:p>
            <a:r>
              <a:rPr lang="hu-HU" sz="2400" dirty="0"/>
              <a:t>Utoljára 1925. december 3-án lépett színpadra Az aranyemberben, mint Teréza </a:t>
            </a:r>
            <a:r>
              <a:rPr lang="hu-HU" sz="2400" dirty="0" smtClean="0"/>
              <a:t>mama.</a:t>
            </a:r>
            <a:endParaRPr lang="hu-HU" sz="2400" dirty="0"/>
          </a:p>
          <a:p>
            <a:r>
              <a:rPr lang="hu-HU" sz="2400" dirty="0"/>
              <a:t>Összesen mintegy 300 szerepet </a:t>
            </a:r>
            <a:r>
              <a:rPr lang="hu-HU" sz="2400" dirty="0" smtClean="0"/>
              <a:t>játszott, többek között: Antigoné</a:t>
            </a:r>
            <a:r>
              <a:rPr lang="hu-HU" sz="2400" dirty="0"/>
              <a:t>, Iokaszté, Élektra, Kleopátra, Margit királyné, </a:t>
            </a:r>
            <a:r>
              <a:rPr lang="hu-HU" sz="2400" dirty="0" err="1" smtClean="0"/>
              <a:t>Capuletné</a:t>
            </a:r>
            <a:r>
              <a:rPr lang="hu-HU" sz="2400" dirty="0" smtClean="0"/>
              <a:t>.</a:t>
            </a:r>
            <a:endParaRPr lang="hu-HU" sz="2400" dirty="0"/>
          </a:p>
          <a:p>
            <a:r>
              <a:rPr lang="hu-HU" sz="2400" dirty="0"/>
              <a:t>Fordított is: Ibsen John Gabriel </a:t>
            </a:r>
            <a:r>
              <a:rPr lang="hu-HU" sz="2400" dirty="0" err="1"/>
              <a:t>Borkman</a:t>
            </a:r>
            <a:r>
              <a:rPr lang="hu-HU" sz="2400" dirty="0"/>
              <a:t> című művét az ő fordításában mutatta be a Nemzeti </a:t>
            </a:r>
            <a:r>
              <a:rPr lang="hu-HU" sz="2400" dirty="0" smtClean="0"/>
              <a:t>Színház.</a:t>
            </a:r>
            <a:endParaRPr lang="hu-HU" sz="2400" dirty="0"/>
          </a:p>
          <a:p>
            <a:endParaRPr lang="hu-HU" sz="20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281" y="0"/>
            <a:ext cx="2453023" cy="15691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49353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30578"/>
            <a:ext cx="10515600" cy="5646385"/>
          </a:xfrm>
        </p:spPr>
        <p:txBody>
          <a:bodyPr/>
          <a:lstStyle/>
          <a:p>
            <a:pPr marL="0" indent="0">
              <a:buNone/>
            </a:pPr>
            <a:r>
              <a:rPr lang="hu-HU" sz="2400" u="sng" dirty="0" smtClean="0">
                <a:latin typeface="Comic Sans MS" panose="030F0702030302020204" pitchFamily="66" charset="0"/>
              </a:rPr>
              <a:t>A rendezés negatívumai:</a:t>
            </a:r>
          </a:p>
          <a:p>
            <a:endParaRPr lang="hu-HU" sz="2000" dirty="0">
              <a:latin typeface="Comic Sans MS" panose="030F0702030302020204" pitchFamily="66" charset="0"/>
            </a:endParaRPr>
          </a:p>
          <a:p>
            <a:endParaRPr lang="hu-HU" sz="2000" dirty="0" smtClean="0">
              <a:latin typeface="Comic Sans MS" panose="030F0702030302020204" pitchFamily="66" charset="0"/>
            </a:endParaRPr>
          </a:p>
          <a:p>
            <a:r>
              <a:rPr lang="hu-HU" sz="2000" dirty="0">
                <a:latin typeface="Comic Sans MS" panose="030F0702030302020204" pitchFamily="66" charset="0"/>
              </a:rPr>
              <a:t>A</a:t>
            </a:r>
            <a:r>
              <a:rPr lang="hu-HU" sz="2000" dirty="0" smtClean="0">
                <a:latin typeface="Comic Sans MS" panose="030F0702030302020204" pitchFamily="66" charset="0"/>
              </a:rPr>
              <a:t> </a:t>
            </a:r>
            <a:r>
              <a:rPr lang="hu-HU" sz="2000" dirty="0">
                <a:latin typeface="Comic Sans MS" panose="030F0702030302020204" pitchFamily="66" charset="0"/>
              </a:rPr>
              <a:t>tragédia nem mindenben követi Madách művét. Egészen átalakította a szöveget, valamint sok jelenetet hagyott ki és írt át. A francia forradalmat, ami a darabban Kepler álma, önálló képként jeleníti </a:t>
            </a:r>
            <a:r>
              <a:rPr lang="hu-HU" sz="2000" dirty="0" smtClean="0">
                <a:latin typeface="Comic Sans MS" panose="030F0702030302020204" pitchFamily="66" charset="0"/>
              </a:rPr>
              <a:t>meg.</a:t>
            </a:r>
          </a:p>
          <a:p>
            <a:r>
              <a:rPr lang="hu-HU" sz="2000" dirty="0" smtClean="0">
                <a:latin typeface="Comic Sans MS" panose="030F0702030302020204" pitchFamily="66" charset="0"/>
              </a:rPr>
              <a:t>Továbbá nem </a:t>
            </a:r>
            <a:r>
              <a:rPr lang="hu-HU" sz="2000" dirty="0">
                <a:latin typeface="Comic Sans MS" panose="030F0702030302020204" pitchFamily="66" charset="0"/>
              </a:rPr>
              <a:t>meri követni Madách fantáziáját és fél a történelmi képek sötét </a:t>
            </a:r>
            <a:r>
              <a:rPr lang="hu-HU" sz="2000" dirty="0" err="1">
                <a:latin typeface="Comic Sans MS" panose="030F0702030302020204" pitchFamily="66" charset="0"/>
              </a:rPr>
              <a:t>színeitől</a:t>
            </a:r>
            <a:r>
              <a:rPr lang="hu-HU" sz="2000" dirty="0">
                <a:latin typeface="Comic Sans MS" panose="030F0702030302020204" pitchFamily="66" charset="0"/>
              </a:rPr>
              <a:t>. (Ez utóbbira </a:t>
            </a:r>
            <a:r>
              <a:rPr lang="hu-HU" sz="2000" dirty="0" smtClean="0">
                <a:latin typeface="Comic Sans MS" panose="030F0702030302020204" pitchFamily="66" charset="0"/>
              </a:rPr>
              <a:t>példa</a:t>
            </a:r>
            <a:r>
              <a:rPr lang="hu-HU" sz="2000" dirty="0">
                <a:latin typeface="Comic Sans MS" panose="030F0702030302020204" pitchFamily="66" charset="0"/>
              </a:rPr>
              <a:t>, hogy az egyik athéni demagóg alakját, - sötét hatású kép enyhítésére </a:t>
            </a:r>
            <a:r>
              <a:rPr lang="hu-HU" sz="2000" dirty="0" smtClean="0">
                <a:latin typeface="Comic Sans MS" panose="030F0702030302020204" pitchFamily="66" charset="0"/>
              </a:rPr>
              <a:t>- </a:t>
            </a:r>
            <a:r>
              <a:rPr lang="hu-HU" sz="2000" dirty="0">
                <a:latin typeface="Comic Sans MS" panose="030F0702030302020204" pitchFamily="66" charset="0"/>
              </a:rPr>
              <a:t>a komikus Vízvárival játszatta</a:t>
            </a:r>
            <a:r>
              <a:rPr lang="hu-HU" sz="2000" dirty="0" smtClean="0">
                <a:latin typeface="Comic Sans MS" panose="030F0702030302020204" pitchFamily="66" charset="0"/>
              </a:rPr>
              <a:t>.)</a:t>
            </a:r>
          </a:p>
          <a:p>
            <a:pPr marL="0" indent="0">
              <a:buNone/>
            </a:pPr>
            <a:endParaRPr lang="hu-HU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Comic Sans MS" panose="030F0702030302020204" pitchFamily="66" charset="0"/>
              </a:rPr>
              <a:t>DE!</a:t>
            </a:r>
          </a:p>
          <a:p>
            <a:pPr marL="0" indent="0">
              <a:buNone/>
            </a:pPr>
            <a:endParaRPr lang="hu-HU" sz="2400" dirty="0" smtClean="0">
              <a:latin typeface="Comic Sans MS" panose="030F0702030302020204" pitchFamily="66" charset="0"/>
            </a:endParaRPr>
          </a:p>
          <a:p>
            <a:r>
              <a:rPr lang="hu-HU" sz="2000" dirty="0" smtClean="0">
                <a:latin typeface="Comic Sans MS" panose="030F0702030302020204" pitchFamily="66" charset="0"/>
              </a:rPr>
              <a:t>„</a:t>
            </a:r>
            <a:r>
              <a:rPr lang="hu-HU" sz="2000" dirty="0">
                <a:latin typeface="Comic Sans MS" panose="030F0702030302020204" pitchFamily="66" charset="0"/>
              </a:rPr>
              <a:t>Az Ember Tragédiájának színre hozatala meglehetősen merész gondolat volt s majdnem annyit jelentett, mint korlátok közé szorítani a korlátlant és tért szabni a tér nélkülinek.”  </a:t>
            </a:r>
            <a:r>
              <a:rPr lang="hu-HU" sz="2000" dirty="0" smtClean="0">
                <a:latin typeface="Comic Sans MS" panose="030F0702030302020204" pitchFamily="66" charset="0"/>
              </a:rPr>
              <a:t>/Pataki József/</a:t>
            </a:r>
            <a:endParaRPr lang="hu-HU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sz="2400" dirty="0">
              <a:latin typeface="Comic Sans MS" panose="030F0702030302020204" pitchFamily="66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98052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85422"/>
            <a:ext cx="10515600" cy="569154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sz="2400" u="sng" dirty="0">
                <a:solidFill>
                  <a:prstClr val="black"/>
                </a:solidFill>
                <a:latin typeface="Comic Sans MS" panose="030F0702030302020204" pitchFamily="66" charset="0"/>
              </a:rPr>
              <a:t>A rendezés </a:t>
            </a:r>
            <a:r>
              <a:rPr lang="hu-HU" sz="2400" u="sng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pozitívumai:</a:t>
            </a:r>
            <a:endParaRPr lang="hu-HU" sz="2400" u="sng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sz="1700" dirty="0"/>
          </a:p>
          <a:p>
            <a:r>
              <a:rPr lang="hu-HU" sz="2000" dirty="0" smtClean="0">
                <a:latin typeface="Comic Sans MS" panose="030F0702030302020204" pitchFamily="66" charset="0"/>
              </a:rPr>
              <a:t>A </a:t>
            </a:r>
            <a:r>
              <a:rPr lang="hu-HU" sz="2000" dirty="0">
                <a:latin typeface="Comic Sans MS" panose="030F0702030302020204" pitchFamily="66" charset="0"/>
              </a:rPr>
              <a:t>bemutató kivételes sikert ért el: 1894-ig, </a:t>
            </a:r>
            <a:r>
              <a:rPr lang="hu-HU" sz="2000" dirty="0" err="1">
                <a:latin typeface="Comic Sans MS" panose="030F0702030302020204" pitchFamily="66" charset="0"/>
              </a:rPr>
              <a:t>Paulay</a:t>
            </a:r>
            <a:r>
              <a:rPr lang="hu-HU" sz="2000" dirty="0">
                <a:latin typeface="Comic Sans MS" panose="030F0702030302020204" pitchFamily="66" charset="0"/>
              </a:rPr>
              <a:t> halálig, kilencvenhétszer tűzhették műsorra. </a:t>
            </a:r>
            <a:endParaRPr lang="hu-HU" sz="2000" dirty="0" smtClean="0">
              <a:latin typeface="Comic Sans MS" panose="030F0702030302020204" pitchFamily="66" charset="0"/>
            </a:endParaRPr>
          </a:p>
          <a:p>
            <a:r>
              <a:rPr lang="hu-HU" sz="2000" dirty="0" smtClean="0">
                <a:latin typeface="Comic Sans MS" panose="030F0702030302020204" pitchFamily="66" charset="0"/>
              </a:rPr>
              <a:t>1883 </a:t>
            </a:r>
            <a:r>
              <a:rPr lang="hu-HU" sz="2000" dirty="0">
                <a:latin typeface="Comic Sans MS" panose="030F0702030302020204" pitchFamily="66" charset="0"/>
              </a:rPr>
              <a:t>óta nagyon kevés változtatással </a:t>
            </a:r>
            <a:r>
              <a:rPr lang="hu-HU" sz="2000" dirty="0" err="1">
                <a:latin typeface="Comic Sans MS" panose="030F0702030302020204" pitchFamily="66" charset="0"/>
              </a:rPr>
              <a:t>Paulay</a:t>
            </a:r>
            <a:r>
              <a:rPr lang="hu-HU" sz="2000" dirty="0">
                <a:latin typeface="Comic Sans MS" panose="030F0702030302020204" pitchFamily="66" charset="0"/>
              </a:rPr>
              <a:t> útmutatása szerint játsszák a darabot. </a:t>
            </a:r>
            <a:r>
              <a:rPr lang="hu-HU" sz="2000" dirty="0" err="1">
                <a:latin typeface="Comic Sans MS" panose="030F0702030302020204" pitchFamily="66" charset="0"/>
              </a:rPr>
              <a:t>Paulay</a:t>
            </a:r>
            <a:r>
              <a:rPr lang="hu-HU" sz="2000" dirty="0">
                <a:latin typeface="Comic Sans MS" panose="030F0702030302020204" pitchFamily="66" charset="0"/>
              </a:rPr>
              <a:t> után, közel 40 éven keresztül, koncepcionálisan nem sok változott a Tragédia színpadi előadástörténetében</a:t>
            </a:r>
            <a:r>
              <a:rPr lang="hu-HU" sz="2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hu-HU" sz="2000" dirty="0" smtClean="0">
                <a:latin typeface="Comic Sans MS" panose="030F0702030302020204" pitchFamily="66" charset="0"/>
              </a:rPr>
              <a:t>Olyan </a:t>
            </a:r>
            <a:r>
              <a:rPr lang="hu-HU" sz="2000" dirty="0">
                <a:latin typeface="Comic Sans MS" panose="030F0702030302020204" pitchFamily="66" charset="0"/>
              </a:rPr>
              <a:t>fejlődéstörténeti bázist fektetett le, ami nélkül a mai magyar színpad-</a:t>
            </a:r>
            <a:r>
              <a:rPr lang="hu-HU" sz="2000" dirty="0" err="1">
                <a:latin typeface="Comic Sans MS" panose="030F0702030302020204" pitchFamily="66" charset="0"/>
              </a:rPr>
              <a:t>studium</a:t>
            </a:r>
            <a:r>
              <a:rPr lang="hu-HU" sz="2000" dirty="0">
                <a:latin typeface="Comic Sans MS" panose="030F0702030302020204" pitchFamily="66" charset="0"/>
              </a:rPr>
              <a:t> a </a:t>
            </a:r>
            <a:r>
              <a:rPr lang="hu-HU" sz="2000" dirty="0" smtClean="0">
                <a:latin typeface="Comic Sans MS" panose="030F0702030302020204" pitchFamily="66" charset="0"/>
              </a:rPr>
              <a:t>tragédiát </a:t>
            </a:r>
            <a:r>
              <a:rPr lang="hu-HU" sz="2000" dirty="0">
                <a:latin typeface="Comic Sans MS" panose="030F0702030302020204" pitchFamily="66" charset="0"/>
              </a:rPr>
              <a:t>illetőleg nem indulhat el.  </a:t>
            </a:r>
          </a:p>
          <a:p>
            <a:r>
              <a:rPr lang="hu-HU" sz="2000" dirty="0">
                <a:latin typeface="Comic Sans MS" panose="030F0702030302020204" pitchFamily="66" charset="0"/>
              </a:rPr>
              <a:t>A darab látványos sikeréhez a színház technikai felszereltsége is hozzájárult: az első ízben alkalmazott villanyfény, a jól működő süllyesztő és a megnövelt színpad. </a:t>
            </a:r>
            <a:endParaRPr lang="hu-HU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sz="2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hu-HU" sz="2400" dirty="0" smtClean="0">
                <a:latin typeface="Comic Sans MS" panose="030F0702030302020204" pitchFamily="66" charset="0"/>
              </a:rPr>
              <a:t>„</a:t>
            </a:r>
            <a:r>
              <a:rPr lang="hu-HU" sz="2400" dirty="0">
                <a:latin typeface="Comic Sans MS" panose="030F0702030302020204" pitchFamily="66" charset="0"/>
              </a:rPr>
              <a:t>A merész gondolat úttörője eleget tett hivatásának. Most már az utódokon a sor, hogy az általa megkezdett nagy munkát tovább építsék!” /Pataki József/</a:t>
            </a: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687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660</Words>
  <Application>Microsoft Office PowerPoint</Application>
  <PresentationFormat>Szélesvásznú</PresentationFormat>
  <Paragraphs>59</Paragraphs>
  <Slides>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Office-téma</vt:lpstr>
      <vt:lpstr>„Be van fejezve a nagy mű, igen. A gép forog, az alkotó pihen.”</vt:lpstr>
      <vt:lpstr>PowerPoint-bemutató</vt:lpstr>
      <vt:lpstr>Paulay Ede, a rendező: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„Be van fejezve a nagy mű, igen. A gép forog, az alkotó pihen.”</dc:title>
  <dc:creator>Felhasználó</dc:creator>
  <cp:lastModifiedBy>Felhasználó</cp:lastModifiedBy>
  <cp:revision>22</cp:revision>
  <dcterms:created xsi:type="dcterms:W3CDTF">2018-04-08T18:38:27Z</dcterms:created>
  <dcterms:modified xsi:type="dcterms:W3CDTF">2018-04-22T18:25:15Z</dcterms:modified>
</cp:coreProperties>
</file>