
<file path=[Content_Types].xml><?xml version="1.0" encoding="utf-8"?>
<Types xmlns="http://schemas.openxmlformats.org/package/2006/content-types">
  <Default Extension="jfif" ContentType="image/j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58" r:id="rId13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37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23888-153F-456A-AA83-97E471016D19}" type="datetimeFigureOut">
              <a:rPr lang="hu-HU" smtClean="0"/>
              <a:t>2026. 03. 27.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37970-7596-4BF7-9035-20E4F1CDC48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6265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23888-153F-456A-AA83-97E471016D19}" type="datetimeFigureOut">
              <a:rPr lang="hu-HU" smtClean="0"/>
              <a:t>2026. 03. 27.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37970-7596-4BF7-9035-20E4F1CDC48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30178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23888-153F-456A-AA83-97E471016D19}" type="datetimeFigureOut">
              <a:rPr lang="hu-HU" smtClean="0"/>
              <a:t>2026. 03. 27.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37970-7596-4BF7-9035-20E4F1CDC48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19551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23888-153F-456A-AA83-97E471016D19}" type="datetimeFigureOut">
              <a:rPr lang="hu-HU" smtClean="0"/>
              <a:t>2026. 03. 27.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37970-7596-4BF7-9035-20E4F1CDC48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68247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23888-153F-456A-AA83-97E471016D19}" type="datetimeFigureOut">
              <a:rPr lang="hu-HU" smtClean="0"/>
              <a:t>2026. 03. 27.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37970-7596-4BF7-9035-20E4F1CDC48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98662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23888-153F-456A-AA83-97E471016D19}" type="datetimeFigureOut">
              <a:rPr lang="hu-HU" smtClean="0"/>
              <a:t>2026. 03. 27.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37970-7596-4BF7-9035-20E4F1CDC48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593793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23888-153F-456A-AA83-97E471016D19}" type="datetimeFigureOut">
              <a:rPr lang="hu-HU" smtClean="0"/>
              <a:t>2026. 03. 27.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37970-7596-4BF7-9035-20E4F1CDC48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63607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23888-153F-456A-AA83-97E471016D19}" type="datetimeFigureOut">
              <a:rPr lang="hu-HU" smtClean="0"/>
              <a:t>2026. 03. 27.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37970-7596-4BF7-9035-20E4F1CDC48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06356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23888-153F-456A-AA83-97E471016D19}" type="datetimeFigureOut">
              <a:rPr lang="hu-HU" smtClean="0"/>
              <a:t>2026. 03. 27.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37970-7596-4BF7-9035-20E4F1CDC48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03989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23888-153F-456A-AA83-97E471016D19}" type="datetimeFigureOut">
              <a:rPr lang="hu-HU" smtClean="0"/>
              <a:t>2026. 03. 27.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37970-7596-4BF7-9035-20E4F1CDC48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78359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23888-153F-456A-AA83-97E471016D19}" type="datetimeFigureOut">
              <a:rPr lang="hu-HU" smtClean="0"/>
              <a:t>2026. 03. 27.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37970-7596-4BF7-9035-20E4F1CDC48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66789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f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C23888-153F-456A-AA83-97E471016D19}" type="datetimeFigureOut">
              <a:rPr lang="hu-HU" smtClean="0"/>
              <a:t>2026. 03. 27.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E37970-7596-4BF7-9035-20E4F1CDC48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90887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569344"/>
            <a:ext cx="9144000" cy="1354348"/>
          </a:xfrm>
        </p:spPr>
        <p:txBody>
          <a:bodyPr>
            <a:normAutofit/>
          </a:bodyPr>
          <a:lstStyle/>
          <a:p>
            <a:r>
              <a:rPr lang="hu-HU" sz="4400" b="1" dirty="0" smtClean="0">
                <a:solidFill>
                  <a:schemeClr val="accent4">
                    <a:lumMod val="75000"/>
                  </a:schemeClr>
                </a:solidFill>
                <a:latin typeface="Garamond" panose="02020404030301010803" pitchFamily="18" charset="0"/>
              </a:rPr>
              <a:t>Három rendező, </a:t>
            </a:r>
            <a:br>
              <a:rPr lang="hu-HU" sz="4400" b="1" dirty="0" smtClean="0">
                <a:solidFill>
                  <a:schemeClr val="accent4">
                    <a:lumMod val="75000"/>
                  </a:schemeClr>
                </a:solidFill>
                <a:latin typeface="Garamond" panose="02020404030301010803" pitchFamily="18" charset="0"/>
              </a:rPr>
            </a:br>
            <a:r>
              <a:rPr lang="hu-HU" sz="4400" b="1" dirty="0" smtClean="0">
                <a:solidFill>
                  <a:schemeClr val="accent4">
                    <a:lumMod val="75000"/>
                  </a:schemeClr>
                </a:solidFill>
                <a:latin typeface="Garamond" panose="02020404030301010803" pitchFamily="18" charset="0"/>
              </a:rPr>
              <a:t>három Tragédia</a:t>
            </a:r>
            <a:endParaRPr lang="hu-HU" sz="4400" b="1" dirty="0">
              <a:solidFill>
                <a:schemeClr val="accent4">
                  <a:lumMod val="75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5822830"/>
            <a:ext cx="9144000" cy="905774"/>
          </a:xfrm>
        </p:spPr>
        <p:txBody>
          <a:bodyPr/>
          <a:lstStyle/>
          <a:p>
            <a:r>
              <a:rPr lang="hu-HU" dirty="0" smtClean="0">
                <a:latin typeface="Garamond" panose="02020404030301010803" pitchFamily="18" charset="0"/>
                <a:ea typeface="Gadugi" panose="020B0502040204020203" pitchFamily="34" charset="0"/>
              </a:rPr>
              <a:t>Az ember tragédiája színpadi értelmezései </a:t>
            </a:r>
            <a:r>
              <a:rPr lang="hu-HU" dirty="0" err="1" smtClean="0">
                <a:latin typeface="Garamond" panose="02020404030301010803" pitchFamily="18" charset="0"/>
                <a:ea typeface="Gadugi" panose="020B0502040204020203" pitchFamily="34" charset="0"/>
              </a:rPr>
              <a:t>Paulay</a:t>
            </a:r>
            <a:r>
              <a:rPr lang="hu-HU" dirty="0" smtClean="0">
                <a:latin typeface="Garamond" panose="02020404030301010803" pitchFamily="18" charset="0"/>
                <a:ea typeface="Gadugi" panose="020B0502040204020203" pitchFamily="34" charset="0"/>
              </a:rPr>
              <a:t> Ede, Németh Antal és Gellért Endre rendezésében</a:t>
            </a:r>
            <a:endParaRPr lang="hu-HU" dirty="0">
              <a:latin typeface="Garamond" panose="02020404030301010803" pitchFamily="18" charset="0"/>
              <a:ea typeface="Gadugi" panose="020B0502040204020203" pitchFamily="34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1082" y="2310930"/>
            <a:ext cx="5009836" cy="3124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6686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88508" y="0"/>
            <a:ext cx="10515600" cy="750498"/>
          </a:xfrm>
        </p:spPr>
        <p:txBody>
          <a:bodyPr>
            <a:normAutofit/>
          </a:bodyPr>
          <a:lstStyle/>
          <a:p>
            <a:r>
              <a:rPr lang="hu-HU" sz="3600" b="1" dirty="0" smtClean="0">
                <a:solidFill>
                  <a:schemeClr val="accent4">
                    <a:lumMod val="75000"/>
                  </a:schemeClr>
                </a:solidFill>
                <a:latin typeface="Garamond" panose="02020404030301010803" pitchFamily="18" charset="0"/>
              </a:rPr>
              <a:t>                                     Gellért Endre</a:t>
            </a:r>
            <a:endParaRPr lang="hu-HU" sz="3600" b="1" dirty="0">
              <a:solidFill>
                <a:schemeClr val="accent4">
                  <a:lumMod val="75000"/>
                </a:schemeClr>
              </a:solidFill>
              <a:latin typeface="Garamond" panose="02020404030301010803" pitchFamily="18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0054" y="638355"/>
            <a:ext cx="1848108" cy="218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0054" y="2973144"/>
            <a:ext cx="1848108" cy="2619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églalap 7"/>
          <p:cNvSpPr/>
          <p:nvPr/>
        </p:nvSpPr>
        <p:spPr>
          <a:xfrm>
            <a:off x="388508" y="1051811"/>
            <a:ext cx="9316210" cy="56437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Times New Roman" panose="02020603050405020304" pitchFamily="18" charset="0"/>
              <a:buChar char="•"/>
              <a:tabLst>
                <a:tab pos="457200" algn="l"/>
              </a:tabLst>
            </a:pPr>
            <a:r>
              <a:rPr lang="hu-HU" sz="24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Kétszeres Kossuth-díjas főrendező, színházi vezető</a:t>
            </a:r>
            <a:r>
              <a:rPr lang="hu-HU" sz="2400" dirty="0" smtClean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színészpedagógus, </a:t>
            </a:r>
            <a:r>
              <a:rPr lang="hu-HU" sz="24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Nemzeti Színház kiemelkedő alakja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Times New Roman" panose="02020603050405020304" pitchFamily="18" charset="0"/>
              <a:buChar char="•"/>
              <a:tabLst>
                <a:tab pos="457200" algn="l"/>
              </a:tabLst>
            </a:pPr>
            <a:r>
              <a:rPr lang="hu-HU" sz="24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Klasszikus, </a:t>
            </a:r>
            <a:r>
              <a:rPr lang="hu-HU" sz="2400" dirty="0" smtClean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tradicionális </a:t>
            </a:r>
            <a:r>
              <a:rPr lang="hu-HU" sz="24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rendezői szemléletet képviselt, hangsúlyozva a történelmi tablókat és a „szép, hiteles” színpadi </a:t>
            </a:r>
            <a:r>
              <a:rPr lang="hu-HU" sz="2400" dirty="0" smtClean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képet</a:t>
            </a:r>
            <a:endParaRPr lang="hu-HU" sz="2400" dirty="0"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Times New Roman" panose="02020603050405020304" pitchFamily="18" charset="0"/>
              <a:buChar char="•"/>
              <a:tabLst>
                <a:tab pos="457200" algn="l"/>
              </a:tabLst>
            </a:pPr>
            <a:r>
              <a:rPr lang="hu-HU" sz="24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Erős realizmus és történelmi hitelesség volt a </a:t>
            </a:r>
            <a:r>
              <a:rPr lang="hu-HU" sz="2400" dirty="0" smtClean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célja, </a:t>
            </a:r>
            <a:r>
              <a:rPr lang="hu-HU" sz="24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szemben a </a:t>
            </a:r>
            <a:r>
              <a:rPr lang="hu-HU" sz="2400" dirty="0" smtClean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későbbi  - modern </a:t>
            </a:r>
            <a:r>
              <a:rPr lang="hu-HU" sz="24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vagy absztrakt </a:t>
            </a:r>
            <a:r>
              <a:rPr lang="hu-HU" sz="2400" dirty="0" smtClean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–interpretációkkal </a:t>
            </a:r>
            <a:r>
              <a:rPr lang="hu-HU" sz="2400" dirty="0" smtClean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→ </a:t>
            </a:r>
            <a:r>
              <a:rPr lang="hu-HU" sz="2400" dirty="0" smtClean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Tragédiát sem lehet a saját kora nélkül értelmezni</a:t>
            </a:r>
            <a:endParaRPr lang="hu-HU" sz="2400" dirty="0"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Times New Roman" panose="02020603050405020304" pitchFamily="18" charset="0"/>
              <a:buChar char="•"/>
              <a:tabLst>
                <a:tab pos="457200" algn="l"/>
              </a:tabLst>
            </a:pPr>
            <a:r>
              <a:rPr lang="hu-HU" sz="24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hu-HU" sz="2400" dirty="0" err="1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Sztanyiszlavszkij</a:t>
            </a:r>
            <a:r>
              <a:rPr lang="hu-HU" sz="24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-módszer alapján a </a:t>
            </a:r>
            <a:r>
              <a:rPr lang="hu-HU" sz="2400" dirty="0" smtClean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karakterek belső világát és kapcsolatrendszerét is kiemelte, </a:t>
            </a:r>
            <a:r>
              <a:rPr lang="hu-HU" sz="24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nem csak a történelmi </a:t>
            </a:r>
            <a:r>
              <a:rPr lang="hu-HU" sz="2400" dirty="0" smtClean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eseményeket</a:t>
            </a:r>
            <a:endParaRPr lang="hu-HU" sz="2400" dirty="0"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Times New Roman" panose="02020603050405020304" pitchFamily="18" charset="0"/>
              <a:buChar char="•"/>
              <a:tabLst>
                <a:tab pos="457200" algn="l"/>
              </a:tabLst>
            </a:pPr>
            <a:r>
              <a:rPr lang="hu-HU" sz="24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Politikai szempontból a </a:t>
            </a:r>
            <a:r>
              <a:rPr lang="hu-HU" sz="2400" dirty="0" smtClean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rendezése </a:t>
            </a:r>
            <a:r>
              <a:rPr lang="hu-HU" sz="24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inkább „kiegyező”, nem </a:t>
            </a:r>
            <a:r>
              <a:rPr lang="hu-HU" sz="2400" dirty="0" smtClean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radikálisan, </a:t>
            </a:r>
            <a:r>
              <a:rPr lang="hu-HU" sz="2400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kritikusan értelmező volt, ami a korabeli színházpolitika elvárásaihoz is jobban </a:t>
            </a:r>
            <a:r>
              <a:rPr lang="hu-HU" sz="2400" dirty="0" smtClean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illett</a:t>
            </a:r>
            <a:endParaRPr lang="hu-HU" sz="2400" dirty="0"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961920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125249"/>
            <a:ext cx="10515600" cy="419526"/>
          </a:xfrm>
        </p:spPr>
        <p:txBody>
          <a:bodyPr>
            <a:normAutofit fontScale="90000"/>
          </a:bodyPr>
          <a:lstStyle/>
          <a:p>
            <a:r>
              <a:rPr lang="hu-HU" sz="3600" b="1" dirty="0" smtClean="0">
                <a:solidFill>
                  <a:schemeClr val="accent4">
                    <a:lumMod val="75000"/>
                  </a:schemeClr>
                </a:solidFill>
                <a:latin typeface="Garamond" panose="02020404030301010803" pitchFamily="18" charset="0"/>
              </a:rPr>
              <a:t>           </a:t>
            </a:r>
            <a:r>
              <a:rPr lang="hu-HU" sz="3100" b="1" dirty="0" smtClean="0">
                <a:solidFill>
                  <a:schemeClr val="accent4">
                    <a:lumMod val="75000"/>
                  </a:schemeClr>
                </a:solidFill>
                <a:latin typeface="Garamond" panose="02020404030301010803" pitchFamily="18" charset="0"/>
              </a:rPr>
              <a:t>Gellért Endre rendezése: 1955. január 7. </a:t>
            </a:r>
            <a:endParaRPr lang="hu-HU" sz="3100" b="1" dirty="0">
              <a:solidFill>
                <a:schemeClr val="accent4">
                  <a:lumMod val="75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" y="914400"/>
            <a:ext cx="11353800" cy="5943600"/>
          </a:xfrm>
        </p:spPr>
        <p:txBody>
          <a:bodyPr>
            <a:normAutofit/>
          </a:bodyPr>
          <a:lstStyle/>
          <a:p>
            <a:r>
              <a:rPr lang="hu-HU" sz="1800" dirty="0" smtClean="0">
                <a:latin typeface="Garamond" panose="02020404030301010803" pitchFamily="18" charset="0"/>
              </a:rPr>
              <a:t>Major Tamás és Marton Endre: társrendezők (együtt vállalták </a:t>
            </a:r>
          </a:p>
          <a:p>
            <a:pPr marL="0" indent="0">
              <a:buNone/>
            </a:pPr>
            <a:r>
              <a:rPr lang="hu-HU" sz="1800" dirty="0">
                <a:latin typeface="Garamond" panose="02020404030301010803" pitchFamily="18" charset="0"/>
              </a:rPr>
              <a:t> </a:t>
            </a:r>
            <a:r>
              <a:rPr lang="hu-HU" sz="1800" dirty="0" smtClean="0">
                <a:latin typeface="Garamond" panose="02020404030301010803" pitchFamily="18" charset="0"/>
              </a:rPr>
              <a:t> a mű bemutatásának felelősségét)</a:t>
            </a:r>
            <a:r>
              <a:rPr lang="hu-HU" sz="1800" b="1" dirty="0">
                <a:solidFill>
                  <a:schemeClr val="accent4">
                    <a:lumMod val="75000"/>
                  </a:schemeClr>
                </a:solidFill>
                <a:latin typeface="Garamond" panose="02020404030301010803" pitchFamily="18" charset="0"/>
              </a:rPr>
              <a:t> </a:t>
            </a:r>
            <a:endParaRPr lang="hu-HU" sz="1800" b="1" dirty="0" smtClean="0">
              <a:solidFill>
                <a:schemeClr val="accent4">
                  <a:lumMod val="75000"/>
                </a:schemeClr>
              </a:solidFill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hu-HU" sz="1800" dirty="0" smtClean="0">
                <a:latin typeface="Comic Sans MS" panose="030F0702030302020204" pitchFamily="66" charset="0"/>
              </a:rPr>
              <a:t>• </a:t>
            </a:r>
            <a:r>
              <a:rPr lang="hu-HU" sz="1800" dirty="0" smtClean="0">
                <a:latin typeface="Garamond" panose="02020404030301010803" pitchFamily="18" charset="0"/>
              </a:rPr>
              <a:t>Hat évnyi kihagyás után rendezik meg ismét</a:t>
            </a:r>
          </a:p>
          <a:p>
            <a:r>
              <a:rPr lang="hu-HU" sz="1800" dirty="0" smtClean="0">
                <a:latin typeface="Garamond" panose="02020404030301010803" pitchFamily="18" charset="0"/>
              </a:rPr>
              <a:t>A főbb szerepekben (szerepkettőzésben): </a:t>
            </a:r>
          </a:p>
          <a:p>
            <a:pPr marL="0" indent="0">
              <a:buNone/>
            </a:pPr>
            <a:endParaRPr lang="hu-HU" sz="1800" dirty="0" smtClean="0"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hu-HU" sz="1800" i="1" dirty="0" smtClean="0">
                <a:latin typeface="Garamond" panose="02020404030301010803" pitchFamily="18" charset="0"/>
              </a:rPr>
              <a:t>Ádám:</a:t>
            </a:r>
            <a:r>
              <a:rPr lang="hu-HU" sz="1800" dirty="0" smtClean="0">
                <a:latin typeface="Garamond" panose="02020404030301010803" pitchFamily="18" charset="0"/>
              </a:rPr>
              <a:t> </a:t>
            </a:r>
            <a:r>
              <a:rPr lang="hu-HU" sz="1800" i="1" dirty="0" smtClean="0">
                <a:latin typeface="Garamond" panose="02020404030301010803" pitchFamily="18" charset="0"/>
              </a:rPr>
              <a:t>Básti Lajos, Bessenyei Ferenc</a:t>
            </a:r>
          </a:p>
          <a:p>
            <a:pPr marL="0" indent="0">
              <a:buNone/>
            </a:pPr>
            <a:r>
              <a:rPr lang="hu-HU" sz="1800" i="1" dirty="0" smtClean="0">
                <a:latin typeface="Garamond" panose="02020404030301010803" pitchFamily="18" charset="0"/>
              </a:rPr>
              <a:t>Éva: Lukács Margit, Szörényi Éva</a:t>
            </a:r>
          </a:p>
          <a:p>
            <a:pPr marL="0" indent="0">
              <a:buNone/>
            </a:pPr>
            <a:r>
              <a:rPr lang="hu-HU" sz="1800" i="1" dirty="0" smtClean="0">
                <a:latin typeface="Garamond" panose="02020404030301010803" pitchFamily="18" charset="0"/>
              </a:rPr>
              <a:t>Lucifer: Major Tamás, Ungvári László</a:t>
            </a:r>
          </a:p>
          <a:p>
            <a:pPr marL="0" indent="0">
              <a:buNone/>
            </a:pPr>
            <a:endParaRPr lang="hu-HU" sz="1800" i="1" dirty="0" smtClean="0">
              <a:latin typeface="Garamond" panose="02020404030301010803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hu-HU" sz="1800" b="1" dirty="0" smtClean="0">
                <a:latin typeface="Garamond" panose="02020404030301010803" pitchFamily="18" charset="0"/>
              </a:rPr>
              <a:t>Fogadtatása kettős: 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hu-HU" sz="1800" b="1" dirty="0" smtClean="0">
                <a:latin typeface="Comic Sans MS" panose="030F0702030302020204" pitchFamily="66" charset="0"/>
              </a:rPr>
              <a:t>• </a:t>
            </a:r>
            <a:r>
              <a:rPr lang="hu-HU" sz="1800" dirty="0" smtClean="0">
                <a:latin typeface="Garamond" panose="02020404030301010803" pitchFamily="18" charset="0"/>
              </a:rPr>
              <a:t>Nagy </a:t>
            </a:r>
            <a:r>
              <a:rPr lang="hu-HU" sz="1800" dirty="0">
                <a:latin typeface="Garamond" panose="02020404030301010803" pitchFamily="18" charset="0"/>
              </a:rPr>
              <a:t>siker volt a közönség </a:t>
            </a:r>
            <a:r>
              <a:rPr lang="hu-HU" sz="1800" dirty="0" smtClean="0">
                <a:latin typeface="Garamond" panose="02020404030301010803" pitchFamily="18" charset="0"/>
              </a:rPr>
              <a:t>körében, de a párt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hu-HU" sz="1800" dirty="0">
                <a:latin typeface="Garamond" panose="02020404030301010803" pitchFamily="18" charset="0"/>
              </a:rPr>
              <a:t> </a:t>
            </a:r>
            <a:r>
              <a:rPr lang="hu-HU" sz="1800" dirty="0" smtClean="0">
                <a:latin typeface="Garamond" panose="02020404030301010803" pitchFamily="18" charset="0"/>
              </a:rPr>
              <a:t>   ideológusainak kritikája miatt </a:t>
            </a:r>
            <a:r>
              <a:rPr lang="hu-HU" sz="1800" dirty="0">
                <a:latin typeface="Garamond" panose="02020404030301010803" pitchFamily="18" charset="0"/>
              </a:rPr>
              <a:t>rövid ideig </a:t>
            </a:r>
            <a:r>
              <a:rPr lang="hu-HU" sz="1800" dirty="0" smtClean="0">
                <a:latin typeface="Garamond" panose="02020404030301010803" pitchFamily="18" charset="0"/>
              </a:rPr>
              <a:t>játszhatták</a:t>
            </a:r>
            <a:endParaRPr lang="hu-HU" sz="1800" dirty="0">
              <a:latin typeface="Garamond" panose="02020404030301010803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hu-HU" sz="1800" dirty="0" smtClean="0">
                <a:latin typeface="Garamond" panose="02020404030301010803" pitchFamily="18" charset="0"/>
              </a:rPr>
              <a:t>Lukács György esztéta-filozófus a </a:t>
            </a:r>
            <a:r>
              <a:rPr lang="hu-HU" sz="1800" dirty="0">
                <a:latin typeface="Garamond" panose="02020404030301010803" pitchFamily="18" charset="0"/>
              </a:rPr>
              <a:t>művet pesszimistának </a:t>
            </a:r>
            <a:r>
              <a:rPr lang="hu-HU" sz="1800" dirty="0" smtClean="0">
                <a:latin typeface="Garamond" panose="02020404030301010803" pitchFamily="18" charset="0"/>
              </a:rPr>
              <a:t>ítélte</a:t>
            </a:r>
          </a:p>
          <a:p>
            <a:pPr marL="0" indent="0" algn="just">
              <a:lnSpc>
                <a:spcPct val="100000"/>
              </a:lnSpc>
              <a:buNone/>
            </a:pPr>
            <a:r>
              <a:rPr lang="hu-HU" sz="1800" dirty="0">
                <a:latin typeface="Garamond" panose="02020404030301010803" pitchFamily="18" charset="0"/>
              </a:rPr>
              <a:t> </a:t>
            </a:r>
            <a:r>
              <a:rPr lang="hu-HU" sz="1800" dirty="0" smtClean="0">
                <a:latin typeface="Garamond" panose="02020404030301010803" pitchFamily="18" charset="0"/>
              </a:rPr>
              <a:t>   </a:t>
            </a:r>
            <a:r>
              <a:rPr lang="hu-HU" sz="1800" dirty="0" smtClean="0">
                <a:latin typeface="Book Antiqua" panose="02040602050305030304" pitchFamily="18" charset="0"/>
              </a:rPr>
              <a:t>→ </a:t>
            </a:r>
            <a:r>
              <a:rPr lang="hu-HU" sz="1800" dirty="0" smtClean="0">
                <a:latin typeface="Garamond" panose="02020404030301010803" pitchFamily="18" charset="0"/>
              </a:rPr>
              <a:t>a hatalom </a:t>
            </a:r>
            <a:r>
              <a:rPr lang="hu-HU" sz="1800" dirty="0">
                <a:latin typeface="Garamond" panose="02020404030301010803" pitchFamily="18" charset="0"/>
              </a:rPr>
              <a:t>nem tolerálta a „világvégét” vagy a sötét jövőképet </a:t>
            </a:r>
            <a:endParaRPr lang="hu-HU" sz="1800" dirty="0" smtClean="0">
              <a:latin typeface="Garamond" panose="02020404030301010803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hu-HU" sz="1800" dirty="0">
                <a:latin typeface="Garamond" panose="02020404030301010803" pitchFamily="18" charset="0"/>
              </a:rPr>
              <a:t> </a:t>
            </a:r>
            <a:r>
              <a:rPr lang="hu-HU" sz="1800" dirty="0" smtClean="0">
                <a:latin typeface="Garamond" panose="02020404030301010803" pitchFamily="18" charset="0"/>
              </a:rPr>
              <a:t>   sugalló műveket</a:t>
            </a:r>
            <a:endParaRPr lang="hu-HU" sz="1800" dirty="0">
              <a:latin typeface="Garamond" panose="02020404030301010803" pitchFamily="18" charset="0"/>
            </a:endParaRPr>
          </a:p>
          <a:p>
            <a:pPr marL="0" indent="0">
              <a:buNone/>
            </a:pPr>
            <a:endParaRPr lang="hu-HU" sz="1800" dirty="0">
              <a:latin typeface="Garamond" panose="02020404030301010803" pitchFamily="18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7040" y="2461616"/>
            <a:ext cx="2170769" cy="18891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7040" y="4669429"/>
            <a:ext cx="2190709" cy="20358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9593" y="3697181"/>
            <a:ext cx="2790966" cy="20358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9593" y="1517023"/>
            <a:ext cx="2790966" cy="18891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45751" y="258276"/>
            <a:ext cx="2281998" cy="19272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556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104844" y="365125"/>
            <a:ext cx="9248955" cy="557901"/>
          </a:xfrm>
        </p:spPr>
        <p:txBody>
          <a:bodyPr>
            <a:normAutofit fontScale="90000"/>
          </a:bodyPr>
          <a:lstStyle/>
          <a:p>
            <a:r>
              <a:rPr lang="hu-HU" sz="3600" b="1" dirty="0" smtClean="0">
                <a:solidFill>
                  <a:schemeClr val="accent4">
                    <a:lumMod val="75000"/>
                  </a:schemeClr>
                </a:solidFill>
                <a:latin typeface="Garamond" panose="02020404030301010803" pitchFamily="18" charset="0"/>
              </a:rPr>
              <a:t>Gellért Endre rendezői koncepciója</a:t>
            </a:r>
            <a:endParaRPr lang="hu-HU" sz="3600" b="1" dirty="0">
              <a:solidFill>
                <a:schemeClr val="accent4">
                  <a:lumMod val="75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181819"/>
            <a:ext cx="10515600" cy="5495026"/>
          </a:xfrm>
        </p:spPr>
        <p:txBody>
          <a:bodyPr>
            <a:normAutofit fontScale="47500" lnSpcReduction="20000"/>
          </a:bodyPr>
          <a:lstStyle/>
          <a:p>
            <a:pPr marL="0" indent="0" algn="just">
              <a:buNone/>
            </a:pPr>
            <a:r>
              <a:rPr lang="hu-HU" sz="3000" i="1" dirty="0" smtClean="0">
                <a:latin typeface="Book Antiqua" panose="02040602050305030304" pitchFamily="18" charset="0"/>
              </a:rPr>
              <a:t>▪ </a:t>
            </a:r>
            <a:r>
              <a:rPr lang="hu-HU" sz="5100" i="1" dirty="0" smtClean="0">
                <a:latin typeface="Garamond" panose="02020404030301010803" pitchFamily="18" charset="0"/>
              </a:rPr>
              <a:t>Célja</a:t>
            </a:r>
            <a:r>
              <a:rPr lang="hu-HU" sz="5100" dirty="0" smtClean="0">
                <a:latin typeface="Garamond" panose="02020404030301010803" pitchFamily="18" charset="0"/>
              </a:rPr>
              <a:t>: a lehető legteljesebb Tragédia-előadást adni (végül a 4100-ból csak 800-at húz ki)</a:t>
            </a:r>
          </a:p>
          <a:p>
            <a:pPr marL="0" indent="0" algn="just">
              <a:buNone/>
            </a:pPr>
            <a:endParaRPr lang="hu-HU" sz="5100" dirty="0" smtClean="0">
              <a:latin typeface="Garamond" panose="02020404030301010803" pitchFamily="18" charset="0"/>
            </a:endParaRPr>
          </a:p>
          <a:p>
            <a:pPr marL="0" indent="0" algn="just">
              <a:buNone/>
            </a:pPr>
            <a:r>
              <a:rPr lang="hu-HU" sz="5100" i="1" dirty="0" smtClean="0">
                <a:latin typeface="Book Antiqua" panose="02040602050305030304" pitchFamily="18" charset="0"/>
              </a:rPr>
              <a:t>▪ </a:t>
            </a:r>
            <a:r>
              <a:rPr lang="hu-HU" sz="5100" i="1" dirty="0" smtClean="0">
                <a:latin typeface="Garamond" panose="02020404030301010803" pitchFamily="18" charset="0"/>
              </a:rPr>
              <a:t>A mű egységeit megújítja</a:t>
            </a:r>
            <a:r>
              <a:rPr lang="hu-HU" sz="5100" dirty="0" smtClean="0">
                <a:latin typeface="Garamond" panose="02020404030301010803" pitchFamily="18" charset="0"/>
              </a:rPr>
              <a:t>: I.-II., III. - VII., VIII. -XI., XII. - XV. (3 szünettel)</a:t>
            </a:r>
          </a:p>
          <a:p>
            <a:pPr marL="0" indent="0" algn="just">
              <a:buNone/>
            </a:pPr>
            <a:endParaRPr lang="hu-HU" sz="5100" dirty="0" smtClean="0">
              <a:latin typeface="Garamond" panose="02020404030301010803" pitchFamily="18" charset="0"/>
            </a:endParaRPr>
          </a:p>
          <a:p>
            <a:pPr marL="0" indent="0" algn="just">
              <a:buNone/>
            </a:pPr>
            <a:r>
              <a:rPr lang="hu-HU" sz="5100" dirty="0" smtClean="0">
                <a:latin typeface="Comic Sans MS" panose="030F0702030302020204" pitchFamily="66" charset="0"/>
              </a:rPr>
              <a:t>• </a:t>
            </a:r>
            <a:r>
              <a:rPr lang="hu-HU" sz="5100" dirty="0" smtClean="0">
                <a:latin typeface="Garamond" panose="02020404030301010803" pitchFamily="18" charset="0"/>
              </a:rPr>
              <a:t>Kerülte a túlzott látványosságot </a:t>
            </a:r>
            <a:r>
              <a:rPr lang="hu-HU" sz="5100" dirty="0" smtClean="0">
                <a:latin typeface="Book Antiqua" panose="02040602050305030304" pitchFamily="18" charset="0"/>
              </a:rPr>
              <a:t>→ </a:t>
            </a:r>
            <a:r>
              <a:rPr lang="hu-HU" sz="5100" dirty="0">
                <a:latin typeface="Garamond" panose="02020404030301010803" pitchFamily="18" charset="0"/>
              </a:rPr>
              <a:t>l</a:t>
            </a:r>
            <a:r>
              <a:rPr lang="hu-HU" sz="5100" dirty="0" smtClean="0">
                <a:latin typeface="Garamond" panose="02020404030301010803" pitchFamily="18" charset="0"/>
              </a:rPr>
              <a:t>etisztult tér, </a:t>
            </a:r>
          </a:p>
          <a:p>
            <a:pPr marL="0" indent="0" algn="just">
              <a:buNone/>
            </a:pPr>
            <a:r>
              <a:rPr lang="hu-HU" sz="5100" dirty="0">
                <a:latin typeface="Garamond" panose="02020404030301010803" pitchFamily="18" charset="0"/>
              </a:rPr>
              <a:t> </a:t>
            </a:r>
            <a:r>
              <a:rPr lang="hu-HU" sz="5100" dirty="0" smtClean="0">
                <a:latin typeface="Garamond" panose="02020404030301010803" pitchFamily="18" charset="0"/>
              </a:rPr>
              <a:t> funkcionális díszlet, egyszerű jelmezek</a:t>
            </a:r>
          </a:p>
          <a:p>
            <a:pPr marL="0" indent="0" algn="just">
              <a:buNone/>
            </a:pPr>
            <a:r>
              <a:rPr lang="hu-HU" sz="5100" dirty="0" smtClean="0">
                <a:latin typeface="Comic Sans MS" panose="030F0702030302020204" pitchFamily="66" charset="0"/>
              </a:rPr>
              <a:t>• </a:t>
            </a:r>
            <a:r>
              <a:rPr lang="hu-HU" sz="5100" dirty="0" smtClean="0">
                <a:latin typeface="Garamond" panose="02020404030301010803" pitchFamily="18" charset="0"/>
              </a:rPr>
              <a:t>A látvány helyett a színészi játékon volt a hangsúly</a:t>
            </a:r>
          </a:p>
          <a:p>
            <a:pPr marL="0" indent="0" algn="just">
              <a:buNone/>
            </a:pPr>
            <a:r>
              <a:rPr lang="hu-HU" sz="5100" dirty="0" smtClean="0">
                <a:latin typeface="Comic Sans MS" panose="030F0702030302020204" pitchFamily="66" charset="0"/>
              </a:rPr>
              <a:t>•</a:t>
            </a:r>
            <a:r>
              <a:rPr lang="hu-HU" sz="5100" dirty="0" smtClean="0">
                <a:latin typeface="Garamond" panose="02020404030301010803" pitchFamily="18" charset="0"/>
              </a:rPr>
              <a:t> Kiemelten foglalkozott Ádám öregedésének problémájával</a:t>
            </a:r>
          </a:p>
          <a:p>
            <a:pPr marL="0" indent="0" algn="just">
              <a:buNone/>
            </a:pPr>
            <a:endParaRPr lang="hu-HU" sz="5100" dirty="0" smtClean="0">
              <a:latin typeface="Garamond" panose="02020404030301010803" pitchFamily="18" charset="0"/>
            </a:endParaRPr>
          </a:p>
          <a:p>
            <a:pPr marL="0" indent="0" algn="just">
              <a:buNone/>
            </a:pPr>
            <a:r>
              <a:rPr lang="hu-HU" sz="5100" dirty="0" smtClean="0">
                <a:latin typeface="Comic Sans MS" panose="030F0702030302020204" pitchFamily="66" charset="0"/>
              </a:rPr>
              <a:t>• </a:t>
            </a:r>
            <a:r>
              <a:rPr lang="hu-HU" sz="5100" dirty="0" smtClean="0">
                <a:latin typeface="Garamond" panose="02020404030301010803" pitchFamily="18" charset="0"/>
              </a:rPr>
              <a:t>1955-ben a </a:t>
            </a:r>
            <a:r>
              <a:rPr lang="hu-HU" sz="5100" dirty="0">
                <a:latin typeface="Garamond" panose="02020404030301010803" pitchFamily="18" charset="0"/>
              </a:rPr>
              <a:t>Falanszter-szín a </a:t>
            </a:r>
            <a:r>
              <a:rPr lang="hu-HU" sz="5100" dirty="0" smtClean="0">
                <a:latin typeface="Garamond" panose="02020404030301010803" pitchFamily="18" charset="0"/>
              </a:rPr>
              <a:t>volt a legérzékenyebb: </a:t>
            </a:r>
          </a:p>
          <a:p>
            <a:pPr marL="0" indent="0" algn="just">
              <a:buNone/>
            </a:pPr>
            <a:r>
              <a:rPr lang="hu-HU" sz="5100" dirty="0">
                <a:latin typeface="Garamond" panose="02020404030301010803" pitchFamily="18" charset="0"/>
              </a:rPr>
              <a:t> </a:t>
            </a:r>
            <a:r>
              <a:rPr lang="hu-HU" sz="5100" dirty="0" smtClean="0">
                <a:latin typeface="Garamond" panose="02020404030301010803" pitchFamily="18" charset="0"/>
              </a:rPr>
              <a:t>  a </a:t>
            </a:r>
            <a:r>
              <a:rPr lang="hu-HU" sz="5100" dirty="0">
                <a:latin typeface="Garamond" panose="02020404030301010803" pitchFamily="18" charset="0"/>
              </a:rPr>
              <a:t>pártállami kontextusban </a:t>
            </a:r>
            <a:r>
              <a:rPr lang="hu-HU" sz="5100" dirty="0" smtClean="0">
                <a:latin typeface="Garamond" panose="02020404030301010803" pitchFamily="18" charset="0"/>
              </a:rPr>
              <a:t>a társadalmi </a:t>
            </a:r>
            <a:r>
              <a:rPr lang="hu-HU" sz="5100" dirty="0">
                <a:latin typeface="Garamond" panose="02020404030301010803" pitchFamily="18" charset="0"/>
              </a:rPr>
              <a:t>rend ábrázolása </a:t>
            </a:r>
            <a:endParaRPr lang="hu-HU" sz="5100" dirty="0" smtClean="0">
              <a:latin typeface="Garamond" panose="02020404030301010803" pitchFamily="18" charset="0"/>
            </a:endParaRPr>
          </a:p>
          <a:p>
            <a:pPr marL="0" indent="0" algn="just">
              <a:buNone/>
            </a:pPr>
            <a:r>
              <a:rPr lang="hu-HU" sz="5100" dirty="0">
                <a:latin typeface="Garamond" panose="02020404030301010803" pitchFamily="18" charset="0"/>
              </a:rPr>
              <a:t> </a:t>
            </a:r>
            <a:r>
              <a:rPr lang="hu-HU" sz="5100" dirty="0" smtClean="0">
                <a:latin typeface="Garamond" panose="02020404030301010803" pitchFamily="18" charset="0"/>
              </a:rPr>
              <a:t>  könnyen félreérthető </a:t>
            </a:r>
            <a:r>
              <a:rPr lang="hu-HU" sz="5100" dirty="0" smtClean="0">
                <a:latin typeface="Book Antiqua" panose="02040602050305030304" pitchFamily="18" charset="0"/>
              </a:rPr>
              <a:t>→ </a:t>
            </a:r>
            <a:r>
              <a:rPr lang="hu-HU" sz="5100" dirty="0" smtClean="0">
                <a:latin typeface="Garamond" panose="02020404030301010803" pitchFamily="18" charset="0"/>
              </a:rPr>
              <a:t>Gellért különös figyelmet</a:t>
            </a:r>
          </a:p>
          <a:p>
            <a:pPr marL="0" indent="0" algn="just">
              <a:buNone/>
            </a:pPr>
            <a:r>
              <a:rPr lang="hu-HU" sz="5100" dirty="0">
                <a:latin typeface="Garamond" panose="02020404030301010803" pitchFamily="18" charset="0"/>
              </a:rPr>
              <a:t> </a:t>
            </a:r>
            <a:r>
              <a:rPr lang="hu-HU" sz="5100" dirty="0" smtClean="0">
                <a:latin typeface="Garamond" panose="02020404030301010803" pitchFamily="18" charset="0"/>
              </a:rPr>
              <a:t>  fordított </a:t>
            </a:r>
            <a:r>
              <a:rPr lang="hu-HU" sz="5100" dirty="0">
                <a:latin typeface="Garamond" panose="02020404030301010803" pitchFamily="18" charset="0"/>
              </a:rPr>
              <a:t>a </a:t>
            </a:r>
            <a:r>
              <a:rPr lang="hu-HU" sz="5100" dirty="0" smtClean="0">
                <a:latin typeface="Garamond" panose="02020404030301010803" pitchFamily="18" charset="0"/>
              </a:rPr>
              <a:t>szöveghűségre és </a:t>
            </a:r>
            <a:r>
              <a:rPr lang="hu-HU" sz="5100" dirty="0">
                <a:latin typeface="Garamond" panose="02020404030301010803" pitchFamily="18" charset="0"/>
              </a:rPr>
              <a:t>az értelmezés </a:t>
            </a:r>
            <a:r>
              <a:rPr lang="hu-HU" sz="5100" dirty="0" smtClean="0">
                <a:latin typeface="Garamond" panose="02020404030301010803" pitchFamily="18" charset="0"/>
              </a:rPr>
              <a:t>precizitására</a:t>
            </a:r>
            <a:endParaRPr lang="hu-HU" sz="5100" dirty="0" smtClean="0">
              <a:latin typeface="Garamond" panose="02020404030301010803" pitchFamily="18" charset="0"/>
            </a:endParaRPr>
          </a:p>
          <a:p>
            <a:pPr marL="0" indent="0" algn="just">
              <a:buNone/>
            </a:pPr>
            <a:r>
              <a:rPr lang="hu-HU" sz="3000" dirty="0">
                <a:latin typeface="Garamond" panose="02020404030301010803" pitchFamily="18" charset="0"/>
              </a:rPr>
              <a:t> </a:t>
            </a:r>
            <a:r>
              <a:rPr lang="hu-HU" sz="3000" dirty="0" smtClean="0">
                <a:latin typeface="Garamond" panose="02020404030301010803" pitchFamily="18" charset="0"/>
              </a:rPr>
              <a:t>                       </a:t>
            </a:r>
          </a:p>
          <a:p>
            <a:pPr marL="0" indent="0">
              <a:buNone/>
            </a:pPr>
            <a:r>
              <a:rPr lang="hu-HU" dirty="0">
                <a:latin typeface="Garamond" panose="02020404030301010803" pitchFamily="18" charset="0"/>
              </a:rPr>
              <a:t> </a:t>
            </a:r>
            <a:r>
              <a:rPr lang="hu-HU" dirty="0" smtClean="0">
                <a:latin typeface="Garamond" panose="02020404030301010803" pitchFamily="18" charset="0"/>
              </a:rPr>
              <a:t>                      </a:t>
            </a:r>
            <a:endParaRPr lang="hu-HU" dirty="0">
              <a:latin typeface="Garamond" panose="02020404030301010803" pitchFamily="18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6416" y="2398594"/>
            <a:ext cx="3079355" cy="42782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8758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02130"/>
          </a:xfrm>
        </p:spPr>
        <p:txBody>
          <a:bodyPr>
            <a:normAutofit fontScale="90000"/>
          </a:bodyPr>
          <a:lstStyle/>
          <a:p>
            <a:r>
              <a:rPr lang="hu-HU" dirty="0" smtClean="0">
                <a:solidFill>
                  <a:schemeClr val="accent4">
                    <a:lumMod val="75000"/>
                  </a:schemeClr>
                </a:solidFill>
                <a:latin typeface="Garamond" panose="02020404030301010803" pitchFamily="18" charset="0"/>
              </a:rPr>
              <a:t>   </a:t>
            </a:r>
            <a:r>
              <a:rPr lang="hu-HU" b="1" dirty="0" err="1" smtClean="0">
                <a:solidFill>
                  <a:schemeClr val="accent4">
                    <a:lumMod val="75000"/>
                  </a:schemeClr>
                </a:solidFill>
                <a:latin typeface="Garamond" panose="02020404030301010803" pitchFamily="18" charset="0"/>
              </a:rPr>
              <a:t>Paulay</a:t>
            </a:r>
            <a:r>
              <a:rPr lang="hu-HU" b="1" dirty="0" smtClean="0">
                <a:solidFill>
                  <a:schemeClr val="accent4">
                    <a:lumMod val="75000"/>
                  </a:schemeClr>
                </a:solidFill>
                <a:latin typeface="Garamond" panose="02020404030301010803" pitchFamily="18" charset="0"/>
              </a:rPr>
              <a:t> Ede</a:t>
            </a:r>
            <a:endParaRPr lang="hu-HU" b="1" dirty="0">
              <a:solidFill>
                <a:schemeClr val="accent4">
                  <a:lumMod val="75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5" name="Tartalom helye 4"/>
          <p:cNvSpPr>
            <a:spLocks noGrp="1"/>
          </p:cNvSpPr>
          <p:nvPr>
            <p:ph idx="1"/>
          </p:nvPr>
        </p:nvSpPr>
        <p:spPr>
          <a:xfrm>
            <a:off x="838200" y="1135118"/>
            <a:ext cx="10515600" cy="5041846"/>
          </a:xfrm>
        </p:spPr>
        <p:txBody>
          <a:bodyPr/>
          <a:lstStyle/>
          <a:p>
            <a:r>
              <a:rPr lang="hu-HU" dirty="0">
                <a:latin typeface="Garamond" panose="02020404030301010803" pitchFamily="18" charset="0"/>
              </a:rPr>
              <a:t>R</a:t>
            </a:r>
            <a:r>
              <a:rPr lang="hu-HU" dirty="0" smtClean="0">
                <a:latin typeface="Garamond" panose="02020404030301010803" pitchFamily="18" charset="0"/>
              </a:rPr>
              <a:t>endező, színházigazgató, színész, dramaturg, tanár: a korszak magyar színjátszásának meghatározó alakja</a:t>
            </a:r>
          </a:p>
          <a:p>
            <a:r>
              <a:rPr lang="hu-HU" dirty="0">
                <a:latin typeface="Garamond" panose="02020404030301010803" pitchFamily="18" charset="0"/>
              </a:rPr>
              <a:t>Ő</a:t>
            </a:r>
            <a:r>
              <a:rPr lang="hu-HU" dirty="0" smtClean="0">
                <a:latin typeface="Garamond" panose="02020404030301010803" pitchFamily="18" charset="0"/>
              </a:rPr>
              <a:t> vitte színpadra először </a:t>
            </a:r>
            <a:r>
              <a:rPr lang="hu-HU" i="1" dirty="0" smtClean="0">
                <a:latin typeface="Garamond" panose="02020404030301010803" pitchFamily="18" charset="0"/>
              </a:rPr>
              <a:t>Az ember tragédiáját</a:t>
            </a:r>
            <a:endParaRPr lang="hu-HU" dirty="0" smtClean="0">
              <a:latin typeface="Garamond" panose="02020404030301010803" pitchFamily="18" charset="0"/>
            </a:endParaRPr>
          </a:p>
          <a:p>
            <a:endParaRPr lang="hu-HU" dirty="0">
              <a:latin typeface="Garamond" panose="02020404030301010803" pitchFamily="18" charset="0"/>
            </a:endParaRPr>
          </a:p>
          <a:p>
            <a:endParaRPr lang="hu-HU" dirty="0">
              <a:latin typeface="Garamond" panose="02020404030301010803" pitchFamily="18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50" y="2931639"/>
            <a:ext cx="3057952" cy="37724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2984" y="2931639"/>
            <a:ext cx="2815670" cy="37724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1736" y="2931639"/>
            <a:ext cx="2570879" cy="37724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9236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92455" y="359587"/>
            <a:ext cx="10335953" cy="682684"/>
          </a:xfrm>
        </p:spPr>
        <p:txBody>
          <a:bodyPr>
            <a:normAutofit fontScale="90000"/>
          </a:bodyPr>
          <a:lstStyle/>
          <a:p>
            <a:r>
              <a:rPr lang="hu-HU" sz="3200" b="1" dirty="0" err="1" smtClean="0">
                <a:solidFill>
                  <a:schemeClr val="accent4">
                    <a:lumMod val="75000"/>
                  </a:schemeClr>
                </a:solidFill>
                <a:latin typeface="Garamond" panose="02020404030301010803" pitchFamily="18" charset="0"/>
              </a:rPr>
              <a:t>Paulay</a:t>
            </a:r>
            <a:r>
              <a:rPr lang="hu-HU" sz="3200" b="1" dirty="0" smtClean="0">
                <a:solidFill>
                  <a:schemeClr val="accent4">
                    <a:lumMod val="75000"/>
                  </a:schemeClr>
                </a:solidFill>
                <a:latin typeface="Garamond" panose="02020404030301010803" pitchFamily="18" charset="0"/>
              </a:rPr>
              <a:t> Ede rendezése, az ősbemutató: 1883. szeptember 21. </a:t>
            </a:r>
            <a:endParaRPr lang="hu-HU" sz="3200" b="1" dirty="0">
              <a:solidFill>
                <a:schemeClr val="accent4">
                  <a:lumMod val="75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860131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hu-HU" dirty="0" smtClean="0">
                <a:latin typeface="Garamond" panose="02020404030301010803" pitchFamily="18" charset="0"/>
              </a:rPr>
              <a:t>A főbb szerepekben: </a:t>
            </a:r>
          </a:p>
          <a:p>
            <a:pPr marL="0" indent="0">
              <a:buNone/>
            </a:pPr>
            <a:endParaRPr lang="hu-HU" dirty="0">
              <a:latin typeface="Garamond" panose="02020404030301010803" pitchFamily="18" charset="0"/>
            </a:endParaRPr>
          </a:p>
          <a:p>
            <a:r>
              <a:rPr lang="hu-HU" i="1" dirty="0" smtClean="0">
                <a:latin typeface="Garamond" panose="02020404030301010803" pitchFamily="18" charset="0"/>
              </a:rPr>
              <a:t>Ádám: Nagy Imre</a:t>
            </a:r>
          </a:p>
          <a:p>
            <a:r>
              <a:rPr lang="hu-HU" i="1" dirty="0" smtClean="0">
                <a:latin typeface="Garamond" panose="02020404030301010803" pitchFamily="18" charset="0"/>
              </a:rPr>
              <a:t>Éva: Jászai Mari</a:t>
            </a:r>
          </a:p>
          <a:p>
            <a:r>
              <a:rPr lang="hu-HU" i="1" dirty="0" smtClean="0">
                <a:latin typeface="Garamond" panose="02020404030301010803" pitchFamily="18" charset="0"/>
              </a:rPr>
              <a:t>Lucifer: Gyenes László</a:t>
            </a:r>
            <a:endParaRPr lang="hu-HU" i="1" dirty="0">
              <a:latin typeface="Garamond" panose="02020404030301010803" pitchFamily="18" charset="0"/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459" y="1213601"/>
            <a:ext cx="2036177" cy="37956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7254" y="1860131"/>
            <a:ext cx="1943350" cy="41800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9223" y="2648111"/>
            <a:ext cx="2211649" cy="39681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9096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357648" y="416884"/>
            <a:ext cx="10515600" cy="307735"/>
          </a:xfrm>
        </p:spPr>
        <p:txBody>
          <a:bodyPr>
            <a:normAutofit fontScale="90000"/>
          </a:bodyPr>
          <a:lstStyle/>
          <a:p>
            <a:r>
              <a:rPr lang="hu-HU" sz="3600" b="1" dirty="0" err="1" smtClean="0">
                <a:solidFill>
                  <a:schemeClr val="accent4">
                    <a:lumMod val="75000"/>
                  </a:schemeClr>
                </a:solidFill>
                <a:latin typeface="Garamond" panose="02020404030301010803" pitchFamily="18" charset="0"/>
              </a:rPr>
              <a:t>Paulay</a:t>
            </a:r>
            <a:r>
              <a:rPr lang="hu-HU" sz="3600" b="1" dirty="0" smtClean="0">
                <a:solidFill>
                  <a:schemeClr val="accent4">
                    <a:lumMod val="75000"/>
                  </a:schemeClr>
                </a:solidFill>
                <a:latin typeface="Garamond" panose="02020404030301010803" pitchFamily="18" charset="0"/>
              </a:rPr>
              <a:t> rendezői koncepciója</a:t>
            </a:r>
            <a:endParaRPr lang="hu-HU" sz="3600" b="1" dirty="0">
              <a:solidFill>
                <a:schemeClr val="accent4">
                  <a:lumMod val="75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164566"/>
            <a:ext cx="10515600" cy="5486400"/>
          </a:xfrm>
        </p:spPr>
        <p:txBody>
          <a:bodyPr>
            <a:normAutofit fontScale="77500" lnSpcReduction="20000"/>
          </a:bodyPr>
          <a:lstStyle/>
          <a:p>
            <a:r>
              <a:rPr lang="hu-HU" b="1" i="1" dirty="0" smtClean="0">
                <a:latin typeface="Garamond" panose="02020404030301010803" pitchFamily="18" charset="0"/>
              </a:rPr>
              <a:t>Modern rendezői szerep</a:t>
            </a:r>
          </a:p>
          <a:p>
            <a:pPr marL="0" indent="0">
              <a:buNone/>
            </a:pPr>
            <a:r>
              <a:rPr lang="hu-HU" dirty="0" smtClean="0">
                <a:latin typeface="Garamond" panose="02020404030301010803" pitchFamily="18" charset="0"/>
              </a:rPr>
              <a:t>   </a:t>
            </a:r>
            <a:r>
              <a:rPr lang="hu-HU" dirty="0" err="1" smtClean="0">
                <a:latin typeface="Garamond" panose="02020404030301010803" pitchFamily="18" charset="0"/>
              </a:rPr>
              <a:t>Paulay</a:t>
            </a:r>
            <a:r>
              <a:rPr lang="hu-HU" dirty="0" smtClean="0">
                <a:latin typeface="Garamond" panose="02020404030301010803" pitchFamily="18" charset="0"/>
              </a:rPr>
              <a:t> a modern (</a:t>
            </a:r>
            <a:r>
              <a:rPr lang="hu-HU" dirty="0" err="1" smtClean="0">
                <a:latin typeface="Garamond" panose="02020404030301010803" pitchFamily="18" charset="0"/>
              </a:rPr>
              <a:t>meiningeni</a:t>
            </a:r>
            <a:r>
              <a:rPr lang="hu-HU" dirty="0" smtClean="0">
                <a:latin typeface="Garamond" panose="02020404030301010803" pitchFamily="18" charset="0"/>
              </a:rPr>
              <a:t> típusú) rendező szerepében dolgozott </a:t>
            </a:r>
          </a:p>
          <a:p>
            <a:pPr marL="0" indent="0">
              <a:buNone/>
            </a:pPr>
            <a:r>
              <a:rPr lang="hu-HU" dirty="0">
                <a:latin typeface="Garamond" panose="02020404030301010803" pitchFamily="18" charset="0"/>
              </a:rPr>
              <a:t> </a:t>
            </a:r>
            <a:r>
              <a:rPr lang="hu-HU" dirty="0" smtClean="0">
                <a:latin typeface="Garamond" panose="02020404030301010803" pitchFamily="18" charset="0"/>
              </a:rPr>
              <a:t>  A darabot teljesen átdolgozta, meghúzta, lemásolta </a:t>
            </a:r>
          </a:p>
          <a:p>
            <a:endParaRPr lang="hu-HU" dirty="0" smtClean="0">
              <a:latin typeface="Garamond" panose="02020404030301010803" pitchFamily="18" charset="0"/>
            </a:endParaRPr>
          </a:p>
          <a:p>
            <a:r>
              <a:rPr lang="hu-HU" b="1" i="1" dirty="0" smtClean="0">
                <a:latin typeface="Garamond" panose="02020404030301010803" pitchFamily="18" charset="0"/>
              </a:rPr>
              <a:t>A mű átalakítása</a:t>
            </a:r>
          </a:p>
          <a:p>
            <a:pPr marL="0" indent="0">
              <a:buNone/>
            </a:pPr>
            <a:r>
              <a:rPr lang="hu-HU" dirty="0" smtClean="0">
                <a:latin typeface="Garamond" panose="02020404030301010803" pitchFamily="18" charset="0"/>
              </a:rPr>
              <a:t>   kb. 4000 sor → 2560 sor </a:t>
            </a:r>
          </a:p>
          <a:p>
            <a:pPr marL="0" indent="0">
              <a:buNone/>
            </a:pPr>
            <a:r>
              <a:rPr lang="hu-HU" dirty="0" smtClean="0">
                <a:latin typeface="Garamond" panose="02020404030301010803" pitchFamily="18" charset="0"/>
              </a:rPr>
              <a:t>   </a:t>
            </a:r>
            <a:r>
              <a:rPr lang="hu-HU" i="1" dirty="0" smtClean="0">
                <a:latin typeface="Garamond" panose="02020404030301010803" pitchFamily="18" charset="0"/>
              </a:rPr>
              <a:t>szerkezet: </a:t>
            </a:r>
            <a:r>
              <a:rPr lang="hu-HU" dirty="0" smtClean="0">
                <a:latin typeface="Garamond" panose="02020404030301010803" pitchFamily="18" charset="0"/>
              </a:rPr>
              <a:t>előjáték + 5 szakasz </a:t>
            </a:r>
          </a:p>
          <a:p>
            <a:pPr marL="0" indent="0">
              <a:buNone/>
            </a:pPr>
            <a:r>
              <a:rPr lang="hu-HU" dirty="0" smtClean="0">
                <a:latin typeface="Garamond" panose="02020404030301010803" pitchFamily="18" charset="0"/>
              </a:rPr>
              <a:t>   Az előadás hossza: </a:t>
            </a:r>
          </a:p>
          <a:p>
            <a:pPr marL="457200" lvl="1" indent="0">
              <a:buNone/>
            </a:pPr>
            <a:r>
              <a:rPr lang="hu-HU" dirty="0" smtClean="0">
                <a:latin typeface="Garamond" panose="02020404030301010803" pitchFamily="18" charset="0"/>
              </a:rPr>
              <a:t> ~ 4 óra, 5 szünettel </a:t>
            </a:r>
          </a:p>
          <a:p>
            <a:pPr marL="457200" lvl="1" indent="0">
              <a:buNone/>
            </a:pPr>
            <a:endParaRPr lang="hu-HU" dirty="0" smtClean="0">
              <a:latin typeface="Garamond" panose="02020404030301010803" pitchFamily="18" charset="0"/>
            </a:endParaRPr>
          </a:p>
          <a:p>
            <a:r>
              <a:rPr lang="hu-HU" b="1" i="1" dirty="0" smtClean="0">
                <a:latin typeface="Garamond" panose="02020404030301010803" pitchFamily="18" charset="0"/>
              </a:rPr>
              <a:t>Szerkezeti értelmezés</a:t>
            </a:r>
          </a:p>
          <a:p>
            <a:pPr marL="0" indent="0">
              <a:buNone/>
            </a:pPr>
            <a:r>
              <a:rPr lang="hu-HU" dirty="0" smtClean="0">
                <a:latin typeface="Garamond" panose="02020404030301010803" pitchFamily="18" charset="0"/>
              </a:rPr>
              <a:t>   megtartotta a keretes szerkezetet </a:t>
            </a:r>
          </a:p>
          <a:p>
            <a:pPr marL="0" indent="0">
              <a:buNone/>
            </a:pPr>
            <a:r>
              <a:rPr lang="hu-HU" i="1" dirty="0" smtClean="0">
                <a:latin typeface="Garamond" panose="02020404030301010803" pitchFamily="18" charset="0"/>
              </a:rPr>
              <a:t>   London </a:t>
            </a:r>
            <a:r>
              <a:rPr lang="hu-HU" dirty="0" smtClean="0">
                <a:latin typeface="Garamond" panose="02020404030301010803" pitchFamily="18" charset="0"/>
              </a:rPr>
              <a:t>= jelen </a:t>
            </a:r>
          </a:p>
          <a:p>
            <a:pPr marL="0" indent="0">
              <a:buNone/>
            </a:pPr>
            <a:r>
              <a:rPr lang="hu-HU" i="1" dirty="0" smtClean="0">
                <a:latin typeface="Garamond" panose="02020404030301010803" pitchFamily="18" charset="0"/>
              </a:rPr>
              <a:t>   </a:t>
            </a:r>
            <a:r>
              <a:rPr lang="hu-HU" i="1" dirty="0" smtClean="0">
                <a:latin typeface="Garamond" panose="02020404030301010803" pitchFamily="18" charset="0"/>
              </a:rPr>
              <a:t>előtte: </a:t>
            </a:r>
            <a:r>
              <a:rPr lang="hu-HU" dirty="0" smtClean="0">
                <a:latin typeface="Garamond" panose="02020404030301010803" pitchFamily="18" charset="0"/>
              </a:rPr>
              <a:t>múlt </a:t>
            </a:r>
            <a:r>
              <a:rPr lang="hu-HU" dirty="0" smtClean="0">
                <a:latin typeface="Garamond" panose="02020404030301010803" pitchFamily="18" charset="0"/>
              </a:rPr>
              <a:t>(történeti színek) </a:t>
            </a:r>
          </a:p>
          <a:p>
            <a:pPr marL="0" indent="0">
              <a:buNone/>
            </a:pPr>
            <a:r>
              <a:rPr lang="hu-HU" i="1" dirty="0" smtClean="0">
                <a:latin typeface="Garamond" panose="02020404030301010803" pitchFamily="18" charset="0"/>
              </a:rPr>
              <a:t>   </a:t>
            </a:r>
            <a:r>
              <a:rPr lang="hu-HU" i="1" dirty="0" smtClean="0">
                <a:latin typeface="Garamond" panose="02020404030301010803" pitchFamily="18" charset="0"/>
              </a:rPr>
              <a:t>utána</a:t>
            </a:r>
            <a:r>
              <a:rPr lang="hu-HU" dirty="0" smtClean="0">
                <a:latin typeface="Garamond" panose="02020404030301010803" pitchFamily="18" charset="0"/>
              </a:rPr>
              <a:t>: jövő</a:t>
            </a:r>
            <a:r>
              <a:rPr lang="hu-HU" dirty="0" smtClean="0">
                <a:latin typeface="Garamond" panose="02020404030301010803" pitchFamily="18" charset="0"/>
              </a:rPr>
              <a:t> </a:t>
            </a:r>
            <a:r>
              <a:rPr lang="hu-HU" dirty="0" smtClean="0">
                <a:latin typeface="Garamond" panose="02020404030301010803" pitchFamily="18" charset="0"/>
              </a:rPr>
              <a:t>(jóslatszerű képek)</a:t>
            </a:r>
            <a:endParaRPr lang="hu-HU" dirty="0">
              <a:latin typeface="Garamond" panose="02020404030301010803" pitchFamily="18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7099" y="1749612"/>
            <a:ext cx="3482625" cy="47016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9239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371396"/>
            <a:ext cx="10515600" cy="342241"/>
          </a:xfrm>
        </p:spPr>
        <p:txBody>
          <a:bodyPr>
            <a:noAutofit/>
          </a:bodyPr>
          <a:lstStyle/>
          <a:p>
            <a:r>
              <a:rPr lang="hu-HU" sz="3200" b="1" dirty="0" smtClean="0">
                <a:solidFill>
                  <a:srgbClr val="FF0000"/>
                </a:solidFill>
                <a:latin typeface="Garamond" panose="02020404030301010803" pitchFamily="18" charset="0"/>
              </a:rPr>
              <a:t>                   </a:t>
            </a:r>
            <a:r>
              <a:rPr lang="hu-HU" sz="3200" b="1" dirty="0" smtClean="0">
                <a:solidFill>
                  <a:schemeClr val="accent4">
                    <a:lumMod val="75000"/>
                  </a:schemeClr>
                </a:solidFill>
                <a:latin typeface="Garamond" panose="02020404030301010803" pitchFamily="18" charset="0"/>
              </a:rPr>
              <a:t>Látvány és színháztörténeti háttér</a:t>
            </a:r>
            <a:endParaRPr lang="hu-HU" sz="3200" b="1" dirty="0">
              <a:solidFill>
                <a:schemeClr val="accent4">
                  <a:lumMod val="75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017917"/>
            <a:ext cx="10515600" cy="5840083"/>
          </a:xfrm>
        </p:spPr>
        <p:txBody>
          <a:bodyPr>
            <a:normAutofit fontScale="47500" lnSpcReduction="20000"/>
          </a:bodyPr>
          <a:lstStyle/>
          <a:p>
            <a:r>
              <a:rPr lang="hu-HU" sz="3800" b="1" i="1" dirty="0" smtClean="0">
                <a:latin typeface="Garamond" panose="02020404030301010803" pitchFamily="18" charset="0"/>
              </a:rPr>
              <a:t>Húzások és változtatások</a:t>
            </a:r>
          </a:p>
          <a:p>
            <a:pPr marL="0" indent="0">
              <a:buNone/>
            </a:pPr>
            <a:r>
              <a:rPr lang="hu-HU" sz="3800" dirty="0" smtClean="0">
                <a:latin typeface="Garamond" panose="02020404030301010803" pitchFamily="18" charset="0"/>
              </a:rPr>
              <a:t>    kimaradt: </a:t>
            </a:r>
          </a:p>
          <a:p>
            <a:pPr marL="457200" lvl="1" indent="0">
              <a:buNone/>
            </a:pPr>
            <a:r>
              <a:rPr lang="hu-HU" sz="3800" dirty="0" smtClean="0">
                <a:latin typeface="Garamond" panose="02020404030301010803" pitchFamily="18" charset="0"/>
              </a:rPr>
              <a:t>    2. prágai szín </a:t>
            </a:r>
          </a:p>
          <a:p>
            <a:pPr marL="457200" lvl="1" indent="0">
              <a:buNone/>
            </a:pPr>
            <a:r>
              <a:rPr lang="hu-HU" sz="3800" dirty="0" smtClean="0">
                <a:latin typeface="Garamond" panose="02020404030301010803" pitchFamily="18" charset="0"/>
              </a:rPr>
              <a:t>    űrjelenet </a:t>
            </a:r>
          </a:p>
          <a:p>
            <a:pPr marL="457200" lvl="1" indent="0">
              <a:buNone/>
            </a:pPr>
            <a:r>
              <a:rPr lang="hu-HU" sz="3800" dirty="0" smtClean="0">
                <a:latin typeface="Garamond" panose="02020404030301010803" pitchFamily="18" charset="0"/>
              </a:rPr>
              <a:t>    látványos elemek (nimfák, Földszellem stb.) </a:t>
            </a:r>
          </a:p>
          <a:p>
            <a:pPr marL="0" indent="0">
              <a:buNone/>
            </a:pPr>
            <a:r>
              <a:rPr lang="hu-HU" sz="3800" i="1" dirty="0" smtClean="0">
                <a:latin typeface="Garamond" panose="02020404030301010803" pitchFamily="18" charset="0"/>
              </a:rPr>
              <a:t>   cél</a:t>
            </a:r>
            <a:r>
              <a:rPr lang="hu-HU" sz="3800" dirty="0" smtClean="0">
                <a:latin typeface="Garamond" panose="02020404030301010803" pitchFamily="18" charset="0"/>
              </a:rPr>
              <a:t>: nem a látvány, hanem a szöveg érthetősége </a:t>
            </a:r>
          </a:p>
          <a:p>
            <a:pPr marL="0" indent="0">
              <a:buNone/>
            </a:pPr>
            <a:endParaRPr lang="hu-HU" sz="3800" dirty="0" smtClean="0">
              <a:latin typeface="Garamond" panose="02020404030301010803" pitchFamily="18" charset="0"/>
            </a:endParaRPr>
          </a:p>
          <a:p>
            <a:r>
              <a:rPr lang="hu-HU" sz="3800" b="1" i="1" dirty="0" smtClean="0">
                <a:latin typeface="Garamond" panose="02020404030301010803" pitchFamily="18" charset="0"/>
              </a:rPr>
              <a:t>Rendezői elv</a:t>
            </a:r>
          </a:p>
          <a:p>
            <a:pPr marL="0" indent="0">
              <a:buNone/>
            </a:pPr>
            <a:r>
              <a:rPr lang="hu-HU" sz="3800" dirty="0" smtClean="0">
                <a:latin typeface="Garamond" panose="02020404030301010803" pitchFamily="18" charset="0"/>
              </a:rPr>
              <a:t>    történeti hűség</a:t>
            </a:r>
          </a:p>
          <a:p>
            <a:pPr marL="0" indent="0">
              <a:buNone/>
            </a:pPr>
            <a:r>
              <a:rPr lang="hu-HU" sz="3800" b="1" dirty="0">
                <a:latin typeface="Garamond" panose="02020404030301010803" pitchFamily="18" charset="0"/>
              </a:rPr>
              <a:t> </a:t>
            </a:r>
            <a:r>
              <a:rPr lang="hu-HU" sz="3800" b="1" dirty="0" smtClean="0">
                <a:latin typeface="Garamond" panose="02020404030301010803" pitchFamily="18" charset="0"/>
              </a:rPr>
              <a:t>  </a:t>
            </a:r>
            <a:r>
              <a:rPr lang="hu-HU" sz="3800" dirty="0" smtClean="0">
                <a:latin typeface="Garamond" panose="02020404030301010803" pitchFamily="18" charset="0"/>
              </a:rPr>
              <a:t>„díszes, de nem csillogó” színpad (historikus, részletgazdag díszlet)</a:t>
            </a:r>
          </a:p>
          <a:p>
            <a:pPr marL="0" indent="0">
              <a:buNone/>
            </a:pPr>
            <a:r>
              <a:rPr lang="hu-HU" sz="3800" dirty="0" smtClean="0">
                <a:latin typeface="Garamond" panose="02020404030301010803" pitchFamily="18" charset="0"/>
              </a:rPr>
              <a:t>    középút a szükséges és a fölösleges között </a:t>
            </a:r>
          </a:p>
          <a:p>
            <a:pPr marL="0" indent="0">
              <a:buNone/>
            </a:pPr>
            <a:r>
              <a:rPr lang="hu-HU" sz="3800" dirty="0" smtClean="0">
                <a:latin typeface="Garamond" panose="02020404030301010803" pitchFamily="18" charset="0"/>
              </a:rPr>
              <a:t>    a látvány nem vonhatja el a figyelmet a műről </a:t>
            </a:r>
          </a:p>
          <a:p>
            <a:pPr marL="0" indent="0">
              <a:buNone/>
            </a:pPr>
            <a:r>
              <a:rPr lang="hu-HU" sz="3800" dirty="0" smtClean="0">
                <a:latin typeface="Garamond" panose="02020404030301010803" pitchFamily="18" charset="0"/>
              </a:rPr>
              <a:t>    kedveli a sokszereplős tömegjeleneteket</a:t>
            </a:r>
          </a:p>
          <a:p>
            <a:pPr marL="0" indent="0">
              <a:buNone/>
            </a:pPr>
            <a:endParaRPr lang="hu-HU" sz="3800" dirty="0" smtClean="0">
              <a:latin typeface="Garamond" panose="02020404030301010803" pitchFamily="18" charset="0"/>
            </a:endParaRPr>
          </a:p>
          <a:p>
            <a:r>
              <a:rPr lang="hu-HU" sz="3800" b="1" i="1" dirty="0" smtClean="0">
                <a:latin typeface="Garamond" panose="02020404030301010803" pitchFamily="18" charset="0"/>
              </a:rPr>
              <a:t>Színháztörténeti helyzet</a:t>
            </a:r>
          </a:p>
          <a:p>
            <a:pPr marL="0" indent="0">
              <a:buNone/>
            </a:pPr>
            <a:r>
              <a:rPr lang="hu-HU" sz="3800" dirty="0" smtClean="0">
                <a:latin typeface="Garamond" panose="02020404030301010803" pitchFamily="18" charset="0"/>
              </a:rPr>
              <a:t>   korabeli színház: egyre nagyobb igény a látványra (itt volt a villanyvilágítás premierje)</a:t>
            </a:r>
          </a:p>
          <a:p>
            <a:pPr marL="0" indent="0">
              <a:buNone/>
            </a:pPr>
            <a:r>
              <a:rPr lang="hu-HU" sz="3800" dirty="0" smtClean="0">
                <a:latin typeface="Garamond" panose="02020404030301010803" pitchFamily="18" charset="0"/>
              </a:rPr>
              <a:t>   </a:t>
            </a:r>
            <a:r>
              <a:rPr lang="hu-HU" sz="3800" i="1" dirty="0" smtClean="0">
                <a:latin typeface="Garamond" panose="02020404030301010803" pitchFamily="18" charset="0"/>
              </a:rPr>
              <a:t>hatások</a:t>
            </a:r>
            <a:r>
              <a:rPr lang="hu-HU" sz="3800" dirty="0" smtClean="0">
                <a:latin typeface="Garamond" panose="02020404030301010803" pitchFamily="18" charset="0"/>
              </a:rPr>
              <a:t>:   </a:t>
            </a:r>
            <a:r>
              <a:rPr lang="hu-HU" sz="3800" dirty="0" err="1" smtClean="0">
                <a:latin typeface="Garamond" panose="02020404030301010803" pitchFamily="18" charset="0"/>
              </a:rPr>
              <a:t>meiningeni</a:t>
            </a:r>
            <a:r>
              <a:rPr lang="hu-HU" sz="3800" dirty="0" smtClean="0">
                <a:latin typeface="Garamond" panose="02020404030301010803" pitchFamily="18" charset="0"/>
              </a:rPr>
              <a:t> színház </a:t>
            </a:r>
          </a:p>
          <a:p>
            <a:pPr marL="457200" lvl="1" indent="0">
              <a:buNone/>
            </a:pPr>
            <a:r>
              <a:rPr lang="hu-HU" sz="3800" dirty="0" smtClean="0">
                <a:latin typeface="Garamond" panose="02020404030301010803" pitchFamily="18" charset="0"/>
              </a:rPr>
              <a:t>          bécsi </a:t>
            </a:r>
            <a:r>
              <a:rPr lang="hu-HU" sz="3800" dirty="0" err="1" smtClean="0">
                <a:latin typeface="Garamond" panose="02020404030301010803" pitchFamily="18" charset="0"/>
              </a:rPr>
              <a:t>Burgtheater</a:t>
            </a:r>
            <a:r>
              <a:rPr lang="hu-HU" sz="3800" dirty="0" smtClean="0">
                <a:latin typeface="Garamond" panose="02020404030301010803" pitchFamily="18" charset="0"/>
              </a:rPr>
              <a:t> </a:t>
            </a:r>
          </a:p>
          <a:p>
            <a:pPr marL="0" indent="0">
              <a:buNone/>
            </a:pPr>
            <a:r>
              <a:rPr lang="hu-HU" sz="3800" dirty="0" smtClean="0">
                <a:latin typeface="Garamond" panose="02020404030301010803" pitchFamily="18" charset="0"/>
              </a:rPr>
              <a:t>   </a:t>
            </a:r>
            <a:r>
              <a:rPr lang="hu-HU" sz="3800" dirty="0" err="1" smtClean="0">
                <a:latin typeface="Garamond" panose="02020404030301010803" pitchFamily="18" charset="0"/>
              </a:rPr>
              <a:t>Paulay</a:t>
            </a:r>
            <a:r>
              <a:rPr lang="hu-HU" sz="3800" dirty="0" smtClean="0">
                <a:latin typeface="Garamond" panose="02020404030301010803" pitchFamily="18" charset="0"/>
              </a:rPr>
              <a:t> egyesíti a látványt és a </a:t>
            </a:r>
            <a:r>
              <a:rPr lang="hu-HU" sz="3800" dirty="0" err="1" smtClean="0">
                <a:latin typeface="Garamond" panose="02020404030301010803" pitchFamily="18" charset="0"/>
              </a:rPr>
              <a:t>szövegközpontúságot</a:t>
            </a:r>
            <a:endParaRPr lang="hu-HU" sz="3800" dirty="0" smtClean="0">
              <a:latin typeface="Garamond" panose="02020404030301010803" pitchFamily="18" charset="0"/>
            </a:endParaRPr>
          </a:p>
          <a:p>
            <a:endParaRPr lang="hu-HU" dirty="0">
              <a:latin typeface="Garamond" panose="02020404030301010803" pitchFamily="18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2663" y="371396"/>
            <a:ext cx="2222938" cy="28639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4508" y="3539645"/>
            <a:ext cx="2286534" cy="31176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320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97621" y="330669"/>
            <a:ext cx="10515600" cy="459444"/>
          </a:xfrm>
        </p:spPr>
        <p:txBody>
          <a:bodyPr>
            <a:noAutofit/>
          </a:bodyPr>
          <a:lstStyle/>
          <a:p>
            <a:r>
              <a:rPr lang="hu-HU" sz="3600" b="1" dirty="0" smtClean="0">
                <a:solidFill>
                  <a:schemeClr val="accent4">
                    <a:lumMod val="75000"/>
                  </a:schemeClr>
                </a:solidFill>
                <a:latin typeface="Garamond" panose="02020404030301010803" pitchFamily="18" charset="0"/>
              </a:rPr>
              <a:t>Fogadtatás</a:t>
            </a:r>
            <a:endParaRPr lang="hu-HU" sz="3600" b="1" dirty="0">
              <a:solidFill>
                <a:schemeClr val="accent4">
                  <a:lumMod val="75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084114"/>
            <a:ext cx="10515600" cy="560046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hu-HU" sz="2000" b="1" i="1" u="sng" dirty="0" smtClean="0">
                <a:latin typeface="Garamond" panose="02020404030301010803" pitchFamily="18" charset="0"/>
              </a:rPr>
              <a:t>Dicséret</a:t>
            </a:r>
          </a:p>
          <a:p>
            <a:pPr marL="0" indent="0" algn="just">
              <a:buNone/>
            </a:pPr>
            <a:r>
              <a:rPr lang="hu-HU" sz="2000" dirty="0" smtClean="0">
                <a:latin typeface="Garamond" panose="02020404030301010803" pitchFamily="18" charset="0"/>
              </a:rPr>
              <a:t>A vállalkozás nagysága: </a:t>
            </a:r>
            <a:r>
              <a:rPr lang="hu-HU" sz="2000" dirty="0" err="1" smtClean="0">
                <a:latin typeface="Garamond" panose="02020404030301010803" pitchFamily="18" charset="0"/>
              </a:rPr>
              <a:t>Paulay</a:t>
            </a:r>
            <a:r>
              <a:rPr lang="hu-HU" sz="2000" dirty="0" smtClean="0">
                <a:latin typeface="Garamond" panose="02020404030301010803" pitchFamily="18" charset="0"/>
              </a:rPr>
              <a:t> Ede színpadra merte vinni </a:t>
            </a:r>
          </a:p>
          <a:p>
            <a:pPr marL="0" indent="0" algn="just">
              <a:buNone/>
            </a:pPr>
            <a:r>
              <a:rPr lang="hu-HU" sz="2000" dirty="0" smtClean="0">
                <a:latin typeface="Garamond" panose="02020404030301010803" pitchFamily="18" charset="0"/>
              </a:rPr>
              <a:t>a „játszhatatlannak” tartott művet </a:t>
            </a:r>
          </a:p>
          <a:p>
            <a:pPr marL="0" indent="0" algn="just">
              <a:buNone/>
            </a:pPr>
            <a:r>
              <a:rPr lang="hu-HU" sz="2000" dirty="0" smtClean="0">
                <a:latin typeface="Garamond" panose="02020404030301010803" pitchFamily="18" charset="0"/>
              </a:rPr>
              <a:t>A rendezés és az egység: </a:t>
            </a:r>
            <a:r>
              <a:rPr lang="hu-HU" sz="2000" dirty="0">
                <a:latin typeface="Garamond" panose="02020404030301010803" pitchFamily="18" charset="0"/>
              </a:rPr>
              <a:t>a</a:t>
            </a:r>
            <a:r>
              <a:rPr lang="hu-HU" sz="2000" dirty="0" smtClean="0">
                <a:latin typeface="Garamond" panose="02020404030301010803" pitchFamily="18" charset="0"/>
              </a:rPr>
              <a:t>z előadás átgondolt, </a:t>
            </a:r>
          </a:p>
          <a:p>
            <a:pPr marL="0" indent="0" algn="just">
              <a:buNone/>
            </a:pPr>
            <a:r>
              <a:rPr lang="hu-HU" sz="2000" dirty="0" smtClean="0">
                <a:latin typeface="Garamond" panose="02020404030301010803" pitchFamily="18" charset="0"/>
              </a:rPr>
              <a:t> tudatos koncepció szerint épült fel </a:t>
            </a:r>
          </a:p>
          <a:p>
            <a:pPr marL="0" indent="0" algn="just">
              <a:buNone/>
            </a:pPr>
            <a:r>
              <a:rPr lang="hu-HU" sz="2000" dirty="0" smtClean="0">
                <a:latin typeface="Garamond" panose="02020404030301010803" pitchFamily="18" charset="0"/>
              </a:rPr>
              <a:t>A színészi játék: különösen Jászai Mari alakítása Évaként</a:t>
            </a:r>
          </a:p>
          <a:p>
            <a:pPr marL="0" indent="0" algn="just">
              <a:buNone/>
            </a:pPr>
            <a:endParaRPr lang="hu-HU" sz="2000" dirty="0">
              <a:latin typeface="Garamond" panose="02020404030301010803" pitchFamily="18" charset="0"/>
            </a:endParaRPr>
          </a:p>
          <a:p>
            <a:pPr marL="0" indent="0" algn="just">
              <a:buNone/>
            </a:pPr>
            <a:r>
              <a:rPr lang="hu-HU" sz="2000" b="1" i="1" u="sng" dirty="0" smtClean="0">
                <a:latin typeface="Garamond" panose="02020404030301010803" pitchFamily="18" charset="0"/>
              </a:rPr>
              <a:t>Kritika</a:t>
            </a:r>
            <a:endParaRPr lang="hu-HU" sz="2000" b="1" u="sng" dirty="0" smtClean="0">
              <a:latin typeface="Garamond" panose="02020404030301010803" pitchFamily="18" charset="0"/>
            </a:endParaRPr>
          </a:p>
          <a:p>
            <a:pPr marL="0" indent="0" algn="just">
              <a:buNone/>
            </a:pPr>
            <a:r>
              <a:rPr lang="hu-HU" sz="2000" dirty="0" smtClean="0">
                <a:latin typeface="Garamond" panose="02020404030301010803" pitchFamily="18" charset="0"/>
              </a:rPr>
              <a:t>A darab nagyon filozofikus: nehezen követhető</a:t>
            </a:r>
          </a:p>
          <a:p>
            <a:pPr marL="0" indent="0" algn="just">
              <a:buNone/>
            </a:pPr>
            <a:r>
              <a:rPr lang="hu-HU" sz="2000" dirty="0" smtClean="0">
                <a:latin typeface="Garamond" panose="02020404030301010803" pitchFamily="18" charset="0"/>
              </a:rPr>
              <a:t>A színpadi megvalósítás korlátai: nem minden jelenet működik </a:t>
            </a:r>
          </a:p>
          <a:p>
            <a:pPr marL="0" indent="0" algn="just">
              <a:buNone/>
            </a:pPr>
            <a:r>
              <a:rPr lang="hu-HU" sz="2000" dirty="0" smtClean="0">
                <a:latin typeface="Garamond" panose="02020404030301010803" pitchFamily="18" charset="0"/>
              </a:rPr>
              <a:t>egyformán jól a színpadon </a:t>
            </a:r>
          </a:p>
          <a:p>
            <a:pPr marL="0" indent="0" algn="just">
              <a:buNone/>
            </a:pPr>
            <a:r>
              <a:rPr lang="hu-HU" sz="2000" dirty="0" smtClean="0">
                <a:latin typeface="Garamond" panose="02020404030301010803" pitchFamily="18" charset="0"/>
              </a:rPr>
              <a:t>A húzások szükségessége: elfogadja, hogy szükséges, </a:t>
            </a:r>
          </a:p>
          <a:p>
            <a:pPr marL="0" indent="0" algn="just">
              <a:buNone/>
            </a:pPr>
            <a:r>
              <a:rPr lang="hu-HU" sz="2000" dirty="0" smtClean="0">
                <a:latin typeface="Garamond" panose="02020404030301010803" pitchFamily="18" charset="0"/>
              </a:rPr>
              <a:t>de kompromisszumos megoldásnak tartja</a:t>
            </a:r>
          </a:p>
          <a:p>
            <a:pPr marL="0" indent="0">
              <a:buNone/>
            </a:pPr>
            <a:endParaRPr lang="hu-HU" sz="1600" dirty="0" smtClean="0"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hu-HU" sz="1600" dirty="0" smtClean="0">
                <a:latin typeface="Garamond" panose="02020404030301010803" pitchFamily="18" charset="0"/>
              </a:rPr>
              <a:t> </a:t>
            </a:r>
          </a:p>
          <a:p>
            <a:pPr marL="0" indent="0">
              <a:buNone/>
            </a:pPr>
            <a:endParaRPr lang="hu-HU" sz="1600" dirty="0">
              <a:latin typeface="Garamond" panose="02020404030301010803" pitchFamily="18" charset="0"/>
            </a:endParaRP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7063" y="724620"/>
            <a:ext cx="3605458" cy="55660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531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59494"/>
          </a:xfrm>
        </p:spPr>
        <p:txBody>
          <a:bodyPr>
            <a:normAutofit fontScale="90000"/>
          </a:bodyPr>
          <a:lstStyle/>
          <a:p>
            <a:r>
              <a:rPr lang="hu-HU" sz="3600" b="1" dirty="0" smtClean="0">
                <a:solidFill>
                  <a:schemeClr val="accent4">
                    <a:lumMod val="75000"/>
                  </a:schemeClr>
                </a:solidFill>
                <a:latin typeface="Garamond" panose="02020404030301010803" pitchFamily="18" charset="0"/>
              </a:rPr>
              <a:t>      Németh Antal</a:t>
            </a:r>
            <a:endParaRPr lang="hu-HU" sz="3600" b="1" dirty="0">
              <a:solidFill>
                <a:schemeClr val="accent4">
                  <a:lumMod val="75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08958" y="966158"/>
            <a:ext cx="10844842" cy="5210805"/>
          </a:xfrm>
        </p:spPr>
        <p:txBody>
          <a:bodyPr/>
          <a:lstStyle/>
          <a:p>
            <a:pPr algn="just"/>
            <a:r>
              <a:rPr lang="hu-HU" sz="1800" dirty="0" smtClean="0">
                <a:latin typeface="Garamond" panose="02020404030301010803" pitchFamily="18" charset="0"/>
              </a:rPr>
              <a:t>Rendező</a:t>
            </a:r>
            <a:r>
              <a:rPr lang="hu-HU" sz="1800" dirty="0">
                <a:latin typeface="Garamond" panose="02020404030301010803" pitchFamily="18" charset="0"/>
              </a:rPr>
              <a:t>, színházigazgató, színháztörténész és </a:t>
            </a:r>
            <a:r>
              <a:rPr lang="hu-HU" sz="1800" dirty="0" smtClean="0">
                <a:latin typeface="Garamond" panose="02020404030301010803" pitchFamily="18" charset="0"/>
              </a:rPr>
              <a:t>elméletíró: modern</a:t>
            </a:r>
            <a:r>
              <a:rPr lang="hu-HU" sz="1800" dirty="0">
                <a:latin typeface="Garamond" panose="02020404030301010803" pitchFamily="18" charset="0"/>
              </a:rPr>
              <a:t>, </a:t>
            </a:r>
            <a:r>
              <a:rPr lang="hu-HU" sz="1800" dirty="0" err="1">
                <a:latin typeface="Garamond" panose="02020404030301010803" pitchFamily="18" charset="0"/>
              </a:rPr>
              <a:t>összművészeti</a:t>
            </a:r>
            <a:r>
              <a:rPr lang="hu-HU" sz="1800" dirty="0">
                <a:latin typeface="Garamond" panose="02020404030301010803" pitchFamily="18" charset="0"/>
              </a:rPr>
              <a:t> szemlélettel újította meg a magyar </a:t>
            </a:r>
            <a:r>
              <a:rPr lang="hu-HU" sz="1800" dirty="0" smtClean="0">
                <a:latin typeface="Garamond" panose="02020404030301010803" pitchFamily="18" charset="0"/>
              </a:rPr>
              <a:t>színjátszást → Az ember tragédiája: forgószínpad, zenekar, megafon, vetítés, világítás, táncbetétek</a:t>
            </a:r>
          </a:p>
          <a:p>
            <a:pPr algn="just"/>
            <a:r>
              <a:rPr lang="hu-HU" sz="1800" dirty="0">
                <a:latin typeface="Garamond" panose="02020404030301010803" pitchFamily="18" charset="0"/>
              </a:rPr>
              <a:t>Előadásainak díszlet- és jelmezképeit rangos külföldi díjakkal is </a:t>
            </a:r>
            <a:r>
              <a:rPr lang="hu-HU" sz="1800" dirty="0" smtClean="0">
                <a:latin typeface="Garamond" panose="02020404030301010803" pitchFamily="18" charset="0"/>
              </a:rPr>
              <a:t>elismerték</a:t>
            </a:r>
          </a:p>
          <a:p>
            <a:pPr algn="just"/>
            <a:r>
              <a:rPr lang="hu-HU" sz="1800" dirty="0" smtClean="0">
                <a:latin typeface="Garamond" panose="02020404030301010803" pitchFamily="18" charset="0"/>
              </a:rPr>
              <a:t>Megpróbálta megérteni</a:t>
            </a:r>
            <a:r>
              <a:rPr lang="hu-HU" sz="1800" dirty="0">
                <a:latin typeface="Garamond" panose="02020404030301010803" pitchFamily="18" charset="0"/>
              </a:rPr>
              <a:t>, hogy mikor, miért vették elő, hogyan nyúltak a műhöz az előző </a:t>
            </a:r>
            <a:r>
              <a:rPr lang="hu-HU" sz="1800" dirty="0" smtClean="0">
                <a:latin typeface="Garamond" panose="02020404030301010803" pitchFamily="18" charset="0"/>
              </a:rPr>
              <a:t>generációk, pl. </a:t>
            </a:r>
            <a:r>
              <a:rPr lang="hu-HU" sz="1800" dirty="0" err="1" smtClean="0">
                <a:latin typeface="Garamond" panose="02020404030301010803" pitchFamily="18" charset="0"/>
              </a:rPr>
              <a:t>Paulay</a:t>
            </a:r>
            <a:r>
              <a:rPr lang="hu-HU" sz="1800" dirty="0" smtClean="0">
                <a:latin typeface="Garamond" panose="02020404030301010803" pitchFamily="18" charset="0"/>
              </a:rPr>
              <a:t> Ede</a:t>
            </a:r>
          </a:p>
          <a:p>
            <a:pPr algn="just"/>
            <a:r>
              <a:rPr lang="hu-HU" sz="1800" dirty="0">
                <a:latin typeface="Garamond" panose="02020404030301010803" pitchFamily="18" charset="0"/>
              </a:rPr>
              <a:t>Ö</a:t>
            </a:r>
            <a:r>
              <a:rPr lang="hu-HU" sz="1800" dirty="0" smtClean="0">
                <a:latin typeface="Garamond" panose="02020404030301010803" pitchFamily="18" charset="0"/>
              </a:rPr>
              <a:t>sztöndíjasként </a:t>
            </a:r>
            <a:r>
              <a:rPr lang="hu-HU" sz="1800" dirty="0">
                <a:latin typeface="Garamond" panose="02020404030301010803" pitchFamily="18" charset="0"/>
              </a:rPr>
              <a:t>Európa legnagyobb színházi rendezőitől a legkorszerűbb színházi nyelvet tanulta </a:t>
            </a:r>
            <a:r>
              <a:rPr lang="hu-HU" sz="1800" dirty="0" smtClean="0">
                <a:latin typeface="Garamond" panose="02020404030301010803" pitchFamily="18" charset="0"/>
              </a:rPr>
              <a:t>meg: Bécsben</a:t>
            </a:r>
            <a:r>
              <a:rPr lang="hu-HU" sz="1800" dirty="0">
                <a:latin typeface="Garamond" panose="02020404030301010803" pitchFamily="18" charset="0"/>
              </a:rPr>
              <a:t>, Berlinben, Kölnben és Párizsban </a:t>
            </a:r>
            <a:r>
              <a:rPr lang="hu-HU" sz="1800" dirty="0" smtClean="0">
                <a:latin typeface="Garamond" panose="02020404030301010803" pitchFamily="18" charset="0"/>
              </a:rPr>
              <a:t>tanult, inspirálódott</a:t>
            </a:r>
          </a:p>
          <a:p>
            <a:pPr algn="just"/>
            <a:r>
              <a:rPr lang="hu-HU" sz="1800" dirty="0" smtClean="0">
                <a:latin typeface="Garamond" panose="02020404030301010803" pitchFamily="18" charset="0"/>
              </a:rPr>
              <a:t>Madách-rendezésének különös </a:t>
            </a:r>
            <a:r>
              <a:rPr lang="hu-HU" sz="1800" dirty="0">
                <a:latin typeface="Garamond" panose="02020404030301010803" pitchFamily="18" charset="0"/>
              </a:rPr>
              <a:t>jelentősége: A Nemzeti Színház centenáriumi  ünnepségéhez </a:t>
            </a:r>
            <a:r>
              <a:rPr lang="hu-HU" sz="1800" dirty="0" smtClean="0">
                <a:latin typeface="Garamond" panose="02020404030301010803" pitchFamily="18" charset="0"/>
              </a:rPr>
              <a:t>kapcsolódott</a:t>
            </a:r>
          </a:p>
          <a:p>
            <a:pPr algn="just"/>
            <a:r>
              <a:rPr lang="hu-HU" sz="1800" dirty="0" smtClean="0">
                <a:latin typeface="Garamond" panose="02020404030301010803" pitchFamily="18" charset="0"/>
              </a:rPr>
              <a:t>Nagy vágya </a:t>
            </a:r>
            <a:r>
              <a:rPr lang="hu-HU" sz="1800" dirty="0">
                <a:latin typeface="Garamond" panose="02020404030301010803" pitchFamily="18" charset="0"/>
              </a:rPr>
              <a:t>volt, hogy a műből film és táncmű is szülessen. Neki </a:t>
            </a:r>
            <a:r>
              <a:rPr lang="hu-HU" sz="1800" dirty="0" smtClean="0">
                <a:latin typeface="Garamond" panose="02020404030301010803" pitchFamily="18" charset="0"/>
              </a:rPr>
              <a:t>nem</a:t>
            </a:r>
            <a:r>
              <a:rPr lang="hu-HU" sz="1800" dirty="0">
                <a:latin typeface="Garamond" panose="02020404030301010803" pitchFamily="18" charset="0"/>
              </a:rPr>
              <a:t>, de későbbi művészgenerációknak sikerült ezt </a:t>
            </a:r>
            <a:r>
              <a:rPr lang="hu-HU" sz="1800" dirty="0" smtClean="0">
                <a:latin typeface="Garamond" panose="02020404030301010803" pitchFamily="18" charset="0"/>
              </a:rPr>
              <a:t>megvalósítani</a:t>
            </a:r>
            <a:endParaRPr lang="hu-HU" sz="1800" dirty="0">
              <a:latin typeface="Garamond" panose="02020404030301010803" pitchFamily="18" charset="0"/>
            </a:endParaRPr>
          </a:p>
          <a:p>
            <a:endParaRPr lang="hu-HU" dirty="0">
              <a:latin typeface="Garamond" panose="02020404030301010803" pitchFamily="18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4898" y="3964884"/>
            <a:ext cx="2253546" cy="27777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4384" y="3964884"/>
            <a:ext cx="2236468" cy="27777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6415" y="3964884"/>
            <a:ext cx="1951008" cy="27777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810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01033"/>
          </a:xfrm>
        </p:spPr>
        <p:txBody>
          <a:bodyPr/>
          <a:lstStyle/>
          <a:p>
            <a:r>
              <a:rPr lang="hu-HU" sz="3200" b="1" dirty="0" smtClean="0">
                <a:solidFill>
                  <a:schemeClr val="accent4">
                    <a:lumMod val="75000"/>
                  </a:schemeClr>
                </a:solidFill>
                <a:latin typeface="Garamond" panose="02020404030301010803" pitchFamily="18" charset="0"/>
              </a:rPr>
              <a:t>Németh Antal rendezése, bemutató: 1937. október 21. </a:t>
            </a:r>
            <a:endParaRPr lang="hu-HU" sz="3200" b="1" dirty="0">
              <a:solidFill>
                <a:schemeClr val="accent4">
                  <a:lumMod val="75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086928"/>
            <a:ext cx="10515600" cy="509003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hu-HU" dirty="0" smtClean="0">
                <a:latin typeface="Garamond" panose="02020404030301010803" pitchFamily="18" charset="0"/>
              </a:rPr>
              <a:t> </a:t>
            </a:r>
          </a:p>
          <a:p>
            <a:pPr marL="0" indent="0">
              <a:buNone/>
            </a:pPr>
            <a:r>
              <a:rPr lang="hu-HU" sz="2600" dirty="0" smtClean="0">
                <a:latin typeface="Garamond" panose="02020404030301010803" pitchFamily="18" charset="0"/>
              </a:rPr>
              <a:t>A főbb szerepekben: </a:t>
            </a:r>
          </a:p>
          <a:p>
            <a:pPr marL="0" indent="0">
              <a:buNone/>
            </a:pPr>
            <a:endParaRPr lang="hu-HU" sz="2600" dirty="0" smtClean="0"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hu-HU" sz="2600" dirty="0" smtClean="0">
                <a:latin typeface="Garamond" panose="02020404030301010803" pitchFamily="18" charset="0"/>
              </a:rPr>
              <a:t> </a:t>
            </a:r>
            <a:r>
              <a:rPr lang="hu-HU" sz="2600" dirty="0" smtClean="0">
                <a:latin typeface="Comic Sans MS" panose="030F0702030302020204" pitchFamily="66" charset="0"/>
              </a:rPr>
              <a:t>• </a:t>
            </a:r>
            <a:r>
              <a:rPr lang="hu-HU" sz="2600" i="1" dirty="0" smtClean="0">
                <a:latin typeface="Garamond" panose="02020404030301010803" pitchFamily="18" charset="0"/>
              </a:rPr>
              <a:t>Ádám: </a:t>
            </a:r>
            <a:r>
              <a:rPr lang="hu-HU" sz="2600" i="1" dirty="0" err="1" smtClean="0">
                <a:latin typeface="Garamond" panose="02020404030301010803" pitchFamily="18" charset="0"/>
              </a:rPr>
              <a:t>Lehotay</a:t>
            </a:r>
            <a:r>
              <a:rPr lang="hu-HU" sz="2600" i="1" dirty="0" smtClean="0">
                <a:latin typeface="Garamond" panose="02020404030301010803" pitchFamily="18" charset="0"/>
              </a:rPr>
              <a:t> Árpád</a:t>
            </a:r>
          </a:p>
          <a:p>
            <a:pPr marL="0" indent="0">
              <a:buNone/>
            </a:pPr>
            <a:r>
              <a:rPr lang="hu-HU" sz="2600" i="1" dirty="0" smtClean="0">
                <a:latin typeface="Garamond" panose="02020404030301010803" pitchFamily="18" charset="0"/>
              </a:rPr>
              <a:t> </a:t>
            </a:r>
            <a:r>
              <a:rPr lang="hu-HU" sz="2600" i="1" dirty="0" smtClean="0">
                <a:latin typeface="Comic Sans MS" panose="030F0702030302020204" pitchFamily="66" charset="0"/>
              </a:rPr>
              <a:t>• </a:t>
            </a:r>
            <a:r>
              <a:rPr lang="hu-HU" sz="2600" i="1" dirty="0" smtClean="0">
                <a:latin typeface="Garamond" panose="02020404030301010803" pitchFamily="18" charset="0"/>
              </a:rPr>
              <a:t>Éva: Tőkés Anna (művészportré)</a:t>
            </a:r>
          </a:p>
          <a:p>
            <a:pPr marL="0" indent="0">
              <a:buNone/>
            </a:pPr>
            <a:r>
              <a:rPr lang="hu-HU" sz="2600" i="1" dirty="0" smtClean="0">
                <a:latin typeface="Garamond" panose="02020404030301010803" pitchFamily="18" charset="0"/>
              </a:rPr>
              <a:t> </a:t>
            </a:r>
            <a:r>
              <a:rPr lang="hu-HU" sz="2600" i="1" dirty="0" smtClean="0">
                <a:latin typeface="Comic Sans MS" panose="030F0702030302020204" pitchFamily="66" charset="0"/>
              </a:rPr>
              <a:t>• </a:t>
            </a:r>
            <a:r>
              <a:rPr lang="hu-HU" sz="2600" i="1" dirty="0" smtClean="0">
                <a:latin typeface="Garamond" panose="02020404030301010803" pitchFamily="18" charset="0"/>
              </a:rPr>
              <a:t>Lucifer: </a:t>
            </a:r>
            <a:r>
              <a:rPr lang="hu-HU" sz="2600" i="1" dirty="0" err="1" smtClean="0">
                <a:latin typeface="Garamond" panose="02020404030301010803" pitchFamily="18" charset="0"/>
              </a:rPr>
              <a:t>Csortos</a:t>
            </a:r>
            <a:r>
              <a:rPr lang="hu-HU" sz="2600" i="1" dirty="0" smtClean="0">
                <a:latin typeface="Garamond" panose="02020404030301010803" pitchFamily="18" charset="0"/>
              </a:rPr>
              <a:t> Gyula (művészportré)</a:t>
            </a:r>
          </a:p>
          <a:p>
            <a:pPr marL="0" indent="0">
              <a:buNone/>
            </a:pPr>
            <a:endParaRPr lang="hu-HU" sz="2600" i="1" dirty="0"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hu-HU" sz="2600" dirty="0" smtClean="0">
                <a:latin typeface="Comic Sans MS" panose="030F0702030302020204" pitchFamily="66" charset="0"/>
              </a:rPr>
              <a:t>• </a:t>
            </a:r>
            <a:r>
              <a:rPr lang="hu-HU" sz="2600" dirty="0" smtClean="0">
                <a:latin typeface="Garamond" panose="02020404030301010803" pitchFamily="18" charset="0"/>
              </a:rPr>
              <a:t>A </a:t>
            </a:r>
            <a:r>
              <a:rPr lang="hu-HU" sz="2600" dirty="0">
                <a:latin typeface="Garamond" panose="02020404030301010803" pitchFamily="18" charset="0"/>
              </a:rPr>
              <a:t>díszlet alapja a forgószínpad (szűkülő/táguló színpadi tér: intim, kamaradrámai </a:t>
            </a:r>
            <a:r>
              <a:rPr lang="hu-HU" sz="2600" dirty="0" smtClean="0">
                <a:latin typeface="Garamond" panose="02020404030301010803" pitchFamily="18" charset="0"/>
              </a:rPr>
              <a:t>  </a:t>
            </a:r>
          </a:p>
          <a:p>
            <a:pPr marL="0" indent="0">
              <a:buNone/>
            </a:pPr>
            <a:r>
              <a:rPr lang="hu-HU" sz="2600" dirty="0">
                <a:latin typeface="Garamond" panose="02020404030301010803" pitchFamily="18" charset="0"/>
              </a:rPr>
              <a:t> </a:t>
            </a:r>
            <a:r>
              <a:rPr lang="hu-HU" sz="2600" dirty="0" smtClean="0">
                <a:latin typeface="Garamond" panose="02020404030301010803" pitchFamily="18" charset="0"/>
              </a:rPr>
              <a:t> részek </a:t>
            </a:r>
            <a:r>
              <a:rPr lang="hu-HU" sz="2600" dirty="0">
                <a:latin typeface="Garamond" panose="02020404030301010803" pitchFamily="18" charset="0"/>
              </a:rPr>
              <a:t>↔ nagyjelenetek)</a:t>
            </a:r>
          </a:p>
          <a:p>
            <a:pPr marL="0" indent="0">
              <a:buNone/>
            </a:pPr>
            <a:r>
              <a:rPr lang="pt-BR" sz="2600" dirty="0" smtClean="0">
                <a:latin typeface="Comic Sans MS" panose="030F0702030302020204" pitchFamily="66" charset="0"/>
              </a:rPr>
              <a:t>•</a:t>
            </a:r>
            <a:r>
              <a:rPr lang="hu-HU" sz="2600" dirty="0" smtClean="0">
                <a:latin typeface="Comic Sans MS" panose="030F0702030302020204" pitchFamily="66" charset="0"/>
              </a:rPr>
              <a:t> </a:t>
            </a:r>
            <a:r>
              <a:rPr lang="pt-BR" sz="2600" dirty="0" smtClean="0">
                <a:latin typeface="Garamond" panose="02020404030301010803" pitchFamily="18" charset="0"/>
              </a:rPr>
              <a:t>A </a:t>
            </a:r>
            <a:r>
              <a:rPr lang="pt-BR" sz="2600" dirty="0">
                <a:latin typeface="Garamond" panose="02020404030301010803" pitchFamily="18" charset="0"/>
              </a:rPr>
              <a:t>rendezés csúcspontja a londoni színbe olvasztott temetői jelenet </a:t>
            </a:r>
            <a:r>
              <a:rPr lang="hu-HU" sz="2600" dirty="0" smtClean="0">
                <a:latin typeface="Garamond" panose="02020404030301010803" pitchFamily="18" charset="0"/>
              </a:rPr>
              <a:t>   </a:t>
            </a:r>
          </a:p>
          <a:p>
            <a:pPr marL="0" indent="0">
              <a:buNone/>
            </a:pPr>
            <a:r>
              <a:rPr lang="hu-HU" sz="2600" dirty="0" smtClean="0">
                <a:latin typeface="Garamond" panose="02020404030301010803" pitchFamily="18" charset="0"/>
              </a:rPr>
              <a:t>  </a:t>
            </a:r>
            <a:r>
              <a:rPr lang="pt-BR" sz="2600" dirty="0" smtClean="0">
                <a:latin typeface="Garamond" panose="02020404030301010803" pitchFamily="18" charset="0"/>
              </a:rPr>
              <a:t>haláltánca</a:t>
            </a:r>
            <a:endParaRPr lang="hu-HU" sz="2600" i="1" dirty="0"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hu-HU" sz="2600" dirty="0" smtClean="0">
                <a:latin typeface="Comic Sans MS" panose="030F0702030302020204" pitchFamily="66" charset="0"/>
              </a:rPr>
              <a:t>• </a:t>
            </a:r>
            <a:r>
              <a:rPr lang="hu-HU" sz="2600" dirty="0" smtClean="0">
                <a:latin typeface="Garamond" panose="02020404030301010803" pitchFamily="18" charset="0"/>
              </a:rPr>
              <a:t>A </a:t>
            </a:r>
            <a:r>
              <a:rPr lang="hu-HU" sz="2600" dirty="0">
                <a:latin typeface="Garamond" panose="02020404030301010803" pitchFamily="18" charset="0"/>
              </a:rPr>
              <a:t>Tragédia tízszer újult </a:t>
            </a:r>
            <a:r>
              <a:rPr lang="hu-HU" sz="2600" dirty="0" smtClean="0">
                <a:latin typeface="Garamond" panose="02020404030301010803" pitchFamily="18" charset="0"/>
              </a:rPr>
              <a:t>meg rendezői </a:t>
            </a:r>
            <a:r>
              <a:rPr lang="hu-HU" sz="2600" dirty="0">
                <a:latin typeface="Garamond" panose="02020404030301010803" pitchFamily="18" charset="0"/>
              </a:rPr>
              <a:t>kezei alatt</a:t>
            </a:r>
            <a:endParaRPr lang="hu-HU" sz="2600" dirty="0" smtClean="0">
              <a:latin typeface="Garamond" panose="02020404030301010803" pitchFamily="18" charset="0"/>
            </a:endParaRPr>
          </a:p>
          <a:p>
            <a:pPr marL="0" indent="0">
              <a:buNone/>
            </a:pPr>
            <a:endParaRPr lang="hu-HU" dirty="0">
              <a:latin typeface="Garamond" panose="02020404030301010803" pitchFamily="18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8891" y="4716661"/>
            <a:ext cx="2587925" cy="17597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0415" y="1242204"/>
            <a:ext cx="1276710" cy="22418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2549" y="1264659"/>
            <a:ext cx="1561924" cy="222658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0576" y="1265644"/>
            <a:ext cx="1561925" cy="222658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003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647644" y="3928"/>
            <a:ext cx="9706155" cy="755633"/>
          </a:xfrm>
        </p:spPr>
        <p:txBody>
          <a:bodyPr>
            <a:normAutofit/>
          </a:bodyPr>
          <a:lstStyle/>
          <a:p>
            <a:r>
              <a:rPr lang="hu-HU" sz="3600" b="1" dirty="0" smtClean="0">
                <a:solidFill>
                  <a:schemeClr val="accent4">
                    <a:lumMod val="75000"/>
                  </a:schemeClr>
                </a:solidFill>
                <a:latin typeface="Garamond" panose="02020404030301010803" pitchFamily="18" charset="0"/>
              </a:rPr>
              <a:t>Németh Antal rendezői koncepciója</a:t>
            </a:r>
            <a:endParaRPr lang="hu-HU" sz="3600" b="1" dirty="0">
              <a:solidFill>
                <a:schemeClr val="accent4">
                  <a:lumMod val="75000"/>
                </a:schemeClr>
              </a:solidFill>
              <a:latin typeface="Garamond" panose="02020404030301010803" pitchFamily="18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966158"/>
            <a:ext cx="11353800" cy="5210805"/>
          </a:xfrm>
        </p:spPr>
        <p:txBody>
          <a:bodyPr>
            <a:normAutofit fontScale="92500" lnSpcReduction="20000"/>
          </a:bodyPr>
          <a:lstStyle/>
          <a:p>
            <a:r>
              <a:rPr lang="hu-HU" sz="2400" dirty="0" smtClean="0">
                <a:latin typeface="Garamond" panose="02020404030301010803" pitchFamily="18" charset="0"/>
              </a:rPr>
              <a:t>Fő érdeklődési területe: olyan </a:t>
            </a:r>
            <a:r>
              <a:rPr lang="hu-HU" sz="2400" dirty="0">
                <a:latin typeface="Garamond" panose="02020404030301010803" pitchFamily="18" charset="0"/>
              </a:rPr>
              <a:t>művek </a:t>
            </a:r>
            <a:r>
              <a:rPr lang="hu-HU" sz="2400" dirty="0" smtClean="0">
                <a:latin typeface="Garamond" panose="02020404030301010803" pitchFamily="18" charset="0"/>
              </a:rPr>
              <a:t>színrevitele, </a:t>
            </a:r>
            <a:r>
              <a:rPr lang="hu-HU" sz="2400" dirty="0">
                <a:latin typeface="Garamond" panose="02020404030301010803" pitchFamily="18" charset="0"/>
              </a:rPr>
              <a:t>melyeket írójuk nem színpadi bemutatásra szánt. A</a:t>
            </a:r>
            <a:r>
              <a:rPr lang="hu-HU" sz="2400" dirty="0" smtClean="0">
                <a:latin typeface="Garamond" panose="02020404030301010803" pitchFamily="18" charset="0"/>
              </a:rPr>
              <a:t> </a:t>
            </a:r>
            <a:r>
              <a:rPr lang="hu-HU" sz="2400" dirty="0">
                <a:latin typeface="Garamond" panose="02020404030301010803" pitchFamily="18" charset="0"/>
              </a:rPr>
              <a:t>Tragédia rendezése közben tanult a legtöbbet arról, hogy a „képzelet játékait” </a:t>
            </a:r>
            <a:r>
              <a:rPr lang="hu-HU" sz="2400" dirty="0" smtClean="0">
                <a:latin typeface="Garamond" panose="02020404030301010803" pitchFamily="18" charset="0"/>
              </a:rPr>
              <a:t>hogyan </a:t>
            </a:r>
            <a:r>
              <a:rPr lang="hu-HU" sz="2400" dirty="0">
                <a:latin typeface="Garamond" panose="02020404030301010803" pitchFamily="18" charset="0"/>
              </a:rPr>
              <a:t>lehet „színpadra kényszeríteni</a:t>
            </a:r>
            <a:r>
              <a:rPr lang="hu-HU" sz="2400" dirty="0" smtClean="0">
                <a:latin typeface="Garamond" panose="02020404030301010803" pitchFamily="18" charset="0"/>
              </a:rPr>
              <a:t>”</a:t>
            </a:r>
            <a:endParaRPr lang="hu-HU" sz="2400" dirty="0" smtClean="0">
              <a:latin typeface="Garamond" panose="02020404030301010803" pitchFamily="18" charset="0"/>
            </a:endParaRPr>
          </a:p>
          <a:p>
            <a:r>
              <a:rPr lang="hu-HU" sz="2400" dirty="0">
                <a:latin typeface="Garamond" panose="02020404030301010803" pitchFamily="18" charset="0"/>
              </a:rPr>
              <a:t>Azt vallotta, hogy minden darabnak meg kell keresni a magvát, lényegét, végső értelmét és célját, és ezt színészben, díszletben, fényhatásokban kell </a:t>
            </a:r>
            <a:r>
              <a:rPr lang="hu-HU" sz="2400" dirty="0" smtClean="0">
                <a:latin typeface="Garamond" panose="02020404030301010803" pitchFamily="18" charset="0"/>
              </a:rPr>
              <a:t>kifejezni</a:t>
            </a:r>
            <a:endParaRPr lang="hu-HU" sz="2400" dirty="0" smtClean="0">
              <a:latin typeface="Garamond" panose="02020404030301010803" pitchFamily="18" charset="0"/>
            </a:endParaRPr>
          </a:p>
          <a:p>
            <a:r>
              <a:rPr lang="hu-HU" sz="2400" dirty="0" smtClean="0">
                <a:latin typeface="Garamond" panose="02020404030301010803" pitchFamily="18" charset="0"/>
              </a:rPr>
              <a:t>Szerinte a Tragédia nem szövegközpontú filozófiai mű, hanem színpadon működő dráma → a tartalmat jelentősen meghúzza, kihagy szereplőket, töröl bizonyos jeleneteket</a:t>
            </a:r>
          </a:p>
          <a:p>
            <a:pPr marL="0" indent="0">
              <a:buNone/>
            </a:pPr>
            <a:r>
              <a:rPr lang="hu-HU" sz="2400" dirty="0">
                <a:latin typeface="Garamond" panose="02020404030301010803" pitchFamily="18" charset="0"/>
              </a:rPr>
              <a:t> </a:t>
            </a:r>
            <a:r>
              <a:rPr lang="pt-BR" sz="2400" dirty="0" smtClean="0">
                <a:latin typeface="Garamond" panose="02020404030301010803" pitchFamily="18" charset="0"/>
              </a:rPr>
              <a:t> </a:t>
            </a:r>
            <a:endParaRPr lang="hu-HU" sz="2400" dirty="0" smtClean="0">
              <a:latin typeface="Garamond" panose="02020404030301010803" pitchFamily="18" charset="0"/>
            </a:endParaRPr>
          </a:p>
          <a:p>
            <a:r>
              <a:rPr lang="hu-HU" sz="2400" i="1" dirty="0" smtClean="0">
                <a:latin typeface="Garamond" panose="02020404030301010803" pitchFamily="18" charset="0"/>
              </a:rPr>
              <a:t>Alkotótársai</a:t>
            </a:r>
            <a:r>
              <a:rPr lang="hu-HU" sz="2400" dirty="0" smtClean="0">
                <a:latin typeface="Garamond" panose="02020404030301010803" pitchFamily="18" charset="0"/>
              </a:rPr>
              <a:t>: </a:t>
            </a:r>
          </a:p>
          <a:p>
            <a:pPr marL="0" indent="0">
              <a:buNone/>
            </a:pPr>
            <a:r>
              <a:rPr lang="hu-HU" sz="2400" dirty="0">
                <a:latin typeface="Garamond" panose="02020404030301010803" pitchFamily="18" charset="0"/>
              </a:rPr>
              <a:t> </a:t>
            </a:r>
            <a:r>
              <a:rPr lang="hu-HU" sz="2400" dirty="0" smtClean="0">
                <a:latin typeface="Garamond" panose="02020404030301010803" pitchFamily="18" charset="0"/>
              </a:rPr>
              <a:t> </a:t>
            </a:r>
            <a:r>
              <a:rPr lang="hu-HU" sz="2400" dirty="0" err="1" smtClean="0">
                <a:latin typeface="Garamond" panose="02020404030301010803" pitchFamily="18" charset="0"/>
              </a:rPr>
              <a:t>Millos</a:t>
            </a:r>
            <a:r>
              <a:rPr lang="hu-HU" sz="2400" dirty="0" smtClean="0">
                <a:latin typeface="Garamond" panose="02020404030301010803" pitchFamily="18" charset="0"/>
              </a:rPr>
              <a:t> Aurél (táncművész-koreográfus): fellép a haláltánc-jelenetben</a:t>
            </a:r>
          </a:p>
          <a:p>
            <a:pPr marL="0" indent="0">
              <a:buNone/>
            </a:pPr>
            <a:r>
              <a:rPr lang="hu-HU" sz="2400" dirty="0" smtClean="0">
                <a:latin typeface="Garamond" panose="02020404030301010803" pitchFamily="18" charset="0"/>
              </a:rPr>
              <a:t>  Horváth János, Varga Mátyás (díszlettervezők)</a:t>
            </a:r>
          </a:p>
          <a:p>
            <a:pPr marL="0" indent="0">
              <a:buNone/>
            </a:pPr>
            <a:r>
              <a:rPr lang="hu-HU" sz="2400" dirty="0" smtClean="0">
                <a:latin typeface="Garamond" panose="02020404030301010803" pitchFamily="18" charset="0"/>
              </a:rPr>
              <a:t>  </a:t>
            </a:r>
            <a:r>
              <a:rPr lang="hu-HU" sz="2400" dirty="0" err="1" smtClean="0">
                <a:latin typeface="Garamond" panose="02020404030301010803" pitchFamily="18" charset="0"/>
              </a:rPr>
              <a:t>Nagyajtay</a:t>
            </a:r>
            <a:r>
              <a:rPr lang="hu-HU" sz="2400" dirty="0" smtClean="0">
                <a:latin typeface="Garamond" panose="02020404030301010803" pitchFamily="18" charset="0"/>
              </a:rPr>
              <a:t> Teréz (jelmeztervező, Kossuth-díjas érdemes művész)</a:t>
            </a:r>
          </a:p>
          <a:p>
            <a:pPr marL="0" indent="0">
              <a:buNone/>
            </a:pPr>
            <a:endParaRPr lang="hu-HU" sz="2400" dirty="0"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hu-HU" sz="2400" dirty="0" smtClean="0">
                <a:latin typeface="Garamond" panose="02020404030301010803" pitchFamily="18" charset="0"/>
              </a:rPr>
              <a:t> </a:t>
            </a:r>
            <a:r>
              <a:rPr lang="hu-HU" sz="2400" dirty="0" smtClean="0">
                <a:latin typeface="Comic Sans MS" panose="030F0702030302020204" pitchFamily="66" charset="0"/>
              </a:rPr>
              <a:t>• </a:t>
            </a:r>
            <a:r>
              <a:rPr lang="hu-HU" sz="2400" i="1" dirty="0" smtClean="0">
                <a:latin typeface="Garamond" panose="02020404030301010803" pitchFamily="18" charset="0"/>
              </a:rPr>
              <a:t>Kritika: </a:t>
            </a:r>
            <a:r>
              <a:rPr lang="hu-HU" sz="2400" dirty="0" smtClean="0">
                <a:latin typeface="Garamond" panose="02020404030301010803" pitchFamily="18" charset="0"/>
              </a:rPr>
              <a:t>inkább elutasító, mint elismerő </a:t>
            </a:r>
          </a:p>
          <a:p>
            <a:pPr marL="0" indent="0">
              <a:buNone/>
            </a:pPr>
            <a:r>
              <a:rPr lang="hu-HU" sz="2400" dirty="0">
                <a:latin typeface="Garamond" panose="02020404030301010803" pitchFamily="18" charset="0"/>
              </a:rPr>
              <a:t> </a:t>
            </a:r>
            <a:r>
              <a:rPr lang="hu-HU" sz="2400" dirty="0" smtClean="0">
                <a:latin typeface="Garamond" panose="02020404030301010803" pitchFamily="18" charset="0"/>
              </a:rPr>
              <a:t>  (a fenti rendezői koncepciót támadja)</a:t>
            </a:r>
          </a:p>
          <a:p>
            <a:endParaRPr lang="hu-HU" dirty="0">
              <a:latin typeface="Garamond" panose="02020404030301010803" pitchFamily="18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9552" y="3039397"/>
            <a:ext cx="2374943" cy="16907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9552" y="4974107"/>
            <a:ext cx="2409631" cy="16907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6975" y="3666451"/>
            <a:ext cx="1544999" cy="231713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07975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544</TotalTime>
  <Words>978</Words>
  <Application>Microsoft Office PowerPoint</Application>
  <PresentationFormat>Szélesvásznú</PresentationFormat>
  <Paragraphs>134</Paragraphs>
  <Slides>12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8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12</vt:i4>
      </vt:variant>
    </vt:vector>
  </HeadingPairs>
  <TitlesOfParts>
    <vt:vector size="21" baseType="lpstr">
      <vt:lpstr>Arial</vt:lpstr>
      <vt:lpstr>Book Antiqua</vt:lpstr>
      <vt:lpstr>Calibri</vt:lpstr>
      <vt:lpstr>Calibri Light</vt:lpstr>
      <vt:lpstr>Comic Sans MS</vt:lpstr>
      <vt:lpstr>Gadugi</vt:lpstr>
      <vt:lpstr>Garamond</vt:lpstr>
      <vt:lpstr>Times New Roman</vt:lpstr>
      <vt:lpstr>Office-téma</vt:lpstr>
      <vt:lpstr>Három rendező,  három Tragédia</vt:lpstr>
      <vt:lpstr>   Paulay Ede</vt:lpstr>
      <vt:lpstr>Paulay Ede rendezése, az ősbemutató: 1883. szeptember 21. </vt:lpstr>
      <vt:lpstr>Paulay rendezői koncepciója</vt:lpstr>
      <vt:lpstr>                   Látvány és színháztörténeti háttér</vt:lpstr>
      <vt:lpstr>Fogadtatás</vt:lpstr>
      <vt:lpstr>      Németh Antal</vt:lpstr>
      <vt:lpstr>Németh Antal rendezése, bemutató: 1937. október 21. </vt:lpstr>
      <vt:lpstr>Németh Antal rendezői koncepciója</vt:lpstr>
      <vt:lpstr>                                     Gellért Endre</vt:lpstr>
      <vt:lpstr>           Gellért Endre rendezése: 1955. január 7. </vt:lpstr>
      <vt:lpstr>Gellért Endre rendezői koncepciója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Hajnalka Hódi</dc:creator>
  <cp:lastModifiedBy>Hajnalka Hódi</cp:lastModifiedBy>
  <cp:revision>71</cp:revision>
  <dcterms:created xsi:type="dcterms:W3CDTF">2026-03-25T04:25:43Z</dcterms:created>
  <dcterms:modified xsi:type="dcterms:W3CDTF">2026-03-27T15:19:35Z</dcterms:modified>
</cp:coreProperties>
</file>