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1" r:id="rId4"/>
    <p:sldId id="262" r:id="rId5"/>
    <p:sldId id="266" r:id="rId6"/>
    <p:sldId id="258" r:id="rId7"/>
    <p:sldId id="259" r:id="rId8"/>
    <p:sldId id="267" r:id="rId9"/>
    <p:sldId id="264" r:id="rId10"/>
    <p:sldId id="265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FD3C-A032-41F1-B89B-BC14910A3F89}" type="datetimeFigureOut">
              <a:rPr lang="hu-HU" smtClean="0"/>
              <a:t>2026. 04. 16.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8F6B-42C5-4590-B6E5-7C4B1BAA29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8351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FD3C-A032-41F1-B89B-BC14910A3F89}" type="datetimeFigureOut">
              <a:rPr lang="hu-HU" smtClean="0"/>
              <a:t>2026. 04. 16.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8F6B-42C5-4590-B6E5-7C4B1BAA29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2438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FD3C-A032-41F1-B89B-BC14910A3F89}" type="datetimeFigureOut">
              <a:rPr lang="hu-HU" smtClean="0"/>
              <a:t>2026. 04. 16.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8F6B-42C5-4590-B6E5-7C4B1BAA29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543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FD3C-A032-41F1-B89B-BC14910A3F89}" type="datetimeFigureOut">
              <a:rPr lang="hu-HU" smtClean="0"/>
              <a:t>2026. 04. 16.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8F6B-42C5-4590-B6E5-7C4B1BAA29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8756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FD3C-A032-41F1-B89B-BC14910A3F89}" type="datetimeFigureOut">
              <a:rPr lang="hu-HU" smtClean="0"/>
              <a:t>2026. 04. 16.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8F6B-42C5-4590-B6E5-7C4B1BAA29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592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FD3C-A032-41F1-B89B-BC14910A3F89}" type="datetimeFigureOut">
              <a:rPr lang="hu-HU" smtClean="0"/>
              <a:t>2026. 04. 16.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8F6B-42C5-4590-B6E5-7C4B1BAA29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6481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FD3C-A032-41F1-B89B-BC14910A3F89}" type="datetimeFigureOut">
              <a:rPr lang="hu-HU" smtClean="0"/>
              <a:t>2026. 04. 16.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8F6B-42C5-4590-B6E5-7C4B1BAA29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7515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FD3C-A032-41F1-B89B-BC14910A3F89}" type="datetimeFigureOut">
              <a:rPr lang="hu-HU" smtClean="0"/>
              <a:t>2026. 04. 16.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8F6B-42C5-4590-B6E5-7C4B1BAA29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514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FD3C-A032-41F1-B89B-BC14910A3F89}" type="datetimeFigureOut">
              <a:rPr lang="hu-HU" smtClean="0"/>
              <a:t>2026. 04. 16.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8F6B-42C5-4590-B6E5-7C4B1BAA29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8866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FD3C-A032-41F1-B89B-BC14910A3F89}" type="datetimeFigureOut">
              <a:rPr lang="hu-HU" smtClean="0"/>
              <a:t>2026. 04. 16.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8F6B-42C5-4590-B6E5-7C4B1BAA29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046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FD3C-A032-41F1-B89B-BC14910A3F89}" type="datetimeFigureOut">
              <a:rPr lang="hu-HU" smtClean="0"/>
              <a:t>2026. 04. 16.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8F6B-42C5-4590-B6E5-7C4B1BAA29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8474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6FD3C-A032-41F1-B89B-BC14910A3F89}" type="datetimeFigureOut">
              <a:rPr lang="hu-HU" smtClean="0"/>
              <a:t>2026. 04. 16.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F8F6B-42C5-4590-B6E5-7C4B1BAA29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0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10208"/>
            <a:ext cx="9144000" cy="1334814"/>
          </a:xfrm>
        </p:spPr>
        <p:txBody>
          <a:bodyPr>
            <a:normAutofit fontScale="90000"/>
          </a:bodyPr>
          <a:lstStyle/>
          <a:p>
            <a:r>
              <a:rPr lang="hu-HU" sz="4800" dirty="0">
                <a:solidFill>
                  <a:srgbClr val="7030A0"/>
                </a:solidFill>
                <a:latin typeface="Garamond" panose="02020404030301010803" pitchFamily="18" charset="0"/>
              </a:rPr>
              <a:t>Éva, Ádám és Lucifer színpadi alakjai három korszak tükrében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86264" y="1647644"/>
            <a:ext cx="12016596" cy="4847747"/>
          </a:xfrm>
        </p:spPr>
        <p:txBody>
          <a:bodyPr>
            <a:normAutofit fontScale="77500" lnSpcReduction="20000"/>
          </a:bodyPr>
          <a:lstStyle/>
          <a:p>
            <a:endParaRPr lang="hu-HU" dirty="0">
              <a:latin typeface="Garamond" panose="02020404030301010803" pitchFamily="18" charset="0"/>
            </a:endParaRPr>
          </a:p>
          <a:p>
            <a:endParaRPr lang="hu-HU" dirty="0">
              <a:latin typeface="Garamond" panose="02020404030301010803" pitchFamily="18" charset="0"/>
            </a:endParaRPr>
          </a:p>
          <a:p>
            <a:endParaRPr lang="hu-HU" dirty="0">
              <a:latin typeface="Garamond" panose="02020404030301010803" pitchFamily="18" charset="0"/>
            </a:endParaRPr>
          </a:p>
          <a:p>
            <a:endParaRPr lang="hu-HU" dirty="0">
              <a:latin typeface="Garamond" panose="02020404030301010803" pitchFamily="18" charset="0"/>
            </a:endParaRPr>
          </a:p>
          <a:p>
            <a:endParaRPr lang="hu-HU" dirty="0">
              <a:latin typeface="Garamond" panose="02020404030301010803" pitchFamily="18" charset="0"/>
            </a:endParaRPr>
          </a:p>
          <a:p>
            <a:pPr algn="l"/>
            <a:endParaRPr lang="hu-HU" dirty="0">
              <a:latin typeface="Garamond" panose="02020404030301010803" pitchFamily="18" charset="0"/>
            </a:endParaRPr>
          </a:p>
          <a:p>
            <a:pPr algn="l"/>
            <a:endParaRPr lang="hu-HU" dirty="0">
              <a:latin typeface="Garamond" panose="02020404030301010803" pitchFamily="18" charset="0"/>
            </a:endParaRPr>
          </a:p>
          <a:p>
            <a:pPr algn="l"/>
            <a:endParaRPr lang="hu-HU" dirty="0">
              <a:latin typeface="Garamond" panose="02020404030301010803" pitchFamily="18" charset="0"/>
            </a:endParaRPr>
          </a:p>
          <a:p>
            <a:pPr algn="l"/>
            <a:r>
              <a:rPr lang="hu-HU" dirty="0">
                <a:solidFill>
                  <a:srgbClr val="7030A0"/>
                </a:solidFill>
                <a:latin typeface="Garamond" panose="02020404030301010803" pitchFamily="18" charset="0"/>
              </a:rPr>
              <a:t>Jászai Mari (1883)                                                     Bessenyei Ferenc (1955)                                            Alföldi Róbert (2002)</a:t>
            </a:r>
          </a:p>
          <a:p>
            <a:endParaRPr lang="hu-HU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endParaRPr lang="hu-HU" dirty="0">
              <a:latin typeface="Garamond" panose="02020404030301010803" pitchFamily="18" charset="0"/>
            </a:endParaRPr>
          </a:p>
          <a:p>
            <a:endParaRPr lang="hu-HU" dirty="0">
              <a:latin typeface="Garamond" panose="02020404030301010803" pitchFamily="18" charset="0"/>
            </a:endParaRPr>
          </a:p>
          <a:p>
            <a:endParaRPr lang="hu-HU" dirty="0">
              <a:latin typeface="Garamond" panose="02020404030301010803" pitchFamily="18" charset="0"/>
            </a:endParaRPr>
          </a:p>
          <a:p>
            <a:r>
              <a:rPr lang="hu-HU" dirty="0">
                <a:latin typeface="Garamond" panose="02020404030301010803" pitchFamily="18" charset="0"/>
              </a:rPr>
              <a:t>    </a:t>
            </a:r>
            <a:r>
              <a:rPr lang="hu-HU" b="1" dirty="0">
                <a:solidFill>
                  <a:srgbClr val="7030A0"/>
                </a:solidFill>
                <a:latin typeface="Garamond" panose="02020404030301010803" pitchFamily="18" charset="0"/>
              </a:rPr>
              <a:t>Madách Imre: Az ember tragédiája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8" y="2370585"/>
            <a:ext cx="1383912" cy="1700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75" y="2370585"/>
            <a:ext cx="1450974" cy="1700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633" y="2370585"/>
            <a:ext cx="1432684" cy="1700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5043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7000"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448574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200" dirty="0">
                <a:solidFill>
                  <a:srgbClr val="7030A0"/>
                </a:solidFill>
                <a:latin typeface="Garamond" panose="02020404030301010803" pitchFamily="18" charset="0"/>
              </a:rPr>
              <a:t>A Lucifer-szerep Alföldi Róbert életművében (2002)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2143" y="698740"/>
            <a:ext cx="11241657" cy="5478223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hu-HU" sz="1600" b="1" dirty="0">
                <a:latin typeface="Garamond" panose="02020404030301010803" pitchFamily="18" charset="0"/>
              </a:rPr>
              <a:t>Kontextus:</a:t>
            </a:r>
            <a:r>
              <a:rPr lang="hu-HU" sz="1600" dirty="0">
                <a:latin typeface="Garamond" panose="02020404030301010803" pitchFamily="18" charset="0"/>
              </a:rPr>
              <a:t>  Nemzeti Színház megnyitóelőadása (2002. március 15.)  </a:t>
            </a:r>
          </a:p>
          <a:p>
            <a:pPr marL="0" lvl="0" indent="0" algn="just">
              <a:buNone/>
            </a:pPr>
            <a:r>
              <a:rPr lang="hu-HU" sz="1600" dirty="0">
                <a:latin typeface="Garamond" panose="02020404030301010803" pitchFamily="18" charset="0"/>
              </a:rPr>
              <a:t>Az ember tragédiája mint „nemzeti alapmű” → Az előadás nem csak színházi esemény, hanem politikai, kulturális,</a:t>
            </a:r>
          </a:p>
          <a:p>
            <a:pPr marL="0" lvl="0" indent="0" algn="just">
              <a:buNone/>
            </a:pPr>
            <a:r>
              <a:rPr lang="hu-HU" sz="1600" dirty="0" err="1">
                <a:latin typeface="Garamond" panose="02020404030301010803" pitchFamily="18" charset="0"/>
              </a:rPr>
              <a:t>identitásbeli</a:t>
            </a:r>
            <a:r>
              <a:rPr lang="hu-HU" sz="1600" dirty="0">
                <a:latin typeface="Garamond" panose="02020404030301010803" pitchFamily="18" charset="0"/>
              </a:rPr>
              <a:t> tét (politikai és esztétikai konfliktusok eredménye).</a:t>
            </a:r>
          </a:p>
          <a:p>
            <a:pPr marL="0" indent="0" algn="just">
              <a:buNone/>
            </a:pPr>
            <a:r>
              <a:rPr lang="hu-HU" sz="1600" dirty="0">
                <a:latin typeface="Garamond" panose="02020404030301010803" pitchFamily="18" charset="0"/>
              </a:rPr>
              <a:t>Látványközpontú </a:t>
            </a:r>
            <a:r>
              <a:rPr lang="hu-HU" sz="1600" b="1" dirty="0">
                <a:latin typeface="Garamond" panose="02020404030301010803" pitchFamily="18" charset="0"/>
              </a:rPr>
              <a:t>rendezés </a:t>
            </a:r>
            <a:r>
              <a:rPr lang="hu-HU" sz="1600" dirty="0">
                <a:latin typeface="Garamond" panose="02020404030301010803" pitchFamily="18" charset="0"/>
              </a:rPr>
              <a:t>(Szikora János) - sok vizuális elem, töredezett szerkezet.                                             </a:t>
            </a:r>
            <a:r>
              <a:rPr lang="hu-HU" sz="1600" b="1" dirty="0">
                <a:latin typeface="Garamond" panose="02020404030301010803" pitchFamily="18" charset="0"/>
              </a:rPr>
              <a:t>LUCIFER</a:t>
            </a:r>
          </a:p>
          <a:p>
            <a:pPr marL="0" indent="0" algn="just">
              <a:buNone/>
            </a:pPr>
            <a:r>
              <a:rPr lang="hu-HU" sz="1600" dirty="0">
                <a:latin typeface="Garamond" panose="02020404030301010803" pitchFamily="18" charset="0"/>
              </a:rPr>
              <a:t>A </a:t>
            </a:r>
            <a:r>
              <a:rPr lang="hu-HU" sz="1600" b="1" dirty="0">
                <a:latin typeface="Garamond" panose="02020404030301010803" pitchFamily="18" charset="0"/>
              </a:rPr>
              <a:t>kritikák</a:t>
            </a:r>
            <a:r>
              <a:rPr lang="hu-HU" sz="1600" dirty="0">
                <a:latin typeface="Garamond" panose="02020404030301010803" pitchFamily="18" charset="0"/>
              </a:rPr>
              <a:t> szerint Ádám és Éva átlagemberré válik → nincs valódi konfliktus, a koncepció nem </a:t>
            </a:r>
          </a:p>
          <a:p>
            <a:pPr marL="0" indent="0" algn="just">
              <a:buNone/>
            </a:pPr>
            <a:r>
              <a:rPr lang="hu-HU" sz="1600" dirty="0">
                <a:latin typeface="Garamond" panose="02020404030301010803" pitchFamily="18" charset="0"/>
              </a:rPr>
              <a:t>következetes, az alakok súlytalanok, hiányzik belőlük a mély átélés (inkább sodródnak, mint cselekszenek), </a:t>
            </a:r>
          </a:p>
          <a:p>
            <a:pPr marL="0" indent="0" algn="just">
              <a:buNone/>
            </a:pPr>
            <a:r>
              <a:rPr lang="hu-HU" sz="1600" dirty="0">
                <a:latin typeface="Garamond" panose="02020404030301010803" pitchFamily="18" charset="0"/>
              </a:rPr>
              <a:t>a gondolati-filozófiai kérdések háttérbe szorulnak (a vizualitás mellett eltörpülnek). </a:t>
            </a:r>
            <a:r>
              <a:rPr lang="hu-HU" sz="1600" b="1" i="1" dirty="0">
                <a:latin typeface="Garamond" panose="02020404030301010803" pitchFamily="18" charset="0"/>
              </a:rPr>
              <a:t>Koltai Tamás </a:t>
            </a:r>
            <a:r>
              <a:rPr lang="hu-HU" sz="1600" dirty="0">
                <a:latin typeface="Garamond" panose="02020404030301010803" pitchFamily="18" charset="0"/>
              </a:rPr>
              <a:t>------</a:t>
            </a:r>
            <a:r>
              <a:rPr lang="hu-HU" sz="1600" dirty="0">
                <a:latin typeface="Book Antiqua" panose="02040602050305030304" pitchFamily="18" charset="0"/>
              </a:rPr>
              <a:t>►</a:t>
            </a:r>
            <a:endParaRPr lang="hu-HU" sz="1600" dirty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r>
              <a:rPr lang="hu-HU" sz="1600" dirty="0">
                <a:latin typeface="Garamond" panose="02020404030301010803" pitchFamily="18" charset="0"/>
              </a:rPr>
              <a:t>→ </a:t>
            </a:r>
            <a:r>
              <a:rPr lang="hu-HU" sz="1600" b="1" dirty="0">
                <a:latin typeface="Garamond" panose="02020404030301010803" pitchFamily="18" charset="0"/>
              </a:rPr>
              <a:t>Lucifer</a:t>
            </a:r>
            <a:r>
              <a:rPr lang="hu-HU" sz="1600" dirty="0">
                <a:latin typeface="Garamond" panose="02020404030301010803" pitchFamily="18" charset="0"/>
              </a:rPr>
              <a:t> nem valódi ellenfél, inkább kommentátor, ironikus kísérő → hiányzik nagy formátumú, emblematikus karaktere.</a:t>
            </a:r>
          </a:p>
          <a:p>
            <a:pPr marL="0" indent="0" algn="just">
              <a:buNone/>
            </a:pPr>
            <a:r>
              <a:rPr lang="hu-HU" sz="1600" dirty="0">
                <a:latin typeface="Garamond" panose="02020404030301010803" pitchFamily="18" charset="0"/>
              </a:rPr>
              <a:t>Alföldi Róbert </a:t>
            </a:r>
            <a:r>
              <a:rPr lang="hu-HU" sz="1600" b="1" dirty="0">
                <a:latin typeface="Garamond" panose="02020404030301010803" pitchFamily="18" charset="0"/>
              </a:rPr>
              <a:t>saját megélése</a:t>
            </a:r>
            <a:r>
              <a:rPr lang="hu-HU" sz="1600" dirty="0">
                <a:latin typeface="Garamond" panose="02020404030301010803" pitchFamily="18" charset="0"/>
              </a:rPr>
              <a:t>: nehezen vállalt szerep, döntése oka: a történelmi pillanat súlya és a szerep szakmai vonzereje </a:t>
            </a:r>
          </a:p>
          <a:p>
            <a:pPr marL="0" indent="0" algn="just">
              <a:buNone/>
            </a:pPr>
            <a:r>
              <a:rPr lang="hu-HU" sz="1600" i="1" dirty="0">
                <a:latin typeface="Garamond" panose="02020404030301010803" pitchFamily="18" charset="0"/>
              </a:rPr>
              <a:t>(„jó szerep”, „meg tudtam csinálni”</a:t>
            </a:r>
            <a:r>
              <a:rPr lang="hu-HU" sz="1600" dirty="0">
                <a:latin typeface="Garamond" panose="02020404030301010803" pitchFamily="18" charset="0"/>
              </a:rPr>
              <a:t>). Nem démoni karakterként közelíti meg, hanem olyan szerepként, amelynél </a:t>
            </a:r>
          </a:p>
          <a:p>
            <a:pPr marL="0" indent="0" algn="just">
              <a:buNone/>
            </a:pPr>
            <a:r>
              <a:rPr lang="hu-HU" sz="1600" i="1" dirty="0">
                <a:latin typeface="Garamond" panose="02020404030301010803" pitchFamily="18" charset="0"/>
              </a:rPr>
              <a:t>„elég, ha az ember a személyiségével a figura mögé áll”, </a:t>
            </a:r>
            <a:r>
              <a:rPr lang="hu-HU" sz="1600" dirty="0">
                <a:latin typeface="Garamond" panose="02020404030301010803" pitchFamily="18" charset="0"/>
              </a:rPr>
              <a:t>és a szöveg értelmes, tiszta közvetítésére törekszik.</a:t>
            </a:r>
          </a:p>
          <a:p>
            <a:pPr marL="0" indent="0" algn="just">
              <a:buNone/>
            </a:pPr>
            <a:r>
              <a:rPr lang="hu-HU" sz="1600" dirty="0">
                <a:latin typeface="Garamond" panose="02020404030301010803" pitchFamily="18" charset="0"/>
              </a:rPr>
              <a:t>Inspiráló számára Szikora nem túlinstruáló rendezői magatartása.</a:t>
            </a:r>
          </a:p>
          <a:p>
            <a:pPr marL="0" indent="0" algn="just">
              <a:buNone/>
            </a:pPr>
            <a:r>
              <a:rPr lang="hu-HU" sz="1600" b="1" dirty="0">
                <a:latin typeface="Garamond" panose="02020404030301010803" pitchFamily="18" charset="0"/>
              </a:rPr>
              <a:t>Hatása</a:t>
            </a:r>
            <a:r>
              <a:rPr lang="hu-HU" sz="1600" dirty="0">
                <a:latin typeface="Garamond" panose="02020404030301010803" pitchFamily="18" charset="0"/>
              </a:rPr>
              <a:t>: szereplőként elámul a mű nagyságán, és azon, milyen félinformációk élnek róla a köztudatban. </a:t>
            </a:r>
          </a:p>
          <a:p>
            <a:pPr marL="0" indent="0" algn="just">
              <a:buNone/>
            </a:pPr>
            <a:r>
              <a:rPr lang="hu-HU" sz="1600" i="1" dirty="0">
                <a:latin typeface="Garamond" panose="02020404030301010803" pitchFamily="18" charset="0"/>
              </a:rPr>
              <a:t>„Valójában egyáltalán nem ismerjük - egy lenyűgöző, mélyen gondolkozó elme extatikus, sokrétű írása (…)</a:t>
            </a:r>
          </a:p>
          <a:p>
            <a:pPr marL="0" indent="0">
              <a:buNone/>
            </a:pPr>
            <a:r>
              <a:rPr lang="hu-HU" sz="1600" i="1" dirty="0">
                <a:latin typeface="Garamond" panose="02020404030301010803" pitchFamily="18" charset="0"/>
              </a:rPr>
              <a:t> Madách nagyon pontosan fogalmaz, mély dolgokat ír a magányról, a hitről, a hazáról, a népről, a demokráciáról, </a:t>
            </a:r>
          </a:p>
          <a:p>
            <a:pPr marL="0" indent="0">
              <a:buNone/>
            </a:pPr>
            <a:r>
              <a:rPr lang="hu-HU" sz="1600" i="1" dirty="0">
                <a:latin typeface="Garamond" panose="02020404030301010803" pitchFamily="18" charset="0"/>
              </a:rPr>
              <a:t> a közösségről; olyan alapvető kérdésekről beszél, amelyek nagyon </a:t>
            </a:r>
            <a:r>
              <a:rPr lang="hu-HU" sz="1600" i="1" dirty="0" err="1">
                <a:latin typeface="Garamond" panose="02020404030301010803" pitchFamily="18" charset="0"/>
              </a:rPr>
              <a:t>érthetőek</a:t>
            </a:r>
            <a:r>
              <a:rPr lang="hu-HU" sz="1600" i="1" dirty="0">
                <a:latin typeface="Garamond" panose="02020404030301010803" pitchFamily="18" charset="0"/>
              </a:rPr>
              <a:t> mindenütt.”</a:t>
            </a:r>
          </a:p>
          <a:p>
            <a:pPr marL="0" indent="0">
              <a:buNone/>
            </a:pPr>
            <a:r>
              <a:rPr lang="hu-HU" sz="1600" dirty="0">
                <a:latin typeface="Garamond" panose="02020404030301010803" pitchFamily="18" charset="0"/>
              </a:rPr>
              <a:t> </a:t>
            </a:r>
            <a:r>
              <a:rPr lang="hu-HU" sz="1600" b="1" dirty="0">
                <a:latin typeface="Book Antiqua" panose="02040602050305030304" pitchFamily="18" charset="0"/>
              </a:rPr>
              <a:t>→</a:t>
            </a:r>
            <a:r>
              <a:rPr lang="hu-HU" sz="1400" b="1" dirty="0">
                <a:latin typeface="Book Antiqua" panose="02040602050305030304" pitchFamily="18" charset="0"/>
              </a:rPr>
              <a:t> </a:t>
            </a:r>
            <a:r>
              <a:rPr lang="hu-HU" sz="1400" b="1" dirty="0">
                <a:latin typeface="Garamond" panose="02020404030301010803" pitchFamily="18" charset="0"/>
              </a:rPr>
              <a:t>2011</a:t>
            </a:r>
            <a:r>
              <a:rPr lang="hu-HU" sz="1600" b="1" dirty="0">
                <a:latin typeface="Garamond" panose="02020404030301010803" pitchFamily="18" charset="0"/>
              </a:rPr>
              <a:t>-ben ő maga is megrendezi a művet </a:t>
            </a:r>
            <a:r>
              <a:rPr lang="hu-HU" sz="1600" dirty="0">
                <a:latin typeface="Garamond" panose="02020404030301010803" pitchFamily="18" charset="0"/>
              </a:rPr>
              <a:t>a Nemzeti Színházban. </a:t>
            </a:r>
            <a:br>
              <a:rPr lang="hu-HU" sz="1600" dirty="0">
                <a:latin typeface="Garamond" panose="02020404030301010803" pitchFamily="18" charset="0"/>
              </a:rPr>
            </a:br>
            <a:r>
              <a:rPr lang="hu-HU" sz="1600" dirty="0"/>
              <a:t>   </a:t>
            </a:r>
            <a:endParaRPr lang="hu-HU" sz="1600" dirty="0">
              <a:latin typeface="Garamond" panose="02020404030301010803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580" y="88334"/>
            <a:ext cx="1241846" cy="2258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6580" y="2483085"/>
            <a:ext cx="1241846" cy="2211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6580" y="4830978"/>
            <a:ext cx="1281738" cy="1906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5434" y="3934543"/>
            <a:ext cx="1268908" cy="1400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86" y="5486401"/>
            <a:ext cx="2156604" cy="1250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3710" y="2173856"/>
            <a:ext cx="2088269" cy="849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499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577970"/>
            <a:ext cx="10515600" cy="1345722"/>
          </a:xfrm>
        </p:spPr>
        <p:txBody>
          <a:bodyPr>
            <a:noAutofit/>
          </a:bodyPr>
          <a:lstStyle/>
          <a:p>
            <a:pPr algn="ctr"/>
            <a:r>
              <a:rPr lang="hu-HU" sz="3200" dirty="0">
                <a:solidFill>
                  <a:srgbClr val="7030A0"/>
                </a:solidFill>
                <a:latin typeface="Garamond" panose="02020404030301010803" pitchFamily="18" charset="0"/>
              </a:rPr>
              <a:t>Jászai Mari (1850-1926)</a:t>
            </a:r>
            <a:br>
              <a:rPr lang="hu-HU" sz="3200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hu-HU" sz="3200" dirty="0">
                <a:solidFill>
                  <a:srgbClr val="7030A0"/>
                </a:solidFill>
                <a:latin typeface="Garamond" panose="02020404030301010803" pitchFamily="18" charset="0"/>
              </a:rPr>
              <a:t>életrajza és pályaképe</a:t>
            </a:r>
            <a:br>
              <a:rPr lang="hu-HU" sz="3200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hu-HU" sz="3200" dirty="0">
                <a:solidFill>
                  <a:srgbClr val="7030A0"/>
                </a:solidFill>
                <a:latin typeface="Garamond" panose="02020404030301010803" pitchFamily="18" charset="0"/>
              </a:rPr>
              <a:t/>
            </a:r>
            <a:br>
              <a:rPr lang="hu-HU" sz="3200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hu-HU" sz="1400" dirty="0">
                <a:latin typeface="Garamond" panose="02020404030301010803" pitchFamily="18" charset="0"/>
              </a:rPr>
              <a:t>„Szép és fölséges színészet, amely megengeded nekünk, </a:t>
            </a:r>
            <a:br>
              <a:rPr lang="hu-HU" sz="1400" dirty="0">
                <a:latin typeface="Garamond" panose="02020404030301010803" pitchFamily="18" charset="0"/>
              </a:rPr>
            </a:br>
            <a:r>
              <a:rPr lang="hu-HU" sz="1400" dirty="0">
                <a:latin typeface="Garamond" panose="02020404030301010803" pitchFamily="18" charset="0"/>
              </a:rPr>
              <a:t>hogy mindig a széppel foglalkozzunk, </a:t>
            </a:r>
            <a:br>
              <a:rPr lang="hu-HU" sz="1400" dirty="0">
                <a:latin typeface="Garamond" panose="02020404030301010803" pitchFamily="18" charset="0"/>
              </a:rPr>
            </a:br>
            <a:r>
              <a:rPr lang="hu-HU" sz="1400" dirty="0">
                <a:latin typeface="Garamond" panose="02020404030301010803" pitchFamily="18" charset="0"/>
              </a:rPr>
              <a:t>hogy a remekműveket a mi ajkunk közvetítse, </a:t>
            </a:r>
            <a:br>
              <a:rPr lang="hu-HU" sz="1400" dirty="0">
                <a:latin typeface="Garamond" panose="02020404030301010803" pitchFamily="18" charset="0"/>
              </a:rPr>
            </a:br>
            <a:r>
              <a:rPr lang="hu-HU" sz="1400" dirty="0">
                <a:latin typeface="Garamond" panose="02020404030301010803" pitchFamily="18" charset="0"/>
              </a:rPr>
              <a:t>és a nagy költők prometheusi lángjánál melegedjünk és fényeskedjünk</a:t>
            </a:r>
            <a:br>
              <a:rPr lang="hu-HU" sz="1400" dirty="0">
                <a:latin typeface="Garamond" panose="02020404030301010803" pitchFamily="18" charset="0"/>
              </a:rPr>
            </a:br>
            <a:r>
              <a:rPr lang="hu-HU" sz="1400" dirty="0">
                <a:latin typeface="Garamond" panose="02020404030301010803" pitchFamily="18" charset="0"/>
              </a:rPr>
              <a:t> – én hódolattal, alázattal, hálával szeretlek, és büszke vagyok a színész névre !”</a:t>
            </a:r>
            <a:r>
              <a:rPr lang="hu-HU" sz="1400" dirty="0">
                <a:solidFill>
                  <a:srgbClr val="7030A0"/>
                </a:solidFill>
                <a:latin typeface="Garamond" panose="02020404030301010803" pitchFamily="18" charset="0"/>
              </a:rPr>
              <a:t/>
            </a:r>
            <a:br>
              <a:rPr lang="hu-HU" sz="1400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endParaRPr lang="hu-HU" sz="1400" dirty="0">
              <a:latin typeface="Garamond" panose="02020404030301010803" pitchFamily="18" charset="0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1190256"/>
          </a:xfrm>
        </p:spPr>
        <p:txBody>
          <a:bodyPr>
            <a:normAutofit/>
          </a:bodyPr>
          <a:lstStyle/>
          <a:p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                             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ÉLETRAJZ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386" y="2871419"/>
            <a:ext cx="5937190" cy="3917570"/>
          </a:xfrm>
        </p:spPr>
        <p:txBody>
          <a:bodyPr>
            <a:noAutofit/>
          </a:bodyPr>
          <a:lstStyle/>
          <a:p>
            <a:pPr lvl="0"/>
            <a:r>
              <a:rPr lang="hu-HU" sz="1600" i="1" dirty="0">
                <a:latin typeface="Garamond" panose="02020404030301010803" pitchFamily="18" charset="0"/>
              </a:rPr>
              <a:t>Születése:</a:t>
            </a:r>
            <a:r>
              <a:rPr lang="hu-HU" sz="1600" dirty="0">
                <a:latin typeface="Garamond" panose="02020404030301010803" pitchFamily="18" charset="0"/>
              </a:rPr>
              <a:t> 1850, Ászár, szegény, nehéz sorsú családban                               </a:t>
            </a:r>
          </a:p>
          <a:p>
            <a:pPr lvl="0"/>
            <a:r>
              <a:rPr lang="hu-HU" sz="1600" i="1" dirty="0">
                <a:latin typeface="Garamond" panose="02020404030301010803" pitchFamily="18" charset="0"/>
              </a:rPr>
              <a:t>Családja:</a:t>
            </a:r>
            <a:r>
              <a:rPr lang="hu-HU" sz="1600" dirty="0">
                <a:latin typeface="Garamond" panose="02020404030301010803" pitchFamily="18" charset="0"/>
              </a:rPr>
              <a:t> anyját korán elveszti, apja szigorúan, </a:t>
            </a:r>
          </a:p>
          <a:p>
            <a:pPr marL="0" lvl="0" indent="0">
              <a:buNone/>
            </a:pPr>
            <a:r>
              <a:rPr lang="hu-HU" sz="1600" dirty="0">
                <a:latin typeface="Garamond" panose="02020404030301010803" pitchFamily="18" charset="0"/>
              </a:rPr>
              <a:t>     gyakran erőszakosan neveli </a:t>
            </a:r>
          </a:p>
          <a:p>
            <a:pPr lvl="0"/>
            <a:r>
              <a:rPr lang="hu-HU" sz="1600" dirty="0">
                <a:latin typeface="Garamond" panose="02020404030301010803" pitchFamily="18" charset="0"/>
              </a:rPr>
              <a:t>Gyermekkorát nélkülözés és korai munka </a:t>
            </a:r>
            <a:r>
              <a:rPr lang="hu-HU" sz="1600" dirty="0" err="1">
                <a:latin typeface="Garamond" panose="02020404030301010803" pitchFamily="18" charset="0"/>
              </a:rPr>
              <a:t>jellemzi</a:t>
            </a:r>
            <a:r>
              <a:rPr lang="hu-HU" sz="1600" dirty="0">
                <a:latin typeface="Garamond" panose="02020404030301010803" pitchFamily="18" charset="0"/>
              </a:rPr>
              <a:t> </a:t>
            </a:r>
          </a:p>
          <a:p>
            <a:pPr marL="0" lvl="0" indent="0">
              <a:buNone/>
            </a:pPr>
            <a:r>
              <a:rPr lang="hu-HU" sz="1600" dirty="0">
                <a:latin typeface="Garamond" panose="02020404030301010803" pitchFamily="18" charset="0"/>
              </a:rPr>
              <a:t>    (cseléd, Bécs, majd markotányos a </a:t>
            </a:r>
            <a:r>
              <a:rPr lang="hu-HU" sz="1600" dirty="0" err="1">
                <a:latin typeface="Garamond" panose="02020404030301010803" pitchFamily="18" charset="0"/>
              </a:rPr>
              <a:t>königgrätzi</a:t>
            </a:r>
            <a:r>
              <a:rPr lang="hu-HU" sz="1600" dirty="0">
                <a:latin typeface="Garamond" panose="02020404030301010803" pitchFamily="18" charset="0"/>
              </a:rPr>
              <a:t> csatában) </a:t>
            </a:r>
          </a:p>
          <a:p>
            <a:pPr lvl="0"/>
            <a:r>
              <a:rPr lang="hu-HU" sz="1600" dirty="0">
                <a:latin typeface="Garamond" panose="02020404030301010803" pitchFamily="18" charset="0"/>
              </a:rPr>
              <a:t>16 évesen megszökik otthonról, hogy színésznő legyen </a:t>
            </a:r>
          </a:p>
          <a:p>
            <a:pPr lvl="0"/>
            <a:r>
              <a:rPr lang="hu-HU" sz="1600" i="1" dirty="0">
                <a:latin typeface="Garamond" panose="02020404030301010803" pitchFamily="18" charset="0"/>
              </a:rPr>
              <a:t>Magánélete:</a:t>
            </a:r>
            <a:r>
              <a:rPr lang="hu-HU" sz="1600" dirty="0">
                <a:latin typeface="Garamond" panose="02020404030301010803" pitchFamily="18" charset="0"/>
              </a:rPr>
              <a:t> Rövid ideig férjnél volt (Kassai Vidor) </a:t>
            </a:r>
          </a:p>
          <a:p>
            <a:pPr marL="0" lvl="0" indent="0">
              <a:buNone/>
            </a:pPr>
            <a:r>
              <a:rPr lang="hu-HU" sz="1600" dirty="0">
                <a:latin typeface="Garamond" panose="02020404030301010803" pitchFamily="18" charset="0"/>
              </a:rPr>
              <a:t>•   Fellángoló, plátói szerelmei voltak kora művészei iránt</a:t>
            </a:r>
          </a:p>
          <a:p>
            <a:pPr lvl="0"/>
            <a:r>
              <a:rPr lang="hu-HU" sz="1600" dirty="0">
                <a:latin typeface="Garamond" panose="02020404030301010803" pitchFamily="18" charset="0"/>
              </a:rPr>
              <a:t>Nem volt gyermeke, egész életében független maradt </a:t>
            </a:r>
          </a:p>
          <a:p>
            <a:pPr lvl="0"/>
            <a:r>
              <a:rPr lang="hu-HU" sz="1600" i="1" dirty="0">
                <a:latin typeface="Garamond" panose="02020404030301010803" pitchFamily="18" charset="0"/>
              </a:rPr>
              <a:t>Halála: </a:t>
            </a:r>
            <a:r>
              <a:rPr lang="hu-HU" sz="1600" dirty="0">
                <a:latin typeface="Garamond" panose="02020404030301010803" pitchFamily="18" charset="0"/>
              </a:rPr>
              <a:t>1926, Budapest</a:t>
            </a:r>
          </a:p>
          <a:p>
            <a:pPr lvl="0"/>
            <a:r>
              <a:rPr lang="hu-HU" sz="1600" i="1" dirty="0">
                <a:latin typeface="Garamond" panose="02020404030301010803" pitchFamily="18" charset="0"/>
              </a:rPr>
              <a:t>Temetése: </a:t>
            </a:r>
            <a:r>
              <a:rPr lang="hu-HU" sz="1600" dirty="0">
                <a:latin typeface="Garamond" panose="02020404030301010803" pitchFamily="18" charset="0"/>
              </a:rPr>
              <a:t>1926, Kerepesi temető 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1190255"/>
          </a:xfrm>
        </p:spPr>
        <p:txBody>
          <a:bodyPr/>
          <a:lstStyle/>
          <a:p>
            <a:r>
              <a:rPr lang="hu-HU" dirty="0"/>
              <a:t>                        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PÁLYAKÉP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871419"/>
            <a:ext cx="5183188" cy="3986582"/>
          </a:xfrm>
        </p:spPr>
        <p:txBody>
          <a:bodyPr>
            <a:normAutofit fontScale="92500" lnSpcReduction="10000"/>
          </a:bodyPr>
          <a:lstStyle/>
          <a:p>
            <a:r>
              <a:rPr lang="hu-HU" sz="1700" dirty="0">
                <a:latin typeface="Garamond" panose="02020404030301010803" pitchFamily="18" charset="0"/>
              </a:rPr>
              <a:t>Székesfehérváron kezdi pályáját, majd Budán és Kolozsváron játszik</a:t>
            </a:r>
          </a:p>
          <a:p>
            <a:r>
              <a:rPr lang="hu-HU" sz="1700" dirty="0">
                <a:latin typeface="Garamond" panose="02020404030301010803" pitchFamily="18" charset="0"/>
              </a:rPr>
              <a:t>1872-től haláláig a Nemzeti Színház vezető színésznője, a magyar színjátszás egyik legnagyobb tragikája</a:t>
            </a:r>
          </a:p>
          <a:p>
            <a:r>
              <a:rPr lang="hu-HU" sz="1700" dirty="0">
                <a:latin typeface="Garamond" panose="02020404030301010803" pitchFamily="18" charset="0"/>
              </a:rPr>
              <a:t>Fellép vidéki és külföldi színpadokon is</a:t>
            </a:r>
          </a:p>
          <a:p>
            <a:r>
              <a:rPr lang="hu-HU" sz="1700" dirty="0">
                <a:latin typeface="Garamond" panose="02020404030301010803" pitchFamily="18" charset="0"/>
              </a:rPr>
              <a:t>Klasszikus hősnők megformálója, erőteljes, szenvedélyes játékstílus minden szerepében</a:t>
            </a:r>
          </a:p>
          <a:p>
            <a:r>
              <a:rPr lang="hu-HU" sz="1700" dirty="0">
                <a:latin typeface="Garamond" panose="02020404030301010803" pitchFamily="18" charset="0"/>
              </a:rPr>
              <a:t>Szerepeire tudatosan készül, nyelveket tanul, eredetiben olvas </a:t>
            </a:r>
          </a:p>
          <a:p>
            <a:r>
              <a:rPr lang="hu-HU" sz="1700" dirty="0">
                <a:latin typeface="Garamond" panose="02020404030301010803" pitchFamily="18" charset="0"/>
              </a:rPr>
              <a:t>Író, műfordító, közéleti szereplő (női jogok, Petőfi-kultusz, saját Ibsen-fordítás)</a:t>
            </a:r>
          </a:p>
          <a:p>
            <a:r>
              <a:rPr lang="hu-HU" sz="1700" dirty="0">
                <a:latin typeface="Garamond" panose="02020404030301010803" pitchFamily="18" charset="0"/>
              </a:rPr>
              <a:t>Utolsó szerepe: </a:t>
            </a:r>
            <a:r>
              <a:rPr lang="hu-HU" sz="1700" dirty="0" err="1">
                <a:latin typeface="Garamond" panose="02020404030301010803" pitchFamily="18" charset="0"/>
              </a:rPr>
              <a:t>Alvingné</a:t>
            </a:r>
            <a:r>
              <a:rPr lang="hu-HU" sz="1700" dirty="0">
                <a:latin typeface="Garamond" panose="02020404030301010803" pitchFamily="18" charset="0"/>
              </a:rPr>
              <a:t>, Ibsen: Kísértetek</a:t>
            </a:r>
          </a:p>
          <a:p>
            <a:r>
              <a:rPr lang="hu-HU" sz="1700" dirty="0">
                <a:latin typeface="Garamond" panose="02020404030301010803" pitchFamily="18" charset="0"/>
              </a:rPr>
              <a:t>Díjak, elismerések: a Nemzeti Színház örökös tagja (1901), a Petőfi Társaság tiszteletbeli tagja (1909), </a:t>
            </a:r>
            <a:r>
              <a:rPr lang="hu-HU" sz="1700" dirty="0" err="1">
                <a:latin typeface="Garamond" panose="02020404030301010803" pitchFamily="18" charset="0"/>
              </a:rPr>
              <a:t>Greguss</a:t>
            </a:r>
            <a:r>
              <a:rPr lang="hu-HU" sz="1700" dirty="0">
                <a:latin typeface="Garamond" panose="02020404030301010803" pitchFamily="18" charset="0"/>
              </a:rPr>
              <a:t>-díj (1919)</a:t>
            </a:r>
          </a:p>
          <a:p>
            <a:endParaRPr lang="hu-HU" sz="1800" dirty="0">
              <a:latin typeface="Garamond" panose="02020404030301010803" pitchFamily="18" charset="0"/>
            </a:endParaRPr>
          </a:p>
          <a:p>
            <a:endParaRPr lang="hu-HU" sz="1800" dirty="0">
              <a:latin typeface="Garamond" panose="02020404030301010803" pitchFamily="18" charset="0"/>
            </a:endParaRPr>
          </a:p>
          <a:p>
            <a:endParaRPr lang="hu-HU" sz="1800" dirty="0">
              <a:latin typeface="Garamond" panose="02020404030301010803" pitchFamily="18" charset="0"/>
            </a:endParaRPr>
          </a:p>
          <a:p>
            <a:endParaRPr lang="hu-HU" sz="1800" dirty="0">
              <a:latin typeface="Garamond" panose="02020404030301010803" pitchFamily="18" charset="0"/>
            </a:endParaRPr>
          </a:p>
          <a:p>
            <a:endParaRPr lang="hu-HU" sz="1800" dirty="0">
              <a:latin typeface="Garamond" panose="02020404030301010803" pitchFamily="18" charset="0"/>
            </a:endParaRPr>
          </a:p>
          <a:p>
            <a:endParaRPr lang="hu-HU" sz="1800" dirty="0">
              <a:latin typeface="Garamond" panose="02020404030301010803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58" y="128557"/>
            <a:ext cx="2122099" cy="22934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785" y="165080"/>
            <a:ext cx="1900688" cy="22934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0051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2626"/>
          </a:xfrm>
        </p:spPr>
        <p:txBody>
          <a:bodyPr>
            <a:normAutofit fontScale="90000"/>
          </a:bodyPr>
          <a:lstStyle/>
          <a:p>
            <a:r>
              <a:rPr lang="hu-HU" sz="3600" dirty="0">
                <a:solidFill>
                  <a:srgbClr val="7030A0"/>
                </a:solidFill>
                <a:latin typeface="Garamond" panose="02020404030301010803" pitchFamily="18" charset="0"/>
              </a:rPr>
              <a:t>Jászai Mari művészi profilja és szerepei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073008"/>
            <a:ext cx="11353800" cy="58798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1600" dirty="0">
                <a:latin typeface="Comic Sans MS" panose="030F0702030302020204" pitchFamily="66" charset="0"/>
              </a:rPr>
              <a:t>• </a:t>
            </a:r>
            <a:r>
              <a:rPr lang="hu-HU" sz="1600" dirty="0">
                <a:latin typeface="Garamond" panose="02020404030301010803" pitchFamily="18" charset="0"/>
              </a:rPr>
              <a:t>A Nemzeti Színház örökös tagja, az egyik legnagyobb magyar tragika: nevét színház, közterek és színészotthon­, </a:t>
            </a:r>
          </a:p>
          <a:p>
            <a:pPr marL="0" indent="0">
              <a:buNone/>
            </a:pPr>
            <a:r>
              <a:rPr lang="hu-HU" sz="1600" dirty="0">
                <a:latin typeface="Garamond" panose="02020404030301010803" pitchFamily="18" charset="0"/>
              </a:rPr>
              <a:t>   valamint az egyik legrangosabb színművészeti elismerésünk viseli.</a:t>
            </a:r>
          </a:p>
          <a:p>
            <a:pPr marL="0" indent="0">
              <a:buNone/>
            </a:pPr>
            <a:endParaRPr lang="hu-HU" sz="16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u-HU" sz="1600" dirty="0">
                <a:latin typeface="Garamond" panose="02020404030301010803" pitchFamily="18" charset="0"/>
              </a:rPr>
              <a:t>◊ </a:t>
            </a:r>
            <a:r>
              <a:rPr lang="hu-HU" sz="1600" b="1" dirty="0">
                <a:latin typeface="Garamond" panose="02020404030301010803" pitchFamily="18" charset="0"/>
              </a:rPr>
              <a:t>Színésznői pályája</a:t>
            </a:r>
            <a:r>
              <a:rPr lang="hu-HU" sz="1600" dirty="0">
                <a:latin typeface="Garamond" panose="02020404030301010803" pitchFamily="18" charset="0"/>
              </a:rPr>
              <a:t>: Közel 60 évet tölt a színpadon: 17 éves korától haláláig</a:t>
            </a:r>
          </a:p>
          <a:p>
            <a:pPr marL="0" indent="0">
              <a:buNone/>
            </a:pPr>
            <a:r>
              <a:rPr lang="hu-HU" sz="1600" dirty="0">
                <a:latin typeface="Garamond" panose="02020404030301010803" pitchFamily="18" charset="0"/>
              </a:rPr>
              <a:t>                                   Több, mint 300 szerepben játszik </a:t>
            </a:r>
          </a:p>
          <a:p>
            <a:pPr marL="0" indent="0">
              <a:buNone/>
            </a:pPr>
            <a:r>
              <a:rPr lang="hu-HU" sz="1600" dirty="0">
                <a:latin typeface="Garamond" panose="02020404030301010803" pitchFamily="18" charset="0"/>
              </a:rPr>
              <a:t>                                   </a:t>
            </a:r>
            <a:r>
              <a:rPr lang="hu-HU" sz="1700" dirty="0">
                <a:latin typeface="Garamond" panose="02020404030301010803" pitchFamily="18" charset="0"/>
              </a:rPr>
              <a:t>Művészetének csúcsát Szophoklész Elektrájában érte el ------------►</a:t>
            </a:r>
            <a:br>
              <a:rPr lang="hu-HU" sz="1700" dirty="0">
                <a:latin typeface="Garamond" panose="02020404030301010803" pitchFamily="18" charset="0"/>
              </a:rPr>
            </a:br>
            <a:r>
              <a:rPr lang="hu-HU" sz="1700" dirty="0">
                <a:latin typeface="Garamond" panose="02020404030301010803" pitchFamily="18" charset="0"/>
              </a:rPr>
              <a:t/>
            </a:r>
            <a:br>
              <a:rPr lang="hu-HU" sz="1700" dirty="0">
                <a:latin typeface="Garamond" panose="02020404030301010803" pitchFamily="18" charset="0"/>
              </a:rPr>
            </a:br>
            <a:endParaRPr lang="hu-HU" sz="16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u-HU" sz="1600" dirty="0">
                <a:latin typeface="Garamond" panose="02020404030301010803" pitchFamily="18" charset="0"/>
              </a:rPr>
              <a:t>◊ </a:t>
            </a:r>
            <a:r>
              <a:rPr lang="hu-HU" sz="1600" b="1" dirty="0">
                <a:latin typeface="Garamond" panose="02020404030301010803" pitchFamily="18" charset="0"/>
              </a:rPr>
              <a:t>Ikonikus szerepei: </a:t>
            </a:r>
          </a:p>
          <a:p>
            <a:pPr marL="0" indent="0">
              <a:buNone/>
            </a:pPr>
            <a:r>
              <a:rPr lang="hu-HU" sz="1700" dirty="0">
                <a:latin typeface="Garamond" panose="02020404030301010803" pitchFamily="18" charset="0"/>
              </a:rPr>
              <a:t>♦</a:t>
            </a:r>
            <a:r>
              <a:rPr lang="hu-HU" sz="1700" i="1" dirty="0">
                <a:latin typeface="Garamond" panose="02020404030301010803" pitchFamily="18" charset="0"/>
              </a:rPr>
              <a:t>Shakespeare- darabok hősnői: </a:t>
            </a:r>
          </a:p>
          <a:p>
            <a:pPr marL="0" indent="0">
              <a:buNone/>
            </a:pPr>
            <a:r>
              <a:rPr lang="hu-HU" sz="1700" dirty="0">
                <a:latin typeface="Garamond" panose="02020404030301010803" pitchFamily="18" charset="0"/>
              </a:rPr>
              <a:t> </a:t>
            </a:r>
            <a:r>
              <a:rPr lang="hu-HU" sz="1700" dirty="0" err="1">
                <a:latin typeface="Garamond" panose="02020404030301010803" pitchFamily="18" charset="0"/>
              </a:rPr>
              <a:t>Goneril</a:t>
            </a:r>
            <a:r>
              <a:rPr lang="hu-HU" sz="1700" dirty="0">
                <a:latin typeface="Garamond" panose="02020404030301010803" pitchFamily="18" charset="0"/>
              </a:rPr>
              <a:t> (Lear), Margit királyné (III. Richárd), Lady Macbeth (Macbeth), </a:t>
            </a:r>
            <a:r>
              <a:rPr lang="hu-HU" sz="1700" dirty="0" err="1">
                <a:latin typeface="Garamond" panose="02020404030301010803" pitchFamily="18" charset="0"/>
              </a:rPr>
              <a:t>Portia</a:t>
            </a:r>
            <a:r>
              <a:rPr lang="hu-HU" sz="1700" dirty="0">
                <a:latin typeface="Garamond" panose="02020404030301010803" pitchFamily="18" charset="0"/>
              </a:rPr>
              <a:t> (Julius Caesar), </a:t>
            </a:r>
            <a:r>
              <a:rPr lang="hu-HU" sz="1700" dirty="0" err="1">
                <a:latin typeface="Garamond" panose="02020404030301010803" pitchFamily="18" charset="0"/>
              </a:rPr>
              <a:t>Gertrud</a:t>
            </a:r>
            <a:r>
              <a:rPr lang="hu-HU" sz="1700" dirty="0">
                <a:latin typeface="Garamond" panose="02020404030301010803" pitchFamily="18" charset="0"/>
              </a:rPr>
              <a:t> (Hamlet), </a:t>
            </a:r>
            <a:r>
              <a:rPr lang="hu-HU" sz="1700" dirty="0" err="1">
                <a:latin typeface="Garamond" panose="02020404030301010803" pitchFamily="18" charset="0"/>
              </a:rPr>
              <a:t>Volumnia</a:t>
            </a:r>
            <a:r>
              <a:rPr lang="hu-HU" sz="1700" dirty="0">
                <a:latin typeface="Garamond" panose="02020404030301010803" pitchFamily="18" charset="0"/>
              </a:rPr>
              <a:t>  (</a:t>
            </a:r>
            <a:r>
              <a:rPr lang="hu-HU" sz="1700" dirty="0" err="1">
                <a:latin typeface="Garamond" panose="02020404030301010803" pitchFamily="18" charset="0"/>
              </a:rPr>
              <a:t>Coriolanus</a:t>
            </a:r>
            <a:r>
              <a:rPr lang="hu-HU" sz="1700" dirty="0">
                <a:latin typeface="Garamond" panose="02020404030301010803" pitchFamily="18" charset="0"/>
              </a:rPr>
              <a:t>), </a:t>
            </a:r>
            <a:r>
              <a:rPr lang="hu-HU" sz="1700" dirty="0" err="1">
                <a:latin typeface="Garamond" panose="02020404030301010803" pitchFamily="18" charset="0"/>
              </a:rPr>
              <a:t>Imogen</a:t>
            </a:r>
            <a:r>
              <a:rPr lang="hu-HU" sz="1700" dirty="0">
                <a:latin typeface="Garamond" panose="02020404030301010803" pitchFamily="18" charset="0"/>
              </a:rPr>
              <a:t> (</a:t>
            </a:r>
            <a:r>
              <a:rPr lang="hu-HU" sz="1700" dirty="0" err="1">
                <a:latin typeface="Garamond" panose="02020404030301010803" pitchFamily="18" charset="0"/>
              </a:rPr>
              <a:t>Cymbeline</a:t>
            </a:r>
            <a:r>
              <a:rPr lang="hu-HU" sz="1700" dirty="0">
                <a:latin typeface="Garamond" panose="02020404030301010803" pitchFamily="18" charset="0"/>
              </a:rPr>
              <a:t>), </a:t>
            </a:r>
            <a:r>
              <a:rPr lang="hu-HU" sz="1700" dirty="0" err="1">
                <a:latin typeface="Garamond" panose="02020404030301010803" pitchFamily="18" charset="0"/>
              </a:rPr>
              <a:t>Closter</a:t>
            </a:r>
            <a:r>
              <a:rPr lang="hu-HU" sz="1700" dirty="0">
                <a:latin typeface="Garamond" panose="02020404030301010803" pitchFamily="18" charset="0"/>
              </a:rPr>
              <a:t> özvegye (II. Richárd), Lady </a:t>
            </a:r>
            <a:r>
              <a:rPr lang="hu-HU" sz="1700" dirty="0" err="1">
                <a:latin typeface="Garamond" panose="02020404030301010803" pitchFamily="18" charset="0"/>
              </a:rPr>
              <a:t>Capulet</a:t>
            </a:r>
            <a:r>
              <a:rPr lang="hu-HU" sz="1700" dirty="0">
                <a:latin typeface="Garamond" panose="02020404030301010803" pitchFamily="18" charset="0"/>
              </a:rPr>
              <a:t> (Rómeó és Júlia)</a:t>
            </a:r>
          </a:p>
          <a:p>
            <a:pPr marL="0" indent="0">
              <a:buNone/>
            </a:pPr>
            <a:r>
              <a:rPr lang="hu-HU" sz="1700" dirty="0">
                <a:latin typeface="Garamond" panose="02020404030301010803" pitchFamily="18" charset="0"/>
              </a:rPr>
              <a:t>♦ </a:t>
            </a:r>
            <a:r>
              <a:rPr lang="hu-HU" sz="1600" i="1" dirty="0">
                <a:latin typeface="Garamond" panose="02020404030301010803" pitchFamily="18" charset="0"/>
              </a:rPr>
              <a:t>További szerepekben:</a:t>
            </a:r>
          </a:p>
          <a:p>
            <a:pPr marL="0" indent="0">
              <a:buNone/>
            </a:pPr>
            <a:r>
              <a:rPr lang="hu-HU" sz="1700" dirty="0">
                <a:latin typeface="Garamond" panose="02020404030301010803" pitchFamily="18" charset="0"/>
              </a:rPr>
              <a:t>   Madách: Az ember tragédiája: ő volt az első Éva; Erzsébet, Mária (Schiller: Stuart Mária); Antigoné, Elektra, </a:t>
            </a:r>
            <a:r>
              <a:rPr lang="hu-HU" sz="1700" dirty="0" err="1">
                <a:latin typeface="Garamond" panose="02020404030301010803" pitchFamily="18" charset="0"/>
              </a:rPr>
              <a:t>Iocasté</a:t>
            </a:r>
            <a:r>
              <a:rPr lang="hu-HU" sz="1700" dirty="0">
                <a:latin typeface="Garamond" panose="02020404030301010803" pitchFamily="18" charset="0"/>
              </a:rPr>
              <a:t>   </a:t>
            </a:r>
          </a:p>
          <a:p>
            <a:pPr marL="0" indent="0">
              <a:buNone/>
            </a:pPr>
            <a:r>
              <a:rPr lang="hu-HU" sz="1700" dirty="0">
                <a:latin typeface="Garamond" panose="02020404030301010803" pitchFamily="18" charset="0"/>
              </a:rPr>
              <a:t>   (Szophoklész); Phaedra (Racine); Médea, </a:t>
            </a:r>
            <a:r>
              <a:rPr lang="hu-HU" sz="1700" dirty="0" err="1">
                <a:latin typeface="Garamond" panose="02020404030301010803" pitchFamily="18" charset="0"/>
              </a:rPr>
              <a:t>Sappho</a:t>
            </a:r>
            <a:r>
              <a:rPr lang="hu-HU" sz="1700" dirty="0">
                <a:latin typeface="Garamond" panose="02020404030301010803" pitchFamily="18" charset="0"/>
              </a:rPr>
              <a:t> (Grillparzer); Ella (Ibsen: John Gabriel </a:t>
            </a:r>
            <a:r>
              <a:rPr lang="hu-HU" sz="1700" dirty="0" err="1">
                <a:latin typeface="Garamond" panose="02020404030301010803" pitchFamily="18" charset="0"/>
              </a:rPr>
              <a:t>Borkman</a:t>
            </a:r>
            <a:r>
              <a:rPr lang="hu-HU" sz="1700" dirty="0">
                <a:latin typeface="Garamond" panose="02020404030301010803" pitchFamily="18" charset="0"/>
              </a:rPr>
              <a:t>), </a:t>
            </a:r>
          </a:p>
          <a:p>
            <a:pPr marL="0" indent="0">
              <a:buNone/>
            </a:pPr>
            <a:r>
              <a:rPr lang="hu-HU" sz="1700" dirty="0">
                <a:latin typeface="Garamond" panose="02020404030301010803" pitchFamily="18" charset="0"/>
              </a:rPr>
              <a:t>   </a:t>
            </a:r>
            <a:r>
              <a:rPr lang="hu-HU" sz="1700" dirty="0" err="1">
                <a:latin typeface="Garamond" panose="02020404030301010803" pitchFamily="18" charset="0"/>
              </a:rPr>
              <a:t>Alvigné</a:t>
            </a:r>
            <a:r>
              <a:rPr lang="hu-HU" sz="1700" dirty="0">
                <a:latin typeface="Garamond" panose="02020404030301010803" pitchFamily="18" charset="0"/>
              </a:rPr>
              <a:t> (Ibsen: Kísértetek); Léna (</a:t>
            </a:r>
            <a:r>
              <a:rPr lang="hu-HU" sz="1700" dirty="0" err="1">
                <a:latin typeface="Garamond" panose="02020404030301010803" pitchFamily="18" charset="0"/>
              </a:rPr>
              <a:t>Verga</a:t>
            </a:r>
            <a:r>
              <a:rPr lang="hu-HU" sz="1700" dirty="0">
                <a:latin typeface="Garamond" panose="02020404030301010803" pitchFamily="18" charset="0"/>
              </a:rPr>
              <a:t>: A farkas), </a:t>
            </a:r>
            <a:r>
              <a:rPr lang="hu-HU" sz="1700" dirty="0" err="1">
                <a:latin typeface="Garamond" panose="02020404030301010803" pitchFamily="18" charset="0"/>
              </a:rPr>
              <a:t>Predszlava</a:t>
            </a:r>
            <a:r>
              <a:rPr lang="hu-HU" sz="1700" dirty="0">
                <a:latin typeface="Garamond" panose="02020404030301010803" pitchFamily="18" charset="0"/>
              </a:rPr>
              <a:t> (Szigligeti E.: Trónkereső)</a:t>
            </a:r>
          </a:p>
          <a:p>
            <a:pPr marL="0" indent="0">
              <a:buNone/>
            </a:pPr>
            <a:r>
              <a:rPr lang="hu-HU" sz="1700" dirty="0">
                <a:latin typeface="Garamond" panose="02020404030301010803" pitchFamily="18" charset="0"/>
              </a:rPr>
              <a:t>   Ő volt az első </a:t>
            </a:r>
            <a:r>
              <a:rPr lang="hu-HU" sz="1700" dirty="0" err="1">
                <a:latin typeface="Garamond" panose="02020404030301010803" pitchFamily="18" charset="0"/>
              </a:rPr>
              <a:t>Mirígy</a:t>
            </a:r>
            <a:r>
              <a:rPr lang="hu-HU" sz="1700" dirty="0">
                <a:latin typeface="Garamond" panose="02020404030301010803" pitchFamily="18" charset="0"/>
              </a:rPr>
              <a:t> a Csongor és Tündében</a:t>
            </a:r>
          </a:p>
          <a:p>
            <a:pPr marL="0" indent="0">
              <a:buNone/>
            </a:pPr>
            <a:r>
              <a:rPr lang="hu-HU" sz="1700" dirty="0">
                <a:latin typeface="Garamond" panose="02020404030301010803" pitchFamily="18" charset="0"/>
              </a:rPr>
              <a:t>   Utolsó szerepe: Teréza mama (Jókai: Az aranyember)</a:t>
            </a:r>
          </a:p>
          <a:p>
            <a:endParaRPr lang="hu-HU" sz="1600" dirty="0">
              <a:latin typeface="Garamond" panose="020204040303010108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322" y="158335"/>
            <a:ext cx="2425657" cy="1524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7150" y="4686368"/>
            <a:ext cx="1213484" cy="1958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8151" y="2108629"/>
            <a:ext cx="1511483" cy="2151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7383" y="2187156"/>
            <a:ext cx="1293962" cy="175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7369" y="2187156"/>
            <a:ext cx="1194758" cy="174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1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20770"/>
            <a:ext cx="10515600" cy="724619"/>
          </a:xfrm>
        </p:spPr>
        <p:txBody>
          <a:bodyPr>
            <a:normAutofit/>
          </a:bodyPr>
          <a:lstStyle/>
          <a:p>
            <a:pPr algn="ctr"/>
            <a:r>
              <a:rPr lang="hu-HU" sz="2800" dirty="0">
                <a:solidFill>
                  <a:srgbClr val="7030A0"/>
                </a:solidFill>
                <a:latin typeface="Garamond" panose="02020404030301010803" pitchFamily="18" charset="0"/>
              </a:rPr>
              <a:t>Az Éva-szerep Jászai Mari életművében (1883)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1" y="948906"/>
            <a:ext cx="11913079" cy="590909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hu-HU" sz="1800" b="1" dirty="0">
                <a:latin typeface="Garamond" panose="02020404030301010803" pitchFamily="18" charset="0"/>
              </a:rPr>
              <a:t>1872: </a:t>
            </a:r>
            <a:r>
              <a:rPr lang="hu-HU" sz="1800" dirty="0">
                <a:latin typeface="Garamond" panose="02020404030301010803" pitchFamily="18" charset="0"/>
              </a:rPr>
              <a:t>fordulópont:</a:t>
            </a:r>
            <a:r>
              <a:rPr lang="hu-HU" sz="1800" b="1" dirty="0">
                <a:latin typeface="Garamond" panose="02020404030301010803" pitchFamily="18" charset="0"/>
              </a:rPr>
              <a:t> </a:t>
            </a:r>
            <a:r>
              <a:rPr lang="hu-HU" sz="1800" dirty="0">
                <a:latin typeface="Garamond" panose="02020404030301010803" pitchFamily="18" charset="0"/>
              </a:rPr>
              <a:t>szerződik a Nemzeti Színházhoz (a legnagyobb, leghíresebb magyar színpad)</a:t>
            </a:r>
          </a:p>
          <a:p>
            <a:pPr algn="just"/>
            <a:r>
              <a:rPr lang="hu-HU" sz="1800" b="1" dirty="0">
                <a:latin typeface="Garamond" panose="02020404030301010803" pitchFamily="18" charset="0"/>
              </a:rPr>
              <a:t>1870-es évek közepe: </a:t>
            </a:r>
            <a:r>
              <a:rPr lang="hu-HU" sz="1800" dirty="0">
                <a:latin typeface="Garamond" panose="02020404030301010803" pitchFamily="18" charset="0"/>
              </a:rPr>
              <a:t>áttörő tragikai szerepek (Antigoné, Médea, Lady Macbeth ) – elementáris erő, szenvedélyes színpadi jelenlét → Már ekkor Magyarország vezető tragikája</a:t>
            </a:r>
          </a:p>
          <a:p>
            <a:pPr algn="just"/>
            <a:r>
              <a:rPr lang="hu-HU" sz="1800" b="1" dirty="0">
                <a:latin typeface="Garamond" panose="02020404030301010803" pitchFamily="18" charset="0"/>
              </a:rPr>
              <a:t>1883: </a:t>
            </a:r>
            <a:r>
              <a:rPr lang="hu-HU" sz="1800" dirty="0">
                <a:latin typeface="Garamond" panose="02020404030301010803" pitchFamily="18" charset="0"/>
              </a:rPr>
              <a:t>csúcspont és fordulat: </a:t>
            </a:r>
            <a:r>
              <a:rPr lang="hu-HU" sz="1800" i="1" dirty="0">
                <a:latin typeface="Garamond" panose="02020404030301010803" pitchFamily="18" charset="0"/>
              </a:rPr>
              <a:t>Éva szerepe </a:t>
            </a:r>
            <a:r>
              <a:rPr lang="hu-HU" sz="1800" dirty="0">
                <a:latin typeface="Garamond" panose="02020404030301010803" pitchFamily="18" charset="0"/>
              </a:rPr>
              <a:t>(rendező: </a:t>
            </a:r>
            <a:r>
              <a:rPr lang="hu-HU" sz="1800" dirty="0" err="1">
                <a:latin typeface="Garamond" panose="02020404030301010803" pitchFamily="18" charset="0"/>
              </a:rPr>
              <a:t>Paulay</a:t>
            </a:r>
            <a:r>
              <a:rPr lang="hu-HU" sz="1800" dirty="0">
                <a:latin typeface="Garamond" panose="02020404030301010803" pitchFamily="18" charset="0"/>
              </a:rPr>
              <a:t> Ede) → nem az első sikere, hanem a művészi kiteljesedés lehetősége: gondolkodó, öntudatos, modern nő (Jászai nemcsak „tragika”, hanem értelmező művész)</a:t>
            </a:r>
          </a:p>
          <a:p>
            <a:pPr algn="just"/>
            <a:r>
              <a:rPr lang="hu-HU" sz="1800" b="1" dirty="0">
                <a:latin typeface="Garamond" panose="02020404030301010803" pitchFamily="18" charset="0"/>
              </a:rPr>
              <a:t>1890–1910: </a:t>
            </a:r>
            <a:r>
              <a:rPr lang="hu-HU" sz="1800" dirty="0">
                <a:latin typeface="Garamond" panose="02020404030301010803" pitchFamily="18" charset="0"/>
              </a:rPr>
              <a:t>érett korszak (nemzetközi klasszikusok főszerepei, egyre nagyobb szellemi tekintély: naplói, színházi írásai is jelentősek → már nemcsak színésznő, hanem kulturális jelenség, kora színésznőinek példaképe</a:t>
            </a:r>
          </a:p>
          <a:p>
            <a:pPr algn="just"/>
            <a:r>
              <a:rPr lang="hu-HU" sz="1800" b="1" dirty="0">
                <a:latin typeface="Garamond" panose="02020404030301010803" pitchFamily="18" charset="0"/>
              </a:rPr>
              <a:t>A korabeli kritika</a:t>
            </a:r>
            <a:r>
              <a:rPr lang="hu-HU" sz="1800" dirty="0">
                <a:latin typeface="Garamond" panose="02020404030301010803" pitchFamily="18" charset="0"/>
              </a:rPr>
              <a:t> (Pesti Napló, Budapesti Hírlap, Fővárosi Lapok) vegyesen fogadja: csodálják a karakter erejét, de idegenkednek domináns hatásától → nem elég lágy, lírai a kor ízléséhez képest → Jászai Mari Évája megelőzte korát </a:t>
            </a:r>
          </a:p>
          <a:p>
            <a:pPr algn="just"/>
            <a:r>
              <a:rPr lang="hu-HU" sz="1800" dirty="0">
                <a:latin typeface="Garamond" panose="02020404030301010803" pitchFamily="18" charset="0"/>
              </a:rPr>
              <a:t>A darabban összesen 14 –szer kellett átöltöznie, jelmezeit többnyire ő maga készítette. ---------------►</a:t>
            </a:r>
          </a:p>
          <a:p>
            <a:pPr marL="0" indent="0" algn="just">
              <a:buNone/>
            </a:pPr>
            <a:r>
              <a:rPr lang="hu-HU" sz="1800" dirty="0">
                <a:latin typeface="Garamond" panose="02020404030301010803" pitchFamily="18" charset="0"/>
              </a:rPr>
              <a:t>                                              ♦ részlet: a Budapesti Hírlap kritikusa, 1883. szeptember 26. ♦</a:t>
            </a:r>
          </a:p>
          <a:p>
            <a:pPr algn="just"/>
            <a:endParaRPr lang="hu-HU" sz="1800" dirty="0">
              <a:latin typeface="Garamond" panose="02020404030301010803" pitchFamily="18" charset="0"/>
            </a:endParaRPr>
          </a:p>
          <a:p>
            <a:pPr algn="just"/>
            <a:r>
              <a:rPr lang="hu-HU" sz="1800" b="1" dirty="0">
                <a:latin typeface="Garamond" panose="02020404030301010803" pitchFamily="18" charset="0"/>
              </a:rPr>
              <a:t>Az emlékirataiból </a:t>
            </a:r>
            <a:r>
              <a:rPr lang="hu-HU" sz="1800" dirty="0">
                <a:latin typeface="Garamond" panose="02020404030301010803" pitchFamily="18" charset="0"/>
              </a:rPr>
              <a:t>kirajzolódó élmény: </a:t>
            </a:r>
            <a:r>
              <a:rPr lang="hu-HU" sz="1800" i="1" dirty="0">
                <a:latin typeface="Garamond" panose="02020404030301010803" pitchFamily="18" charset="0"/>
              </a:rPr>
              <a:t>  „Csak színész voltam. Én senki sem voltam. Ezért tudtam mindenki lenni a színpadon.” </a:t>
            </a:r>
          </a:p>
          <a:p>
            <a:pPr marL="0" indent="0" algn="just">
              <a:buNone/>
            </a:pPr>
            <a:r>
              <a:rPr lang="hu-HU" sz="1800" i="1" dirty="0">
                <a:latin typeface="Garamond" panose="02020404030301010803" pitchFamily="18" charset="0"/>
              </a:rPr>
              <a:t>                                                                    „Mikor </a:t>
            </a:r>
            <a:r>
              <a:rPr lang="hu-HU" sz="1800" i="1" dirty="0" err="1">
                <a:latin typeface="Garamond" panose="02020404030301010803" pitchFamily="18" charset="0"/>
              </a:rPr>
              <a:t>Paulay</a:t>
            </a:r>
            <a:r>
              <a:rPr lang="hu-HU" sz="1800" i="1" dirty="0">
                <a:latin typeface="Garamond" panose="02020404030301010803" pitchFamily="18" charset="0"/>
              </a:rPr>
              <a:t> megismert és megszeretett, a színház legszebb tíz éve és ezzel életem legszebb</a:t>
            </a:r>
          </a:p>
          <a:p>
            <a:pPr marL="0" indent="0" algn="just">
              <a:buNone/>
            </a:pPr>
            <a:r>
              <a:rPr lang="hu-HU" sz="1800" i="1" dirty="0">
                <a:latin typeface="Garamond" panose="02020404030301010803" pitchFamily="18" charset="0"/>
              </a:rPr>
              <a:t>                                                                     korszaka kezdődött.” </a:t>
            </a:r>
          </a:p>
          <a:p>
            <a:pPr marL="0" indent="0" algn="just">
              <a:buNone/>
            </a:pPr>
            <a:r>
              <a:rPr lang="hu-HU" sz="1800" i="1" dirty="0">
                <a:latin typeface="Garamond" panose="02020404030301010803" pitchFamily="18" charset="0"/>
              </a:rPr>
              <a:t>                                                                     „… szörnyen féltem: hogy fogom én eljátszani az Évát? Hiszen ez esténként tíz külön</a:t>
            </a:r>
          </a:p>
          <a:p>
            <a:pPr marL="0" indent="0" algn="just">
              <a:buNone/>
            </a:pPr>
            <a:r>
              <a:rPr lang="hu-HU" sz="1800" i="1" dirty="0">
                <a:latin typeface="Garamond" panose="02020404030301010803" pitchFamily="18" charset="0"/>
              </a:rPr>
              <a:t>                                                                      alakítást kíván!”</a:t>
            </a:r>
          </a:p>
          <a:p>
            <a:pPr marL="0" indent="0" algn="just">
              <a:buNone/>
            </a:pPr>
            <a:r>
              <a:rPr lang="hu-HU" sz="1800" i="1" dirty="0">
                <a:latin typeface="Garamond" panose="02020404030301010803" pitchFamily="18" charset="0"/>
              </a:rPr>
              <a:t>                                                                    „Antigoné volt az én színészetem alfája és Elektra az </a:t>
            </a:r>
            <a:r>
              <a:rPr lang="hu-HU" sz="1800" i="1" dirty="0" err="1">
                <a:latin typeface="Garamond" panose="02020404030301010803" pitchFamily="18" charset="0"/>
              </a:rPr>
              <a:t>omegája</a:t>
            </a:r>
            <a:r>
              <a:rPr lang="hu-HU" sz="1800" i="1" dirty="0">
                <a:latin typeface="Garamond" panose="02020404030301010803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hu-HU" sz="1800" i="1" dirty="0">
                <a:latin typeface="Garamond" panose="02020404030301010803" pitchFamily="18" charset="0"/>
              </a:rPr>
              <a:t>                                                                     A  többi e közé a kettő közé esik.”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57" y="4787660"/>
            <a:ext cx="1310494" cy="2000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209" y="4787660"/>
            <a:ext cx="1347157" cy="2000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714" y="3368885"/>
            <a:ext cx="2885538" cy="84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4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543464"/>
            <a:ext cx="10515600" cy="1414731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dirty="0">
                <a:solidFill>
                  <a:srgbClr val="7030A0"/>
                </a:solidFill>
                <a:latin typeface="Garamond" panose="02020404030301010803" pitchFamily="18" charset="0"/>
              </a:rPr>
              <a:t>Bessenyei Ferenc (1919-2004) </a:t>
            </a:r>
            <a:br>
              <a:rPr lang="hu-HU" sz="3600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hu-HU" sz="3600" dirty="0">
                <a:solidFill>
                  <a:srgbClr val="7030A0"/>
                </a:solidFill>
                <a:latin typeface="Garamond" panose="02020404030301010803" pitchFamily="18" charset="0"/>
              </a:rPr>
              <a:t>életrajza és pályaképe</a:t>
            </a:r>
            <a:br>
              <a:rPr lang="hu-HU" sz="3600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hu-HU" sz="3600" dirty="0">
                <a:solidFill>
                  <a:srgbClr val="7030A0"/>
                </a:solidFill>
                <a:latin typeface="Garamond" panose="02020404030301010803" pitchFamily="18" charset="0"/>
              </a:rPr>
              <a:t/>
            </a:r>
            <a:br>
              <a:rPr lang="hu-HU" sz="3600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hu-HU" sz="1600" dirty="0">
                <a:latin typeface="Garamond" panose="02020404030301010803" pitchFamily="18" charset="0"/>
              </a:rPr>
              <a:t>„Nem volt gyerekkorom, nem volt ifjúságom!</a:t>
            </a:r>
            <a:br>
              <a:rPr lang="hu-HU" sz="1600" dirty="0">
                <a:latin typeface="Garamond" panose="02020404030301010803" pitchFamily="18" charset="0"/>
              </a:rPr>
            </a:br>
            <a:r>
              <a:rPr lang="hu-HU" sz="1600" dirty="0">
                <a:latin typeface="Garamond" panose="02020404030301010803" pitchFamily="18" charset="0"/>
              </a:rPr>
              <a:t>Én akkor születtem, amikor bekerültem a színházba.</a:t>
            </a:r>
            <a:br>
              <a:rPr lang="hu-HU" sz="1600" dirty="0">
                <a:latin typeface="Garamond" panose="02020404030301010803" pitchFamily="18" charset="0"/>
              </a:rPr>
            </a:br>
            <a:r>
              <a:rPr lang="hu-HU" sz="1600" dirty="0">
                <a:latin typeface="Garamond" panose="02020404030301010803" pitchFamily="18" charset="0"/>
              </a:rPr>
              <a:t>Attól kezdve lehetett életemet </a:t>
            </a:r>
            <a:r>
              <a:rPr lang="hu-HU" sz="1600" dirty="0" err="1">
                <a:latin typeface="Garamond" panose="02020404030301010803" pitchFamily="18" charset="0"/>
              </a:rPr>
              <a:t>nyomonkövetni</a:t>
            </a:r>
            <a:r>
              <a:rPr lang="hu-HU" sz="1600" dirty="0">
                <a:latin typeface="Garamond" panose="02020404030301010803" pitchFamily="18" charset="0"/>
              </a:rPr>
              <a:t>,</a:t>
            </a:r>
            <a:br>
              <a:rPr lang="hu-HU" sz="1600" dirty="0">
                <a:latin typeface="Garamond" panose="02020404030301010803" pitchFamily="18" charset="0"/>
              </a:rPr>
            </a:br>
            <a:r>
              <a:rPr lang="hu-HU" sz="1600" dirty="0">
                <a:latin typeface="Garamond" panose="02020404030301010803" pitchFamily="18" charset="0"/>
              </a:rPr>
              <a:t>onnantól kezdve van értelme figyelemmel kísérni.</a:t>
            </a:r>
            <a:br>
              <a:rPr lang="hu-HU" sz="1600" dirty="0">
                <a:latin typeface="Garamond" panose="02020404030301010803" pitchFamily="18" charset="0"/>
              </a:rPr>
            </a:br>
            <a:r>
              <a:rPr lang="hu-HU" sz="1600" dirty="0">
                <a:latin typeface="Garamond" panose="02020404030301010803" pitchFamily="18" charset="0"/>
              </a:rPr>
              <a:t>Nem tartozik senkire, ami addig történt velem.”</a:t>
            </a:r>
            <a:endParaRPr lang="hu-HU" sz="1600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2277373"/>
            <a:ext cx="4344687" cy="533849"/>
          </a:xfrm>
        </p:spPr>
        <p:txBody>
          <a:bodyPr>
            <a:normAutofit/>
          </a:bodyPr>
          <a:lstStyle/>
          <a:p>
            <a:pPr algn="ctr"/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ÉLETRAJZ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3433310"/>
            <a:ext cx="5157787" cy="2803587"/>
          </a:xfrm>
        </p:spPr>
        <p:txBody>
          <a:bodyPr>
            <a:normAutofit fontScale="92500" lnSpcReduction="20000"/>
          </a:bodyPr>
          <a:lstStyle/>
          <a:p>
            <a:r>
              <a:rPr lang="hu-HU" i="1" dirty="0">
                <a:latin typeface="Garamond" panose="02020404030301010803" pitchFamily="18" charset="0"/>
              </a:rPr>
              <a:t>Születése: </a:t>
            </a:r>
            <a:r>
              <a:rPr lang="hu-HU" dirty="0">
                <a:latin typeface="Garamond" panose="02020404030301010803" pitchFamily="18" charset="0"/>
              </a:rPr>
              <a:t>1919., Hódmezővásárhely </a:t>
            </a:r>
          </a:p>
          <a:p>
            <a:r>
              <a:rPr lang="hu-HU" i="1" dirty="0">
                <a:latin typeface="Garamond" panose="02020404030301010803" pitchFamily="18" charset="0"/>
              </a:rPr>
              <a:t>Családja:</a:t>
            </a:r>
            <a:r>
              <a:rPr lang="hu-HU" dirty="0">
                <a:latin typeface="Garamond" panose="02020404030301010803" pitchFamily="18" charset="0"/>
              </a:rPr>
              <a:t> ötgyermekes család legidősebb fia </a:t>
            </a:r>
          </a:p>
          <a:p>
            <a:r>
              <a:rPr lang="hu-HU" i="1" dirty="0">
                <a:latin typeface="Garamond" panose="02020404030301010803" pitchFamily="18" charset="0"/>
              </a:rPr>
              <a:t>Magánélete:</a:t>
            </a:r>
            <a:r>
              <a:rPr lang="hu-HU" dirty="0">
                <a:latin typeface="Garamond" panose="02020404030301010803" pitchFamily="18" charset="0"/>
              </a:rPr>
              <a:t> négyszer házasodik, 3 gyermeke születik</a:t>
            </a:r>
          </a:p>
          <a:p>
            <a:r>
              <a:rPr lang="hu-HU" i="1" dirty="0">
                <a:latin typeface="Garamond" panose="02020404030301010803" pitchFamily="18" charset="0"/>
              </a:rPr>
              <a:t>Halála:</a:t>
            </a:r>
            <a:r>
              <a:rPr lang="hu-HU" dirty="0">
                <a:latin typeface="Garamond" panose="02020404030301010803" pitchFamily="18" charset="0"/>
              </a:rPr>
              <a:t> 2004., Lajosmizsei tanyája </a:t>
            </a:r>
          </a:p>
          <a:p>
            <a:r>
              <a:rPr lang="hu-HU" i="1" dirty="0">
                <a:latin typeface="Garamond" panose="02020404030301010803" pitchFamily="18" charset="0"/>
              </a:rPr>
              <a:t>Temetése:</a:t>
            </a:r>
            <a:r>
              <a:rPr lang="hu-HU" dirty="0">
                <a:latin typeface="Garamond" panose="02020404030301010803" pitchFamily="18" charset="0"/>
              </a:rPr>
              <a:t> 2005., Farkasréti temető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2277373"/>
            <a:ext cx="5183188" cy="533849"/>
          </a:xfrm>
        </p:spPr>
        <p:txBody>
          <a:bodyPr>
            <a:normAutofit/>
          </a:bodyPr>
          <a:lstStyle/>
          <a:p>
            <a:pPr algn="ctr"/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    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PÁLYAKÉP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932981"/>
            <a:ext cx="5815944" cy="4019909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hu-HU" i="1" dirty="0">
                <a:latin typeface="Garamond" panose="02020404030301010803" pitchFamily="18" charset="0"/>
              </a:rPr>
              <a:t>1940:</a:t>
            </a:r>
            <a:r>
              <a:rPr lang="hu-HU" dirty="0">
                <a:latin typeface="Garamond" panose="02020404030301010803" pitchFamily="18" charset="0"/>
              </a:rPr>
              <a:t> a Szegedi Városi Színház társulatában kezdi pályáját, itt sajátítja el a színpadi mesterség alapjait </a:t>
            </a:r>
          </a:p>
          <a:p>
            <a:pPr lvl="0"/>
            <a:r>
              <a:rPr lang="hu-HU" i="1" dirty="0">
                <a:latin typeface="Garamond" panose="02020404030301010803" pitchFamily="18" charset="0"/>
              </a:rPr>
              <a:t>1944:</a:t>
            </a:r>
            <a:r>
              <a:rPr lang="hu-HU" dirty="0">
                <a:latin typeface="Garamond" panose="02020404030301010803" pitchFamily="18" charset="0"/>
              </a:rPr>
              <a:t> a Nemzeti Színház tagja – fiatalon a legjelentősebb magyar színpadra kerül </a:t>
            </a:r>
          </a:p>
          <a:p>
            <a:pPr lvl="0"/>
            <a:r>
              <a:rPr lang="hu-HU" i="1" dirty="0">
                <a:latin typeface="Garamond" panose="02020404030301010803" pitchFamily="18" charset="0"/>
              </a:rPr>
              <a:t>1945–1950:</a:t>
            </a:r>
            <a:r>
              <a:rPr lang="hu-HU" dirty="0">
                <a:latin typeface="Garamond" panose="02020404030301010803" pitchFamily="18" charset="0"/>
              </a:rPr>
              <a:t> vidéki színházakban játszik (Miskolc, Pécs), sokoldalú szerepkörökben fejlődik </a:t>
            </a:r>
          </a:p>
          <a:p>
            <a:pPr lvl="0"/>
            <a:r>
              <a:rPr lang="hu-HU" i="1" dirty="0">
                <a:latin typeface="Garamond" panose="02020404030301010803" pitchFamily="18" charset="0"/>
              </a:rPr>
              <a:t>1950-től:</a:t>
            </a:r>
            <a:r>
              <a:rPr lang="hu-HU" dirty="0">
                <a:latin typeface="Garamond" panose="02020404030301010803" pitchFamily="18" charset="0"/>
              </a:rPr>
              <a:t> végleg Budapesten, a Nemzeti Színház meghatározó művésze </a:t>
            </a:r>
          </a:p>
          <a:p>
            <a:pPr lvl="0"/>
            <a:r>
              <a:rPr lang="hu-HU" i="1" dirty="0">
                <a:latin typeface="Garamond" panose="02020404030301010803" pitchFamily="18" charset="0"/>
              </a:rPr>
              <a:t>1960-as évek: </a:t>
            </a:r>
            <a:r>
              <a:rPr lang="hu-HU" dirty="0">
                <a:latin typeface="Garamond" panose="02020404030301010803" pitchFamily="18" charset="0"/>
              </a:rPr>
              <a:t>klasszikus színházi és filmes főszerepek, pályájának csúcsa (Nemzeti, Madách) </a:t>
            </a:r>
          </a:p>
          <a:p>
            <a:pPr lvl="0"/>
            <a:r>
              <a:rPr lang="hu-HU" i="1" dirty="0">
                <a:latin typeface="Garamond" panose="02020404030301010803" pitchFamily="18" charset="0"/>
              </a:rPr>
              <a:t>1981–1997: </a:t>
            </a:r>
            <a:r>
              <a:rPr lang="hu-HU" dirty="0">
                <a:latin typeface="Garamond" panose="02020404030301010803" pitchFamily="18" charset="0"/>
              </a:rPr>
              <a:t>nyugdíjazása után aktív marad; idősen is jelentős szerepeket játszik </a:t>
            </a:r>
          </a:p>
          <a:p>
            <a:pPr lvl="0"/>
            <a:r>
              <a:rPr lang="hu-HU" dirty="0">
                <a:latin typeface="Garamond" panose="02020404030301010803" pitchFamily="18" charset="0"/>
              </a:rPr>
              <a:t>Kiváló előadóművész is: 1973-tól 2000-ig önálló előadóestjeivel járta az országot</a:t>
            </a:r>
          </a:p>
          <a:p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31" y="207033"/>
            <a:ext cx="1552757" cy="21393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8568" y="207032"/>
            <a:ext cx="1679576" cy="21393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9277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81156"/>
            <a:ext cx="10515600" cy="370936"/>
          </a:xfrm>
        </p:spPr>
        <p:txBody>
          <a:bodyPr>
            <a:noAutofit/>
          </a:bodyPr>
          <a:lstStyle/>
          <a:p>
            <a:r>
              <a:rPr lang="hu-HU" sz="3600" dirty="0">
                <a:solidFill>
                  <a:srgbClr val="7030A0"/>
                </a:solidFill>
                <a:latin typeface="Garamond" panose="02020404030301010803" pitchFamily="18" charset="0"/>
              </a:rPr>
              <a:t>Bessenyei Ferenc művészi profilja és fontosabb szerepei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767751"/>
            <a:ext cx="10515600" cy="6003985"/>
          </a:xfrm>
        </p:spPr>
        <p:txBody>
          <a:bodyPr>
            <a:noAutofit/>
          </a:bodyPr>
          <a:lstStyle/>
          <a:p>
            <a:pPr lvl="0" algn="just"/>
            <a:r>
              <a:rPr lang="hu-HU" sz="1600" dirty="0">
                <a:latin typeface="Garamond" panose="02020404030301010803" pitchFamily="18" charset="0"/>
              </a:rPr>
              <a:t>Pályája során a magyar dráma klasszikus és modern szerepeiben vált ismertté </a:t>
            </a:r>
          </a:p>
          <a:p>
            <a:pPr lvl="0" algn="just"/>
            <a:r>
              <a:rPr lang="hu-HU" sz="1600" dirty="0">
                <a:latin typeface="Garamond" panose="02020404030301010803" pitchFamily="18" charset="0"/>
              </a:rPr>
              <a:t>Karrierjében kiemelkedő a tragikus hősök megformálása és a filozófiai mélységű szerepek interpretálása </a:t>
            </a:r>
          </a:p>
          <a:p>
            <a:pPr marL="0" indent="0" algn="just">
              <a:buNone/>
            </a:pPr>
            <a:r>
              <a:rPr lang="hu-HU" sz="1600" b="1" dirty="0">
                <a:latin typeface="Garamond" panose="02020404030301010803" pitchFamily="18" charset="0"/>
              </a:rPr>
              <a:t>◊   Színészi pályája</a:t>
            </a:r>
            <a:r>
              <a:rPr lang="hu-HU" sz="1600" dirty="0">
                <a:latin typeface="Garamond" panose="02020404030301010803" pitchFamily="18" charset="0"/>
              </a:rPr>
              <a:t>: 1940–2001 között, több mint 400 bemutatóval </a:t>
            </a:r>
          </a:p>
          <a:p>
            <a:pPr algn="just"/>
            <a:r>
              <a:rPr lang="hu-HU" sz="1600" dirty="0">
                <a:latin typeface="Garamond" panose="02020404030301010803" pitchFamily="18" charset="0"/>
              </a:rPr>
              <a:t>Kedvelt színházi műfajai: dráma, vígjáték, operett, musical (emellett 1950 és 1987 között összesen 55 játékfilmben </a:t>
            </a:r>
          </a:p>
          <a:p>
            <a:pPr marL="0" indent="0" algn="just">
              <a:buNone/>
            </a:pPr>
            <a:r>
              <a:rPr lang="hu-HU" sz="1600" dirty="0">
                <a:latin typeface="Garamond" panose="02020404030301010803" pitchFamily="18" charset="0"/>
              </a:rPr>
              <a:t>      játszik, köztük 17-ben főszerepet)</a:t>
            </a:r>
          </a:p>
          <a:p>
            <a:pPr marL="0" indent="0">
              <a:buNone/>
            </a:pPr>
            <a:r>
              <a:rPr lang="hu-HU" sz="1600" dirty="0"/>
              <a:t> ◊</a:t>
            </a:r>
            <a:r>
              <a:rPr lang="hu-HU" sz="1600" b="1" dirty="0"/>
              <a:t>  </a:t>
            </a:r>
            <a:r>
              <a:rPr lang="hu-HU" sz="1600" b="1" dirty="0">
                <a:latin typeface="Garamond" panose="02020404030301010803" pitchFamily="18" charset="0"/>
              </a:rPr>
              <a:t>Ikonikus szerepei (változó helyszíneken):</a:t>
            </a:r>
            <a:endParaRPr lang="hu-HU" sz="16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u-HU" sz="1600" i="1" dirty="0">
                <a:latin typeface="Garamond" panose="02020404030301010803" pitchFamily="18" charset="0"/>
              </a:rPr>
              <a:t>♦  Klasszikus dráma- és komikus szerepek:</a:t>
            </a:r>
          </a:p>
          <a:p>
            <a:r>
              <a:rPr lang="hu-HU" sz="1600" dirty="0">
                <a:latin typeface="Garamond" panose="02020404030301010803" pitchFamily="18" charset="0"/>
              </a:rPr>
              <a:t>Ádám, Úr, Péter apostol – </a:t>
            </a:r>
            <a:r>
              <a:rPr lang="hu-HU" sz="1600" i="1" dirty="0">
                <a:latin typeface="Garamond" panose="02020404030301010803" pitchFamily="18" charset="0"/>
              </a:rPr>
              <a:t>Az ember tragédiája</a:t>
            </a:r>
            <a:r>
              <a:rPr lang="hu-HU" sz="1600" dirty="0">
                <a:latin typeface="Garamond" panose="02020404030301010803" pitchFamily="18" charset="0"/>
              </a:rPr>
              <a:t> </a:t>
            </a:r>
          </a:p>
          <a:p>
            <a:r>
              <a:rPr lang="hu-HU" sz="1600" dirty="0" err="1">
                <a:latin typeface="Garamond" panose="02020404030301010803" pitchFamily="18" charset="0"/>
              </a:rPr>
              <a:t>Othello</a:t>
            </a:r>
            <a:r>
              <a:rPr lang="hu-HU" sz="1600" dirty="0">
                <a:latin typeface="Garamond" panose="02020404030301010803" pitchFamily="18" charset="0"/>
              </a:rPr>
              <a:t>, Lear király, Tartuffe, Falstaff, Ivanov </a:t>
            </a:r>
          </a:p>
          <a:p>
            <a:r>
              <a:rPr lang="hu-HU" sz="1600" dirty="0">
                <a:latin typeface="Garamond" panose="02020404030301010803" pitchFamily="18" charset="0"/>
              </a:rPr>
              <a:t>Bánk bán, Dózsa György, Galilei, Széchenyi, Stromfeld Aurél </a:t>
            </a:r>
          </a:p>
          <a:p>
            <a:r>
              <a:rPr lang="hu-HU" sz="1600" dirty="0">
                <a:latin typeface="Garamond" panose="02020404030301010803" pitchFamily="18" charset="0"/>
              </a:rPr>
              <a:t>James </a:t>
            </a:r>
            <a:r>
              <a:rPr lang="hu-HU" sz="1600" dirty="0" err="1">
                <a:latin typeface="Garamond" panose="02020404030301010803" pitchFamily="18" charset="0"/>
              </a:rPr>
              <a:t>Tyrone</a:t>
            </a:r>
            <a:r>
              <a:rPr lang="hu-HU" sz="1600" dirty="0">
                <a:latin typeface="Garamond" panose="02020404030301010803" pitchFamily="18" charset="0"/>
              </a:rPr>
              <a:t> – </a:t>
            </a:r>
            <a:r>
              <a:rPr lang="hu-HU" sz="1600" i="1" dirty="0">
                <a:latin typeface="Garamond" panose="02020404030301010803" pitchFamily="18" charset="0"/>
              </a:rPr>
              <a:t>Hosszú út az éjszakába</a:t>
            </a:r>
            <a:r>
              <a:rPr lang="hu-HU" sz="1600" dirty="0">
                <a:latin typeface="Garamond" panose="02020404030301010803" pitchFamily="18" charset="0"/>
              </a:rPr>
              <a:t>, Danton – </a:t>
            </a:r>
            <a:r>
              <a:rPr lang="hu-HU" sz="1600" i="1" dirty="0">
                <a:latin typeface="Garamond" panose="02020404030301010803" pitchFamily="18" charset="0"/>
              </a:rPr>
              <a:t>Danton halála</a:t>
            </a:r>
            <a:r>
              <a:rPr lang="hu-HU" sz="1600" dirty="0">
                <a:latin typeface="Garamond" panose="02020404030301010803" pitchFamily="18" charset="0"/>
              </a:rPr>
              <a:t> </a:t>
            </a:r>
          </a:p>
          <a:p>
            <a:r>
              <a:rPr lang="hu-HU" sz="1600" dirty="0" err="1">
                <a:latin typeface="Garamond" panose="02020404030301010803" pitchFamily="18" charset="0"/>
              </a:rPr>
              <a:t>Higgins</a:t>
            </a:r>
            <a:r>
              <a:rPr lang="hu-HU" sz="1600" dirty="0">
                <a:latin typeface="Garamond" panose="02020404030301010803" pitchFamily="18" charset="0"/>
              </a:rPr>
              <a:t> – </a:t>
            </a:r>
            <a:r>
              <a:rPr lang="hu-HU" sz="1600" i="1" dirty="0" err="1">
                <a:latin typeface="Garamond" panose="02020404030301010803" pitchFamily="18" charset="0"/>
              </a:rPr>
              <a:t>My</a:t>
            </a:r>
            <a:r>
              <a:rPr lang="hu-HU" sz="1600" i="1" dirty="0">
                <a:latin typeface="Garamond" panose="02020404030301010803" pitchFamily="18" charset="0"/>
              </a:rPr>
              <a:t> Fair Lady</a:t>
            </a:r>
            <a:r>
              <a:rPr lang="hu-HU" sz="1600" dirty="0">
                <a:latin typeface="Garamond" panose="02020404030301010803" pitchFamily="18" charset="0"/>
              </a:rPr>
              <a:t>, </a:t>
            </a:r>
            <a:r>
              <a:rPr lang="hu-HU" sz="1600" dirty="0" err="1">
                <a:latin typeface="Garamond" panose="02020404030301010803" pitchFamily="18" charset="0"/>
              </a:rPr>
              <a:t>Tevje</a:t>
            </a:r>
            <a:r>
              <a:rPr lang="hu-HU" sz="1600" dirty="0">
                <a:latin typeface="Garamond" panose="02020404030301010803" pitchFamily="18" charset="0"/>
              </a:rPr>
              <a:t> – </a:t>
            </a:r>
            <a:r>
              <a:rPr lang="hu-HU" sz="1600" i="1" dirty="0">
                <a:latin typeface="Garamond" panose="02020404030301010803" pitchFamily="18" charset="0"/>
              </a:rPr>
              <a:t>Hegedűs a háztetőn</a:t>
            </a:r>
            <a:r>
              <a:rPr lang="hu-HU" sz="1600" dirty="0">
                <a:latin typeface="Garamond" panose="02020404030301010803" pitchFamily="18" charset="0"/>
              </a:rPr>
              <a:t> </a:t>
            </a:r>
          </a:p>
          <a:p>
            <a:pPr marL="0" indent="0">
              <a:buNone/>
            </a:pPr>
            <a:r>
              <a:rPr lang="hu-HU" sz="1600" i="1" dirty="0">
                <a:latin typeface="Garamond" panose="02020404030301010803" pitchFamily="18" charset="0"/>
              </a:rPr>
              <a:t>♦  Modern drámai alakítások:</a:t>
            </a:r>
          </a:p>
          <a:p>
            <a:r>
              <a:rPr lang="hu-HU" sz="1600" dirty="0">
                <a:latin typeface="Garamond" panose="02020404030301010803" pitchFamily="18" charset="0"/>
              </a:rPr>
              <a:t>Peer </a:t>
            </a:r>
            <a:r>
              <a:rPr lang="hu-HU" sz="1600" dirty="0" err="1">
                <a:latin typeface="Garamond" panose="02020404030301010803" pitchFamily="18" charset="0"/>
              </a:rPr>
              <a:t>Gynt</a:t>
            </a:r>
            <a:r>
              <a:rPr lang="hu-HU" sz="1600" dirty="0">
                <a:latin typeface="Garamond" panose="02020404030301010803" pitchFamily="18" charset="0"/>
              </a:rPr>
              <a:t>, </a:t>
            </a:r>
            <a:r>
              <a:rPr lang="hu-HU" sz="1600" dirty="0" err="1">
                <a:latin typeface="Garamond" panose="02020404030301010803" pitchFamily="18" charset="0"/>
              </a:rPr>
              <a:t>Tyetyerev</a:t>
            </a:r>
            <a:r>
              <a:rPr lang="hu-HU" sz="1600" dirty="0">
                <a:latin typeface="Garamond" panose="02020404030301010803" pitchFamily="18" charset="0"/>
              </a:rPr>
              <a:t>, Zuboly,</a:t>
            </a:r>
            <a:r>
              <a:rPr lang="hu-HU" sz="1600" i="1" dirty="0">
                <a:latin typeface="Garamond" panose="02020404030301010803" pitchFamily="18" charset="0"/>
              </a:rPr>
              <a:t> </a:t>
            </a:r>
            <a:r>
              <a:rPr lang="hu-HU" sz="1600" dirty="0" err="1">
                <a:latin typeface="Garamond" panose="02020404030301010803" pitchFamily="18" charset="0"/>
              </a:rPr>
              <a:t>Fegya</a:t>
            </a:r>
            <a:r>
              <a:rPr lang="hu-HU" sz="1600" dirty="0">
                <a:latin typeface="Garamond" panose="02020404030301010803" pitchFamily="18" charset="0"/>
              </a:rPr>
              <a:t>, Börcsök József, </a:t>
            </a:r>
            <a:r>
              <a:rPr lang="hu-HU" sz="1600" dirty="0" err="1">
                <a:latin typeface="Garamond" panose="02020404030301010803" pitchFamily="18" charset="0"/>
              </a:rPr>
              <a:t>Clausen</a:t>
            </a:r>
            <a:r>
              <a:rPr lang="hu-HU" sz="1600" dirty="0">
                <a:latin typeface="Garamond" panose="02020404030301010803" pitchFamily="18" charset="0"/>
              </a:rPr>
              <a:t>, </a:t>
            </a:r>
            <a:r>
              <a:rPr lang="hu-HU" sz="1600" dirty="0" err="1">
                <a:latin typeface="Garamond" panose="02020404030301010803" pitchFamily="18" charset="0"/>
              </a:rPr>
              <a:t>Zorba</a:t>
            </a:r>
            <a:r>
              <a:rPr lang="hu-HU" sz="1600" dirty="0">
                <a:latin typeface="Garamond" panose="02020404030301010803" pitchFamily="18" charset="0"/>
              </a:rPr>
              <a:t> </a:t>
            </a:r>
          </a:p>
          <a:p>
            <a:r>
              <a:rPr lang="hu-HU" sz="1600" b="1" dirty="0">
                <a:latin typeface="Garamond" panose="02020404030301010803" pitchFamily="18" charset="0"/>
              </a:rPr>
              <a:t>Vidéki pályája alatt játszott szerepek:</a:t>
            </a:r>
            <a:endParaRPr lang="hu-HU" sz="1600" dirty="0">
              <a:latin typeface="Garamond" panose="02020404030301010803" pitchFamily="18" charset="0"/>
            </a:endParaRPr>
          </a:p>
          <a:p>
            <a:r>
              <a:rPr lang="hu-HU" sz="1600" dirty="0" err="1">
                <a:latin typeface="Garamond" panose="02020404030301010803" pitchFamily="18" charset="0"/>
              </a:rPr>
              <a:t>Spiridion</a:t>
            </a:r>
            <a:r>
              <a:rPr lang="hu-HU" sz="1600" dirty="0">
                <a:latin typeface="Garamond" panose="02020404030301010803" pitchFamily="18" charset="0"/>
              </a:rPr>
              <a:t>, Metternich, Geiger, George, </a:t>
            </a:r>
            <a:r>
              <a:rPr lang="hu-HU" sz="1600" dirty="0" err="1">
                <a:latin typeface="Garamond" panose="02020404030301010803" pitchFamily="18" charset="0"/>
              </a:rPr>
              <a:t>Szakhmáry</a:t>
            </a:r>
            <a:r>
              <a:rPr lang="hu-HU" sz="1600" dirty="0">
                <a:latin typeface="Garamond" panose="02020404030301010803" pitchFamily="18" charset="0"/>
              </a:rPr>
              <a:t> Zoltán, Zsupán Kálmán, </a:t>
            </a:r>
            <a:r>
              <a:rPr lang="hu-HU" sz="1600" dirty="0" err="1">
                <a:latin typeface="Garamond" panose="02020404030301010803" pitchFamily="18" charset="0"/>
              </a:rPr>
              <a:t>Teodoro</a:t>
            </a:r>
            <a:r>
              <a:rPr lang="hu-HU" sz="1600" dirty="0">
                <a:latin typeface="Garamond" panose="02020404030301010803" pitchFamily="18" charset="0"/>
              </a:rPr>
              <a:t>, </a:t>
            </a:r>
            <a:r>
              <a:rPr lang="hu-HU" sz="1600" dirty="0" err="1">
                <a:latin typeface="Garamond" panose="02020404030301010803" pitchFamily="18" charset="0"/>
              </a:rPr>
              <a:t>Svángya</a:t>
            </a:r>
            <a:r>
              <a:rPr lang="hu-HU" sz="1600" dirty="0">
                <a:latin typeface="Garamond" panose="02020404030301010803" pitchFamily="18" charset="0"/>
              </a:rPr>
              <a:t>, </a:t>
            </a:r>
            <a:r>
              <a:rPr lang="hu-HU" sz="1600" dirty="0" err="1">
                <a:latin typeface="Garamond" panose="02020404030301010803" pitchFamily="18" charset="0"/>
              </a:rPr>
              <a:t>Asztrov</a:t>
            </a:r>
            <a:r>
              <a:rPr lang="hu-HU" sz="1600" dirty="0">
                <a:latin typeface="Garamond" panose="02020404030301010803" pitchFamily="18" charset="0"/>
              </a:rPr>
              <a:t>, </a:t>
            </a:r>
          </a:p>
          <a:p>
            <a:pPr marL="0" indent="0">
              <a:buNone/>
            </a:pPr>
            <a:r>
              <a:rPr lang="hu-HU" sz="1600" dirty="0">
                <a:latin typeface="Garamond" panose="02020404030301010803" pitchFamily="18" charset="0"/>
              </a:rPr>
              <a:t>    Budai Nagy Antal, János mester, Bagó</a:t>
            </a:r>
          </a:p>
          <a:p>
            <a:pPr algn="just"/>
            <a:endParaRPr lang="hu-HU" sz="1600" dirty="0">
              <a:latin typeface="Garamond" panose="020204040303010108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8684" y="3678453"/>
            <a:ext cx="1599138" cy="2938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8684" y="1440611"/>
            <a:ext cx="1599138" cy="1910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839" y="2324105"/>
            <a:ext cx="1814516" cy="14456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1839" y="4080295"/>
            <a:ext cx="1814516" cy="15517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693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8189" y="0"/>
            <a:ext cx="10965611" cy="422694"/>
          </a:xfrm>
        </p:spPr>
        <p:txBody>
          <a:bodyPr>
            <a:noAutofit/>
          </a:bodyPr>
          <a:lstStyle/>
          <a:p>
            <a:r>
              <a:rPr lang="hu-HU" sz="2400" dirty="0">
                <a:solidFill>
                  <a:srgbClr val="7030A0"/>
                </a:solidFill>
                <a:latin typeface="Garamond" panose="02020404030301010803" pitchFamily="18" charset="0"/>
              </a:rPr>
              <a:t>Az Ádám-szerep Bessenyei Ferenc életművében (1955)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639" y="638355"/>
            <a:ext cx="11276162" cy="5538608"/>
          </a:xfrm>
        </p:spPr>
        <p:txBody>
          <a:bodyPr>
            <a:noAutofit/>
          </a:bodyPr>
          <a:lstStyle/>
          <a:p>
            <a:pPr algn="just"/>
            <a:r>
              <a:rPr lang="hu-HU" sz="1600" dirty="0">
                <a:latin typeface="Garamond" panose="02020404030301010803" pitchFamily="18" charset="0"/>
              </a:rPr>
              <a:t>Bessenyei különböző szerepeket játszott Az ember tragédiájában:</a:t>
            </a:r>
          </a:p>
          <a:p>
            <a:pPr marL="0" indent="0" algn="just">
              <a:buNone/>
            </a:pPr>
            <a:r>
              <a:rPr lang="hu-HU" sz="1600" dirty="0">
                <a:latin typeface="Garamond" panose="02020404030301010803" pitchFamily="18" charset="0"/>
              </a:rPr>
              <a:t>    ▪ Az Úr hangja, Péter apostol, Michelangelo (Nemzeti Színház)</a:t>
            </a:r>
          </a:p>
          <a:p>
            <a:pPr marL="0" indent="0" algn="just">
              <a:buNone/>
            </a:pPr>
            <a:r>
              <a:rPr lang="hu-HU" sz="1600" dirty="0">
                <a:latin typeface="Garamond" panose="02020404030301010803" pitchFamily="18" charset="0"/>
              </a:rPr>
              <a:t>    ▪ </a:t>
            </a:r>
            <a:r>
              <a:rPr lang="hu-HU" sz="1600" i="1" dirty="0">
                <a:latin typeface="Garamond" panose="02020404030301010803" pitchFamily="18" charset="0"/>
              </a:rPr>
              <a:t>Ádám: 1955. január-május → Nemzeti Színház, Gellért Endre rendezésében</a:t>
            </a:r>
          </a:p>
          <a:p>
            <a:pPr marL="0" indent="0" algn="just">
              <a:buNone/>
            </a:pPr>
            <a:r>
              <a:rPr lang="hu-HU" sz="1600" dirty="0">
                <a:latin typeface="Garamond" panose="02020404030301010803" pitchFamily="18" charset="0"/>
              </a:rPr>
              <a:t>A darab filozófiai szabadsága és kételye szembement a kommunista ideológiával, </a:t>
            </a:r>
          </a:p>
          <a:p>
            <a:pPr marL="0" indent="0" algn="just">
              <a:buNone/>
            </a:pPr>
            <a:r>
              <a:rPr lang="hu-HU" sz="1600" dirty="0">
                <a:latin typeface="Garamond" panose="02020404030301010803" pitchFamily="18" charset="0"/>
              </a:rPr>
              <a:t>ezért a hatalom veszélyesnek érezte. </a:t>
            </a:r>
          </a:p>
          <a:p>
            <a:pPr marL="0" indent="0">
              <a:buNone/>
            </a:pPr>
            <a:r>
              <a:rPr lang="hu-HU" sz="1600" dirty="0">
                <a:latin typeface="Garamond" panose="02020404030301010803" pitchFamily="18" charset="0"/>
              </a:rPr>
              <a:t>Bessenyei reakciója:</a:t>
            </a:r>
            <a:r>
              <a:rPr lang="hu-HU" sz="1600" i="1" dirty="0">
                <a:latin typeface="Garamond" panose="02020404030301010803" pitchFamily="18" charset="0"/>
              </a:rPr>
              <a:t>  </a:t>
            </a:r>
            <a:r>
              <a:rPr lang="hu-HU" sz="1600" dirty="0">
                <a:latin typeface="Garamond" panose="02020404030301010803" pitchFamily="18" charset="0"/>
              </a:rPr>
              <a:t>„</a:t>
            </a:r>
            <a:r>
              <a:rPr lang="hu-HU" sz="1600" i="1" dirty="0">
                <a:latin typeface="Garamond" panose="02020404030301010803" pitchFamily="18" charset="0"/>
              </a:rPr>
              <a:t>Az ember tragédiája olyan hatalmas tett volt, hogy felelősségre is vontak érte bennünket. </a:t>
            </a:r>
          </a:p>
          <a:p>
            <a:pPr marL="0" indent="0">
              <a:buNone/>
            </a:pPr>
            <a:r>
              <a:rPr lang="hu-HU" sz="1600" i="1" dirty="0">
                <a:latin typeface="Garamond" panose="02020404030301010803" pitchFamily="18" charset="0"/>
              </a:rPr>
              <a:t>Rákosi azt mondta, hogy a nézők tapsolnak a demokrácia ellen (…) a gyárakban visszaesett a sztahanovisták </a:t>
            </a:r>
          </a:p>
          <a:p>
            <a:pPr marL="0" indent="0">
              <a:buNone/>
            </a:pPr>
            <a:r>
              <a:rPr lang="hu-HU" sz="1600" i="1" dirty="0">
                <a:latin typeface="Garamond" panose="02020404030301010803" pitchFamily="18" charset="0"/>
              </a:rPr>
              <a:t>teljesítménye Madách pesszimizmusa miatt. Hiába volt az érv, hogy nem ellene, hanem épp ellenkezőleg, hálából </a:t>
            </a:r>
          </a:p>
          <a:p>
            <a:pPr marL="0" indent="0">
              <a:buNone/>
            </a:pPr>
            <a:r>
              <a:rPr lang="hu-HU" sz="1600" i="1" dirty="0">
                <a:latin typeface="Garamond" panose="02020404030301010803" pitchFamily="18" charset="0"/>
              </a:rPr>
              <a:t>tapsolnak (…) ilyen légkörben az ember naponta az életével játszott…” </a:t>
            </a:r>
            <a:br>
              <a:rPr lang="hu-HU" sz="1600" i="1" dirty="0">
                <a:latin typeface="Garamond" panose="02020404030301010803" pitchFamily="18" charset="0"/>
              </a:rPr>
            </a:br>
            <a:endParaRPr lang="hu-HU" sz="1600" i="1" dirty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r>
              <a:rPr lang="hu-HU" sz="1600" b="1" i="1" dirty="0">
                <a:latin typeface="Garamond" panose="02020404030301010803" pitchFamily="18" charset="0"/>
              </a:rPr>
              <a:t>Gyárfás Miklós kritikája </a:t>
            </a:r>
            <a:r>
              <a:rPr lang="hu-HU" sz="1600" dirty="0">
                <a:latin typeface="Garamond" panose="02020404030301010803" pitchFamily="18" charset="0"/>
              </a:rPr>
              <a:t>(Színház és Mozi, 1955, január 14.): Bessenyei Ferenc </a:t>
            </a:r>
            <a:r>
              <a:rPr lang="hu-HU" sz="1600" i="1" dirty="0">
                <a:latin typeface="Garamond" panose="02020404030301010803" pitchFamily="18" charset="0"/>
              </a:rPr>
              <a:t>„Ádámjában </a:t>
            </a:r>
          </a:p>
          <a:p>
            <a:pPr marL="0" indent="0" algn="just">
              <a:buNone/>
            </a:pPr>
            <a:r>
              <a:rPr lang="hu-HU" sz="1600" i="1" dirty="0">
                <a:latin typeface="Garamond" panose="02020404030301010803" pitchFamily="18" charset="0"/>
              </a:rPr>
              <a:t>a kiábrándulás, csalódás, rettenet (…) és ennek következtében a remény, amely új útra </a:t>
            </a:r>
            <a:r>
              <a:rPr lang="hu-HU" sz="1600" i="1" dirty="0" err="1">
                <a:latin typeface="Garamond" panose="02020404030301010803" pitchFamily="18" charset="0"/>
              </a:rPr>
              <a:t>ösztönzi</a:t>
            </a:r>
            <a:r>
              <a:rPr lang="hu-HU" sz="1600" i="1" dirty="0">
                <a:latin typeface="Garamond" panose="02020404030301010803" pitchFamily="18" charset="0"/>
              </a:rPr>
              <a:t>, nem drámai </a:t>
            </a:r>
          </a:p>
          <a:p>
            <a:pPr marL="0" indent="0" algn="just">
              <a:buNone/>
            </a:pPr>
            <a:r>
              <a:rPr lang="hu-HU" sz="1600" i="1" dirty="0">
                <a:latin typeface="Garamond" panose="02020404030301010803" pitchFamily="18" charset="0"/>
              </a:rPr>
              <a:t>küzdelem eredménye, hanem lírai lendülés.”</a:t>
            </a:r>
          </a:p>
          <a:p>
            <a:pPr marL="0" indent="0" algn="just">
              <a:buNone/>
            </a:pPr>
            <a:r>
              <a:rPr lang="hu-HU" sz="1600" b="1" i="1" dirty="0">
                <a:latin typeface="Garamond" panose="02020404030301010803" pitchFamily="18" charset="0"/>
              </a:rPr>
              <a:t>Kárpáti Aurél kritikája </a:t>
            </a:r>
            <a:r>
              <a:rPr lang="hu-HU" sz="1600" dirty="0">
                <a:latin typeface="Garamond" panose="02020404030301010803" pitchFamily="18" charset="0"/>
              </a:rPr>
              <a:t>(Színház és Filmművészet, márciusi szám): </a:t>
            </a:r>
            <a:r>
              <a:rPr lang="hu-HU" sz="1600" i="1" dirty="0">
                <a:latin typeface="Garamond" panose="02020404030301010803" pitchFamily="18" charset="0"/>
              </a:rPr>
              <a:t>„Nem annyira élte, inkább csak </a:t>
            </a:r>
          </a:p>
          <a:p>
            <a:pPr marL="0" indent="0" algn="just">
              <a:buNone/>
            </a:pPr>
            <a:r>
              <a:rPr lang="hu-HU" sz="1600" i="1" dirty="0">
                <a:latin typeface="Garamond" panose="02020404030301010803" pitchFamily="18" charset="0"/>
              </a:rPr>
              <a:t>illusztrálta a történelmi képek (…) átalakulásait.”</a:t>
            </a:r>
          </a:p>
          <a:p>
            <a:pPr marL="0" indent="0" algn="just">
              <a:buNone/>
            </a:pPr>
            <a:r>
              <a:rPr lang="hu-HU" sz="1600" b="1" i="1" dirty="0">
                <a:latin typeface="Garamond" panose="02020404030301010803" pitchFamily="18" charset="0"/>
              </a:rPr>
              <a:t>Bessenyei</a:t>
            </a:r>
            <a:r>
              <a:rPr lang="hu-HU" sz="1600" dirty="0">
                <a:latin typeface="Garamond" panose="02020404030301010803" pitchFamily="18" charset="0"/>
              </a:rPr>
              <a:t> (</a:t>
            </a:r>
            <a:r>
              <a:rPr lang="hu-HU" sz="1600" dirty="0" err="1">
                <a:latin typeface="Garamond" panose="02020404030301010803" pitchFamily="18" charset="0"/>
              </a:rPr>
              <a:t>SzF</a:t>
            </a:r>
            <a:r>
              <a:rPr lang="hu-HU" sz="1600" dirty="0">
                <a:latin typeface="Garamond" panose="02020404030301010803" pitchFamily="18" charset="0"/>
              </a:rPr>
              <a:t>, március)elismeri, hogy küszködik a szereppel: </a:t>
            </a:r>
            <a:r>
              <a:rPr lang="hu-HU" sz="1600" i="1" dirty="0">
                <a:latin typeface="Garamond" panose="02020404030301010803" pitchFamily="18" charset="0"/>
              </a:rPr>
              <a:t>„Hiszem, hogy a jellemábrázolás terén </a:t>
            </a:r>
          </a:p>
          <a:p>
            <a:pPr marL="0" indent="0" algn="just">
              <a:buNone/>
            </a:pPr>
            <a:r>
              <a:rPr lang="hu-HU" sz="1600" i="1" dirty="0">
                <a:latin typeface="Garamond" panose="02020404030301010803" pitchFamily="18" charset="0"/>
              </a:rPr>
              <a:t>is meg fogom találni azokat a pontokat, ahol a különböző figurák lelkébe egyre mélyebben fogok behatolni…”                                            </a:t>
            </a:r>
            <a:r>
              <a:rPr lang="hu-HU" sz="1600" i="1" dirty="0">
                <a:latin typeface="Book Antiqua" panose="02040602050305030304" pitchFamily="18" charset="0"/>
              </a:rPr>
              <a:t>↓</a:t>
            </a:r>
            <a:endParaRPr lang="hu-HU" sz="1600" i="1" dirty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r>
              <a:rPr lang="hu-HU" sz="1600" dirty="0">
                <a:latin typeface="Book Antiqua" panose="02040602050305030304" pitchFamily="18" charset="0"/>
              </a:rPr>
              <a:t>→ </a:t>
            </a:r>
            <a:r>
              <a:rPr lang="hu-HU" sz="1600" b="1" dirty="0">
                <a:latin typeface="Garamond" panose="02020404030301010803" pitchFamily="18" charset="0"/>
              </a:rPr>
              <a:t>1956-ban új szerepekkel vigasztalódik</a:t>
            </a:r>
            <a:r>
              <a:rPr lang="hu-HU" sz="1600" dirty="0">
                <a:latin typeface="Garamond" panose="02020404030301010803" pitchFamily="18" charset="0"/>
              </a:rPr>
              <a:t>: Dózsa, Bob herceg, Galilei                                                   </a:t>
            </a:r>
            <a:r>
              <a:rPr lang="hu-HU" sz="1600" i="1" dirty="0">
                <a:latin typeface="Garamond" panose="02020404030301010803" pitchFamily="18" charset="0"/>
              </a:rPr>
              <a:t>Színház és Filmművészet, 1955. I. szám</a:t>
            </a:r>
          </a:p>
          <a:p>
            <a:endParaRPr lang="hu-HU" sz="1600" i="1" dirty="0">
              <a:latin typeface="Garamond" panose="020204040303010108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321" y="99034"/>
            <a:ext cx="2513162" cy="4749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960" y="422694"/>
            <a:ext cx="1130058" cy="1584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1403" y="5080420"/>
            <a:ext cx="3987684" cy="898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2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73156"/>
            <a:ext cx="10515600" cy="234224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200" dirty="0">
                <a:solidFill>
                  <a:srgbClr val="7030A0"/>
                </a:solidFill>
                <a:latin typeface="Garamond" panose="02020404030301010803" pitchFamily="18" charset="0"/>
              </a:rPr>
              <a:t> </a:t>
            </a:r>
            <a:br>
              <a:rPr lang="hu-HU" sz="3200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hu-HU" sz="3200" dirty="0">
                <a:solidFill>
                  <a:srgbClr val="7030A0"/>
                </a:solidFill>
                <a:latin typeface="Garamond" panose="02020404030301010803" pitchFamily="18" charset="0"/>
              </a:rPr>
              <a:t>Alföldi Róbert  (1967 -    )</a:t>
            </a:r>
            <a:br>
              <a:rPr lang="hu-HU" sz="3200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hu-HU" sz="3200" dirty="0">
                <a:solidFill>
                  <a:srgbClr val="7030A0"/>
                </a:solidFill>
                <a:latin typeface="Garamond" panose="02020404030301010803" pitchFamily="18" charset="0"/>
              </a:rPr>
              <a:t>életrajza és pályaképe</a:t>
            </a:r>
            <a:br>
              <a:rPr lang="hu-HU" sz="3200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hu-HU" sz="3200" dirty="0">
                <a:solidFill>
                  <a:srgbClr val="7030A0"/>
                </a:solidFill>
                <a:latin typeface="Garamond" panose="02020404030301010803" pitchFamily="18" charset="0"/>
              </a:rPr>
              <a:t/>
            </a:r>
            <a:br>
              <a:rPr lang="hu-HU" sz="3200" dirty="0">
                <a:solidFill>
                  <a:srgbClr val="7030A0"/>
                </a:solidFill>
                <a:latin typeface="Garamond" panose="02020404030301010803" pitchFamily="18" charset="0"/>
              </a:rPr>
            </a:br>
            <a:r>
              <a:rPr lang="hu-HU" sz="1600" dirty="0">
                <a:latin typeface="Garamond" panose="02020404030301010803" pitchFamily="18" charset="0"/>
              </a:rPr>
              <a:t>„Mert hát micsoda egy szakma az, ahol az ember </a:t>
            </a:r>
            <a:br>
              <a:rPr lang="hu-HU" sz="1600" dirty="0">
                <a:latin typeface="Garamond" panose="02020404030301010803" pitchFamily="18" charset="0"/>
              </a:rPr>
            </a:br>
            <a:r>
              <a:rPr lang="hu-HU" sz="1600" dirty="0">
                <a:latin typeface="Garamond" panose="02020404030301010803" pitchFamily="18" charset="0"/>
              </a:rPr>
              <a:t>legintimebb érzéseit, dilemmáit, </a:t>
            </a:r>
            <a:br>
              <a:rPr lang="hu-HU" sz="1600" dirty="0">
                <a:latin typeface="Garamond" panose="02020404030301010803" pitchFamily="18" charset="0"/>
              </a:rPr>
            </a:br>
            <a:r>
              <a:rPr lang="hu-HU" sz="1600" dirty="0">
                <a:latin typeface="Garamond" panose="02020404030301010803" pitchFamily="18" charset="0"/>
              </a:rPr>
              <a:t>fájdalmait, vívódásait, szégyellni való hibáit és torzulásait</a:t>
            </a:r>
            <a:br>
              <a:rPr lang="hu-HU" sz="1600" dirty="0">
                <a:latin typeface="Garamond" panose="02020404030301010803" pitchFamily="18" charset="0"/>
              </a:rPr>
            </a:br>
            <a:r>
              <a:rPr lang="hu-HU" sz="1600" dirty="0">
                <a:latin typeface="Garamond" panose="02020404030301010803" pitchFamily="18" charset="0"/>
              </a:rPr>
              <a:t> rendre sokak szeme láttára</a:t>
            </a:r>
            <a:br>
              <a:rPr lang="hu-HU" sz="1600" dirty="0">
                <a:latin typeface="Garamond" panose="02020404030301010803" pitchFamily="18" charset="0"/>
              </a:rPr>
            </a:br>
            <a:r>
              <a:rPr lang="hu-HU" sz="1600" dirty="0">
                <a:latin typeface="Garamond" panose="02020404030301010803" pitchFamily="18" charset="0"/>
              </a:rPr>
              <a:t>mutatja meg, kipakolja a nézők elé.”</a:t>
            </a:r>
            <a:endParaRPr lang="hu-HU" sz="16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7" cy="1260447"/>
          </a:xfrm>
        </p:spPr>
        <p:txBody>
          <a:bodyPr>
            <a:normAutofit/>
          </a:bodyPr>
          <a:lstStyle/>
          <a:p>
            <a:pPr algn="ctr"/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ÉLETRAJZ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0" y="3027872"/>
            <a:ext cx="5997575" cy="3830128"/>
          </a:xfrm>
        </p:spPr>
        <p:txBody>
          <a:bodyPr>
            <a:normAutofit/>
          </a:bodyPr>
          <a:lstStyle/>
          <a:p>
            <a:r>
              <a:rPr lang="hu-HU" sz="1400" i="1" dirty="0">
                <a:latin typeface="Garamond" panose="02020404030301010803" pitchFamily="18" charset="0"/>
              </a:rPr>
              <a:t>Születése</a:t>
            </a:r>
            <a:r>
              <a:rPr lang="hu-HU" sz="1400" dirty="0">
                <a:latin typeface="Garamond" panose="02020404030301010803" pitchFamily="18" charset="0"/>
              </a:rPr>
              <a:t>: 1967., Kalocsa</a:t>
            </a:r>
          </a:p>
          <a:p>
            <a:r>
              <a:rPr lang="hu-HU" sz="1400" i="1" dirty="0">
                <a:latin typeface="Garamond" panose="02020404030301010803" pitchFamily="18" charset="0"/>
              </a:rPr>
              <a:t>Családja</a:t>
            </a:r>
            <a:r>
              <a:rPr lang="hu-HU" sz="1400" dirty="0">
                <a:latin typeface="Garamond" panose="02020404030301010803" pitchFamily="18" charset="0"/>
              </a:rPr>
              <a:t>: édesanyja nevelte (Dunapataj, Ordas)</a:t>
            </a:r>
          </a:p>
          <a:p>
            <a:r>
              <a:rPr lang="hu-HU" sz="1400" dirty="0">
                <a:latin typeface="Garamond" panose="02020404030301010803" pitchFamily="18" charset="0"/>
              </a:rPr>
              <a:t>Apjával 26 évesen találkozott először</a:t>
            </a:r>
          </a:p>
          <a:p>
            <a:r>
              <a:rPr lang="hu-HU" sz="1400" i="1" dirty="0">
                <a:latin typeface="Garamond" panose="02020404030301010803" pitchFamily="18" charset="0"/>
              </a:rPr>
              <a:t>Iskolái</a:t>
            </a:r>
            <a:r>
              <a:rPr lang="hu-HU" sz="1400" dirty="0">
                <a:latin typeface="Garamond" panose="02020404030301010803" pitchFamily="18" charset="0"/>
              </a:rPr>
              <a:t>: Horváth Mihály Gimnázium, drámatagozat (Szentes)</a:t>
            </a:r>
          </a:p>
          <a:p>
            <a:pPr marL="0" indent="0">
              <a:buNone/>
            </a:pPr>
            <a:r>
              <a:rPr lang="hu-HU" sz="1400" dirty="0">
                <a:latin typeface="Garamond" panose="02020404030301010803" pitchFamily="18" charset="0"/>
              </a:rPr>
              <a:t>               Színház-és Filmművészeti Főiskola (Budapest)</a:t>
            </a:r>
          </a:p>
          <a:p>
            <a:pPr marL="0" indent="0">
              <a:buNone/>
            </a:pPr>
            <a:r>
              <a:rPr lang="hu-HU" sz="1400" dirty="0">
                <a:latin typeface="Garamond" panose="02020404030301010803" pitchFamily="18" charset="0"/>
              </a:rPr>
              <a:t>               Negyedéves korában eljátssza Raszkolnyikovot</a:t>
            </a:r>
          </a:p>
          <a:p>
            <a:pPr marL="0" indent="0">
              <a:buNone/>
            </a:pPr>
            <a:r>
              <a:rPr lang="hu-HU" sz="1400" dirty="0">
                <a:latin typeface="Garamond" panose="02020404030301010803" pitchFamily="18" charset="0"/>
              </a:rPr>
              <a:t>                </a:t>
            </a:r>
            <a:r>
              <a:rPr lang="hu-HU" sz="1400" dirty="0">
                <a:latin typeface="Book Antiqua" panose="02040602050305030304" pitchFamily="18" charset="0"/>
              </a:rPr>
              <a:t>→ </a:t>
            </a:r>
            <a:r>
              <a:rPr lang="hu-HU" sz="1400" dirty="0">
                <a:latin typeface="Garamond" panose="02020404030301010803" pitchFamily="18" charset="0"/>
              </a:rPr>
              <a:t>1992-ben a Vígszínház szerződteti</a:t>
            </a:r>
          </a:p>
          <a:p>
            <a:pPr marL="0" indent="0">
              <a:buNone/>
            </a:pPr>
            <a:r>
              <a:rPr lang="hu-HU" sz="1400" dirty="0">
                <a:latin typeface="Garamond" panose="02020404030301010803" pitchFamily="18" charset="0"/>
              </a:rPr>
              <a:t> </a:t>
            </a:r>
            <a:r>
              <a:rPr lang="hu-HU" sz="1400" dirty="0">
                <a:latin typeface="Comic Sans MS" panose="030F0702030302020204" pitchFamily="66" charset="0"/>
              </a:rPr>
              <a:t>•   </a:t>
            </a:r>
            <a:r>
              <a:rPr lang="hu-HU" sz="1400" i="1" dirty="0">
                <a:latin typeface="Garamond" panose="02020404030301010803" pitchFamily="18" charset="0"/>
              </a:rPr>
              <a:t>Hobbi:</a:t>
            </a:r>
            <a:r>
              <a:rPr lang="hu-HU" sz="1400" dirty="0">
                <a:latin typeface="Garamond" panose="02020404030301010803" pitchFamily="18" charset="0"/>
              </a:rPr>
              <a:t> festészet, önálló kiállításai: 1999 - 2005.</a:t>
            </a:r>
          </a:p>
          <a:p>
            <a:pPr marL="0" indent="0">
              <a:buNone/>
            </a:pPr>
            <a:r>
              <a:rPr lang="hu-HU" sz="1400" dirty="0">
                <a:latin typeface="Garamond" panose="02020404030301010803" pitchFamily="18" charset="0"/>
              </a:rPr>
              <a:t> </a:t>
            </a:r>
            <a:r>
              <a:rPr lang="hu-HU" sz="1400" dirty="0">
                <a:latin typeface="Comic Sans MS" panose="030F0702030302020204" pitchFamily="66" charset="0"/>
              </a:rPr>
              <a:t>•   </a:t>
            </a:r>
            <a:r>
              <a:rPr lang="hu-HU" sz="1400" i="1" dirty="0">
                <a:latin typeface="Garamond" panose="02020404030301010803" pitchFamily="18" charset="0"/>
              </a:rPr>
              <a:t>Egyéb</a:t>
            </a:r>
            <a:r>
              <a:rPr lang="hu-HU" sz="1400" dirty="0">
                <a:latin typeface="Garamond" panose="02020404030301010803" pitchFamily="18" charset="0"/>
              </a:rPr>
              <a:t> szakmai tevékenysége: Lesz egy még így se (televíziós </a:t>
            </a:r>
            <a:r>
              <a:rPr lang="hu-HU" sz="1400" dirty="0" err="1">
                <a:latin typeface="Garamond" panose="02020404030301010803" pitchFamily="18" charset="0"/>
              </a:rPr>
              <a:t>talkshow</a:t>
            </a:r>
            <a:r>
              <a:rPr lang="hu-HU" sz="1400" dirty="0">
                <a:latin typeface="Garamond" panose="02020404030301010803" pitchFamily="18" charset="0"/>
              </a:rPr>
              <a:t>)</a:t>
            </a:r>
          </a:p>
          <a:p>
            <a:pPr marL="0" indent="0">
              <a:buNone/>
            </a:pPr>
            <a:r>
              <a:rPr lang="hu-HU" sz="1400" dirty="0">
                <a:latin typeface="Garamond" panose="02020404030301010803" pitchFamily="18" charset="0"/>
              </a:rPr>
              <a:t>                                                   Artishowka (színházi </a:t>
            </a:r>
            <a:r>
              <a:rPr lang="hu-HU" sz="1400" dirty="0" err="1">
                <a:latin typeface="Garamond" panose="02020404030301010803" pitchFamily="18" charset="0"/>
              </a:rPr>
              <a:t>talkshow</a:t>
            </a:r>
            <a:r>
              <a:rPr lang="hu-HU" sz="1400" dirty="0">
                <a:latin typeface="Garamond" panose="02020404030301010803" pitchFamily="18" charset="0"/>
              </a:rPr>
              <a:t>)</a:t>
            </a:r>
          </a:p>
          <a:p>
            <a:pPr marL="0" indent="0">
              <a:buNone/>
            </a:pPr>
            <a:r>
              <a:rPr lang="hu-HU" sz="1400" dirty="0">
                <a:latin typeface="Garamond" panose="02020404030301010803" pitchFamily="18" charset="0"/>
              </a:rPr>
              <a:t>                                                   Társulat (zsűritag, művészeti vezető)</a:t>
            </a:r>
          </a:p>
          <a:p>
            <a:pPr marL="0" indent="0">
              <a:buNone/>
            </a:pPr>
            <a:r>
              <a:rPr lang="hu-HU" sz="1400" dirty="0">
                <a:latin typeface="Garamond" panose="02020404030301010803" pitchFamily="18" charset="0"/>
              </a:rPr>
              <a:t>                                                   X-faktor (zsűritag)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hu-HU" sz="1400" dirty="0">
                <a:latin typeface="Garamond" panose="02020404030301010803" pitchFamily="18" charset="0"/>
              </a:rPr>
              <a:t> 2000-es évek eleje</a:t>
            </a:r>
          </a:p>
          <a:p>
            <a:pPr marL="0" indent="0">
              <a:buNone/>
            </a:pPr>
            <a:endParaRPr lang="hu-HU" sz="1400" dirty="0">
              <a:latin typeface="Garamond" panose="02020404030301010803" pitchFamily="18" charset="0"/>
            </a:endParaRP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2415397"/>
            <a:ext cx="5183188" cy="526212"/>
          </a:xfrm>
        </p:spPr>
        <p:txBody>
          <a:bodyPr>
            <a:normAutofit/>
          </a:bodyPr>
          <a:lstStyle/>
          <a:p>
            <a:pPr algn="ctr"/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PÁLYAKÉP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3027871"/>
            <a:ext cx="6019800" cy="3830129"/>
          </a:xfrm>
        </p:spPr>
        <p:txBody>
          <a:bodyPr>
            <a:noAutofit/>
          </a:bodyPr>
          <a:lstStyle/>
          <a:p>
            <a:r>
              <a:rPr lang="hu-HU" sz="1400" dirty="0">
                <a:latin typeface="Garamond" panose="02020404030301010803" pitchFamily="18" charset="0"/>
              </a:rPr>
              <a:t>1985: színházi pályája indulása  • 1992: Vígszínház - nagy szerepek: Rómeó, Ivan </a:t>
            </a:r>
            <a:r>
              <a:rPr lang="hu-HU" sz="1400" dirty="0" err="1">
                <a:latin typeface="Garamond" panose="02020404030301010803" pitchFamily="18" charset="0"/>
              </a:rPr>
              <a:t>Karamazov</a:t>
            </a:r>
            <a:r>
              <a:rPr lang="hu-HU" sz="1400" dirty="0">
                <a:latin typeface="Garamond" panose="02020404030301010803" pitchFamily="18" charset="0"/>
              </a:rPr>
              <a:t>, Artúr, Oscar Wilde</a:t>
            </a:r>
          </a:p>
          <a:p>
            <a:r>
              <a:rPr lang="hu-HU" sz="1400" dirty="0">
                <a:latin typeface="Garamond" panose="02020404030301010803" pitchFamily="18" charset="0"/>
              </a:rPr>
              <a:t>1995: első rendezése: </a:t>
            </a:r>
            <a:r>
              <a:rPr lang="hu-HU" sz="1400" i="1" dirty="0">
                <a:latin typeface="Garamond" panose="02020404030301010803" pitchFamily="18" charset="0"/>
              </a:rPr>
              <a:t>Trisztán és Izolda</a:t>
            </a:r>
            <a:r>
              <a:rPr lang="hu-HU" sz="1400" dirty="0">
                <a:latin typeface="Garamond" panose="02020404030301010803" pitchFamily="18" charset="0"/>
              </a:rPr>
              <a:t> (saját adaptáció)</a:t>
            </a:r>
          </a:p>
          <a:p>
            <a:r>
              <a:rPr lang="hu-HU" sz="1400" dirty="0">
                <a:latin typeface="Garamond" panose="02020404030301010803" pitchFamily="18" charset="0"/>
              </a:rPr>
              <a:t> Rendezései magyar és külföldi színpadokon: Nyitra, New York, </a:t>
            </a:r>
            <a:r>
              <a:rPr lang="hu-HU" sz="1400" dirty="0" err="1">
                <a:latin typeface="Garamond" panose="02020404030301010803" pitchFamily="18" charset="0"/>
              </a:rPr>
              <a:t>Portland</a:t>
            </a:r>
            <a:r>
              <a:rPr lang="hu-HU" sz="1400" dirty="0">
                <a:latin typeface="Garamond" panose="02020404030301010803" pitchFamily="18" charset="0"/>
              </a:rPr>
              <a:t>, Prága</a:t>
            </a:r>
          </a:p>
          <a:p>
            <a:r>
              <a:rPr lang="hu-HU" sz="1400" dirty="0">
                <a:latin typeface="Garamond" panose="02020404030301010803" pitchFamily="18" charset="0"/>
              </a:rPr>
              <a:t>Nemzetközi fesztiválokon való részvétel: Szlovákia, Románia, Csehország  </a:t>
            </a:r>
          </a:p>
          <a:p>
            <a:r>
              <a:rPr lang="hu-HU" sz="1400" dirty="0">
                <a:latin typeface="Garamond" panose="02020404030301010803" pitchFamily="18" charset="0"/>
              </a:rPr>
              <a:t>2006: meghívást kap a pekingi Shakespeare-fesztiválra </a:t>
            </a:r>
          </a:p>
          <a:p>
            <a:r>
              <a:rPr lang="hu-HU" sz="1400" dirty="0">
                <a:latin typeface="Garamond" panose="02020404030301010803" pitchFamily="18" charset="0"/>
              </a:rPr>
              <a:t> 2006–2010: Bárka Színház igazgatója  • 2008- 2013: Nemzeti Színház főigazgatója (a </a:t>
            </a:r>
            <a:r>
              <a:rPr lang="hu-HU" sz="1400" i="1" dirty="0" err="1">
                <a:latin typeface="Garamond" panose="02020404030301010803" pitchFamily="18" charset="0"/>
              </a:rPr>
              <a:t>Mephisto</a:t>
            </a:r>
            <a:r>
              <a:rPr lang="hu-HU" sz="1400" i="1" dirty="0">
                <a:latin typeface="Garamond" panose="02020404030301010803" pitchFamily="18" charset="0"/>
              </a:rPr>
              <a:t> c. </a:t>
            </a:r>
            <a:r>
              <a:rPr lang="hu-HU" sz="1400" dirty="0">
                <a:latin typeface="Garamond" panose="02020404030301010803" pitchFamily="18" charset="0"/>
              </a:rPr>
              <a:t> előadással búcsúzik a közönségtől)</a:t>
            </a:r>
          </a:p>
          <a:p>
            <a:r>
              <a:rPr lang="hu-HU" sz="1400" dirty="0">
                <a:latin typeface="Garamond" panose="02020404030301010803" pitchFamily="18" charset="0"/>
              </a:rPr>
              <a:t>Rendezései folytatódnak: Vígszínház - </a:t>
            </a:r>
            <a:r>
              <a:rPr lang="hu-HU" sz="1400" i="1" dirty="0">
                <a:latin typeface="Garamond" panose="02020404030301010803" pitchFamily="18" charset="0"/>
              </a:rPr>
              <a:t>Danton halála</a:t>
            </a:r>
            <a:r>
              <a:rPr lang="hu-HU" sz="1400" dirty="0">
                <a:latin typeface="Garamond" panose="02020404030301010803" pitchFamily="18" charset="0"/>
              </a:rPr>
              <a:t>, Szegedi Szabadtéri Játékok - </a:t>
            </a:r>
            <a:r>
              <a:rPr lang="hu-HU" sz="1400" i="1" dirty="0">
                <a:latin typeface="Garamond" panose="02020404030301010803" pitchFamily="18" charset="0"/>
              </a:rPr>
              <a:t>István, a király</a:t>
            </a:r>
            <a:r>
              <a:rPr lang="hu-HU" sz="1400" dirty="0">
                <a:latin typeface="Garamond" panose="02020404030301010803" pitchFamily="18" charset="0"/>
              </a:rPr>
              <a:t> jubileumi rockopera</a:t>
            </a:r>
          </a:p>
          <a:p>
            <a:r>
              <a:rPr lang="hu-HU" sz="1400" dirty="0">
                <a:latin typeface="Garamond" panose="02020404030301010803" pitchFamily="18" charset="0"/>
              </a:rPr>
              <a:t>2014: Radnóti Miklós </a:t>
            </a:r>
            <a:r>
              <a:rPr lang="hu-HU" sz="1400" dirty="0" err="1">
                <a:latin typeface="Garamond" panose="02020404030301010803" pitchFamily="18" charset="0"/>
              </a:rPr>
              <a:t>antirasszista</a:t>
            </a:r>
            <a:r>
              <a:rPr lang="hu-HU" sz="1400" dirty="0">
                <a:latin typeface="Garamond" panose="02020404030301010803" pitchFamily="18" charset="0"/>
              </a:rPr>
              <a:t> díj  </a:t>
            </a:r>
            <a:r>
              <a:rPr lang="hu-HU" sz="1400" dirty="0">
                <a:latin typeface="Comic Sans MS" panose="030F0702030302020204" pitchFamily="66" charset="0"/>
              </a:rPr>
              <a:t>• </a:t>
            </a:r>
            <a:r>
              <a:rPr lang="hu-HU" sz="1400" dirty="0">
                <a:latin typeface="Garamond" panose="02020404030301010803" pitchFamily="18" charset="0"/>
              </a:rPr>
              <a:t>2022: a Halhatatlanok Társulatának örökös tagjává választják</a:t>
            </a:r>
          </a:p>
          <a:p>
            <a:r>
              <a:rPr lang="hu-HU" sz="1400" dirty="0">
                <a:latin typeface="Garamond" panose="02020404030301010803" pitchFamily="18" charset="0"/>
              </a:rPr>
              <a:t>Jelenleg szabadúszó művész - több színházzal dolgozik együtt rendezőként és színészként (Weöres Sándor Színház és más teátrumi produkciók)</a:t>
            </a:r>
          </a:p>
          <a:p>
            <a:endParaRPr lang="hu-HU" sz="1400" dirty="0">
              <a:latin typeface="Garamond" panose="02020404030301010803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9" y="73156"/>
            <a:ext cx="1561381" cy="24319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9567" y="180367"/>
            <a:ext cx="1563080" cy="24342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148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7000"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-327804"/>
            <a:ext cx="10515600" cy="1362974"/>
          </a:xfrm>
        </p:spPr>
        <p:txBody>
          <a:bodyPr>
            <a:normAutofit/>
          </a:bodyPr>
          <a:lstStyle/>
          <a:p>
            <a:r>
              <a:rPr lang="hu-HU" sz="3200" dirty="0">
                <a:solidFill>
                  <a:srgbClr val="7030A0"/>
                </a:solidFill>
                <a:latin typeface="Garamond" panose="02020404030301010803" pitchFamily="18" charset="0"/>
              </a:rPr>
              <a:t>Alföldi Róbert művészi profilja és szerepei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385" y="776378"/>
            <a:ext cx="11809561" cy="6081622"/>
          </a:xfrm>
        </p:spPr>
        <p:txBody>
          <a:bodyPr>
            <a:normAutofit fontScale="47500" lnSpcReduction="20000"/>
          </a:bodyPr>
          <a:lstStyle/>
          <a:p>
            <a:r>
              <a:rPr lang="hu-HU" sz="3400" dirty="0">
                <a:latin typeface="Garamond" panose="02020404030301010803" pitchFamily="18" charset="0"/>
              </a:rPr>
              <a:t>Hazánk egyik legsokoldalúbb kortárs művésze. Jászai Mari-díjas színművész, </a:t>
            </a:r>
          </a:p>
          <a:p>
            <a:pPr marL="0" indent="0">
              <a:buNone/>
            </a:pPr>
            <a:r>
              <a:rPr lang="hu-HU" sz="3400" dirty="0">
                <a:latin typeface="Garamond" panose="02020404030301010803" pitchFamily="18" charset="0"/>
              </a:rPr>
              <a:t>     színházi rendező, televíziós műsorvezető, szinkronszínész, több állami és szakmai díj birtokosa.</a:t>
            </a:r>
          </a:p>
          <a:p>
            <a:pPr marL="0" indent="0">
              <a:buNone/>
            </a:pPr>
            <a:r>
              <a:rPr lang="hu-HU" sz="3400" dirty="0">
                <a:latin typeface="Garamond" panose="02020404030301010803" pitchFamily="18" charset="0"/>
              </a:rPr>
              <a:t>•   Prózai és operaelőadásait újszerű, gyakran provokatív látásmód </a:t>
            </a:r>
            <a:r>
              <a:rPr lang="hu-HU" sz="3400" dirty="0" err="1">
                <a:latin typeface="Garamond" panose="02020404030301010803" pitchFamily="18" charset="0"/>
              </a:rPr>
              <a:t>jellemzi</a:t>
            </a:r>
            <a:r>
              <a:rPr lang="hu-HU" sz="3400" dirty="0">
                <a:latin typeface="Garamond" panose="02020404030301010803" pitchFamily="18" charset="0"/>
              </a:rPr>
              <a:t>. </a:t>
            </a:r>
          </a:p>
          <a:p>
            <a:pPr marL="0" indent="0">
              <a:buNone/>
            </a:pPr>
            <a:endParaRPr lang="hu-HU" sz="3400" dirty="0">
              <a:latin typeface="Garamond" panose="02020404030301010803" pitchFamily="18" charset="0"/>
            </a:endParaRPr>
          </a:p>
          <a:p>
            <a:r>
              <a:rPr lang="hu-HU" sz="3400" i="1" dirty="0">
                <a:latin typeface="Garamond" panose="02020404030301010803" pitchFamily="18" charset="0"/>
              </a:rPr>
              <a:t>Fontosabb színházi szerepei 1988- </a:t>
            </a:r>
            <a:r>
              <a:rPr lang="hu-HU" sz="3400" i="1" dirty="0" err="1">
                <a:latin typeface="Garamond" panose="02020404030301010803" pitchFamily="18" charset="0"/>
              </a:rPr>
              <a:t>tól</a:t>
            </a:r>
            <a:r>
              <a:rPr lang="hu-HU" sz="3400" i="1" dirty="0">
                <a:latin typeface="Garamond" panose="02020404030301010803" pitchFamily="18" charset="0"/>
              </a:rPr>
              <a:t> (Nemzeti Színház, Bárka, Vígszínház, Pesti Színház, Madách Színház)</a:t>
            </a:r>
          </a:p>
          <a:p>
            <a:pPr marL="0" indent="0">
              <a:buNone/>
            </a:pPr>
            <a:endParaRPr lang="hu-HU" sz="3400" i="1" dirty="0"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hu-HU" sz="3400" dirty="0">
                <a:latin typeface="Garamond" panose="02020404030301010803" pitchFamily="18" charset="0"/>
              </a:rPr>
              <a:t>  Lucifer – </a:t>
            </a:r>
            <a:r>
              <a:rPr lang="hu-HU" sz="3400" i="1" dirty="0">
                <a:latin typeface="Garamond" panose="02020404030301010803" pitchFamily="18" charset="0"/>
              </a:rPr>
              <a:t>Az ember tragédiája</a:t>
            </a:r>
            <a:r>
              <a:rPr lang="hu-HU" sz="3400" dirty="0">
                <a:latin typeface="Garamond" panose="02020404030301010803" pitchFamily="18" charset="0"/>
              </a:rPr>
              <a:t>, </a:t>
            </a:r>
            <a:r>
              <a:rPr lang="hu-HU" sz="3400" dirty="0" err="1">
                <a:latin typeface="Garamond" panose="02020404030301010803" pitchFamily="18" charset="0"/>
              </a:rPr>
              <a:t>Jago</a:t>
            </a:r>
            <a:r>
              <a:rPr lang="hu-HU" sz="3400" dirty="0">
                <a:latin typeface="Garamond" panose="02020404030301010803" pitchFamily="18" charset="0"/>
              </a:rPr>
              <a:t> – </a:t>
            </a:r>
            <a:r>
              <a:rPr lang="hu-HU" sz="3400" i="1" dirty="0" err="1">
                <a:latin typeface="Garamond" panose="02020404030301010803" pitchFamily="18" charset="0"/>
              </a:rPr>
              <a:t>Othello</a:t>
            </a:r>
            <a:r>
              <a:rPr lang="hu-HU" sz="3400" dirty="0">
                <a:latin typeface="Garamond" panose="02020404030301010803" pitchFamily="18" charset="0"/>
              </a:rPr>
              <a:t> </a:t>
            </a:r>
          </a:p>
          <a:p>
            <a:pPr marL="0" lvl="0" indent="0">
              <a:buNone/>
            </a:pPr>
            <a:r>
              <a:rPr lang="hu-HU" sz="3400" dirty="0">
                <a:latin typeface="Garamond" panose="02020404030301010803" pitchFamily="18" charset="0"/>
              </a:rPr>
              <a:t>  </a:t>
            </a:r>
            <a:r>
              <a:rPr lang="hu-HU" sz="3400" dirty="0" err="1">
                <a:latin typeface="Garamond" panose="02020404030301010803" pitchFamily="18" charset="0"/>
              </a:rPr>
              <a:t>Trigorin</a:t>
            </a:r>
            <a:r>
              <a:rPr lang="hu-HU" sz="3400" dirty="0">
                <a:latin typeface="Garamond" panose="02020404030301010803" pitchFamily="18" charset="0"/>
              </a:rPr>
              <a:t> – </a:t>
            </a:r>
            <a:r>
              <a:rPr lang="hu-HU" sz="3400" i="1" dirty="0">
                <a:latin typeface="Garamond" panose="02020404030301010803" pitchFamily="18" charset="0"/>
              </a:rPr>
              <a:t>Sirály</a:t>
            </a:r>
            <a:r>
              <a:rPr lang="hu-HU" sz="3400" dirty="0">
                <a:latin typeface="Garamond" panose="02020404030301010803" pitchFamily="18" charset="0"/>
              </a:rPr>
              <a:t>, </a:t>
            </a:r>
            <a:r>
              <a:rPr lang="hu-HU" sz="3400" dirty="0" err="1">
                <a:latin typeface="Garamond" panose="02020404030301010803" pitchFamily="18" charset="0"/>
              </a:rPr>
              <a:t>Vernon</a:t>
            </a:r>
            <a:r>
              <a:rPr lang="hu-HU" sz="3400" dirty="0">
                <a:latin typeface="Garamond" panose="02020404030301010803" pitchFamily="18" charset="0"/>
              </a:rPr>
              <a:t> </a:t>
            </a:r>
            <a:r>
              <a:rPr lang="hu-HU" sz="3400" dirty="0" err="1">
                <a:latin typeface="Garamond" panose="02020404030301010803" pitchFamily="18" charset="0"/>
              </a:rPr>
              <a:t>Gersch</a:t>
            </a:r>
            <a:r>
              <a:rPr lang="hu-HU" sz="3400" dirty="0">
                <a:latin typeface="Garamond" panose="02020404030301010803" pitchFamily="18" charset="0"/>
              </a:rPr>
              <a:t> – </a:t>
            </a:r>
            <a:r>
              <a:rPr lang="hu-HU" sz="3400" i="1" dirty="0">
                <a:latin typeface="Garamond" panose="02020404030301010803" pitchFamily="18" charset="0"/>
              </a:rPr>
              <a:t>Édeskettes hármasban</a:t>
            </a:r>
            <a:r>
              <a:rPr lang="hu-HU" sz="3400" dirty="0">
                <a:latin typeface="Garamond" panose="02020404030301010803" pitchFamily="18" charset="0"/>
              </a:rPr>
              <a:t>  </a:t>
            </a:r>
          </a:p>
          <a:p>
            <a:pPr marL="0" lvl="0" indent="0">
              <a:buNone/>
            </a:pPr>
            <a:r>
              <a:rPr lang="hu-HU" sz="3400" dirty="0">
                <a:latin typeface="Garamond" panose="02020404030301010803" pitchFamily="18" charset="0"/>
              </a:rPr>
              <a:t>  Roger </a:t>
            </a:r>
            <a:r>
              <a:rPr lang="hu-HU" sz="3400" dirty="0" err="1">
                <a:latin typeface="Garamond" panose="02020404030301010803" pitchFamily="18" charset="0"/>
              </a:rPr>
              <a:t>DeBris</a:t>
            </a:r>
            <a:r>
              <a:rPr lang="hu-HU" sz="3400" dirty="0">
                <a:latin typeface="Garamond" panose="02020404030301010803" pitchFamily="18" charset="0"/>
              </a:rPr>
              <a:t> – </a:t>
            </a:r>
            <a:r>
              <a:rPr lang="hu-HU" sz="3400" i="1" dirty="0">
                <a:latin typeface="Garamond" panose="02020404030301010803" pitchFamily="18" charset="0"/>
              </a:rPr>
              <a:t>Producerek</a:t>
            </a:r>
            <a:r>
              <a:rPr lang="hu-HU" sz="3400" dirty="0">
                <a:latin typeface="Garamond" panose="02020404030301010803" pitchFamily="18" charset="0"/>
              </a:rPr>
              <a:t>, Ernst Ludwig – </a:t>
            </a:r>
            <a:r>
              <a:rPr lang="hu-HU" sz="3400" i="1" dirty="0">
                <a:latin typeface="Garamond" panose="02020404030301010803" pitchFamily="18" charset="0"/>
              </a:rPr>
              <a:t>Kabaré</a:t>
            </a:r>
            <a:r>
              <a:rPr lang="hu-HU" sz="3400" dirty="0">
                <a:latin typeface="Garamond" panose="02020404030301010803" pitchFamily="18" charset="0"/>
              </a:rPr>
              <a:t> </a:t>
            </a:r>
          </a:p>
          <a:p>
            <a:pPr marL="0" lvl="0" indent="0">
              <a:buNone/>
            </a:pPr>
            <a:r>
              <a:rPr lang="hu-HU" sz="3400" dirty="0">
                <a:latin typeface="Garamond" panose="02020404030301010803" pitchFamily="18" charset="0"/>
              </a:rPr>
              <a:t>  Ivan – </a:t>
            </a:r>
            <a:r>
              <a:rPr lang="hu-HU" sz="3400" i="1" dirty="0" err="1">
                <a:latin typeface="Garamond" panose="02020404030301010803" pitchFamily="18" charset="0"/>
              </a:rPr>
              <a:t>Karamazov</a:t>
            </a:r>
            <a:r>
              <a:rPr lang="hu-HU" sz="3400" i="1" dirty="0">
                <a:latin typeface="Garamond" panose="02020404030301010803" pitchFamily="18" charset="0"/>
              </a:rPr>
              <a:t> testvérek</a:t>
            </a:r>
            <a:r>
              <a:rPr lang="hu-HU" sz="3400" dirty="0">
                <a:latin typeface="Garamond" panose="02020404030301010803" pitchFamily="18" charset="0"/>
              </a:rPr>
              <a:t>, Andrej </a:t>
            </a:r>
            <a:r>
              <a:rPr lang="hu-HU" sz="3400" dirty="0" err="1">
                <a:latin typeface="Garamond" panose="02020404030301010803" pitchFamily="18" charset="0"/>
              </a:rPr>
              <a:t>Bolkonszkij</a:t>
            </a:r>
            <a:r>
              <a:rPr lang="hu-HU" sz="3400" dirty="0">
                <a:latin typeface="Garamond" panose="02020404030301010803" pitchFamily="18" charset="0"/>
              </a:rPr>
              <a:t> – </a:t>
            </a:r>
            <a:r>
              <a:rPr lang="hu-HU" sz="3400" i="1" dirty="0">
                <a:latin typeface="Garamond" panose="02020404030301010803" pitchFamily="18" charset="0"/>
              </a:rPr>
              <a:t>Háború és béke</a:t>
            </a:r>
            <a:endParaRPr lang="hu-HU" sz="34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u-HU" sz="3400" dirty="0">
                <a:latin typeface="Garamond" panose="02020404030301010803" pitchFamily="18" charset="0"/>
              </a:rPr>
              <a:t>  Rómeó – </a:t>
            </a:r>
            <a:r>
              <a:rPr lang="hu-HU" sz="3400" i="1" dirty="0">
                <a:latin typeface="Garamond" panose="02020404030301010803" pitchFamily="18" charset="0"/>
              </a:rPr>
              <a:t>Rómeó és Júlia</a:t>
            </a:r>
            <a:r>
              <a:rPr lang="hu-HU" sz="3400" dirty="0">
                <a:latin typeface="Garamond" panose="02020404030301010803" pitchFamily="18" charset="0"/>
              </a:rPr>
              <a:t>, Raszkolnyikov – </a:t>
            </a:r>
            <a:r>
              <a:rPr lang="hu-HU" sz="3400" i="1" dirty="0">
                <a:latin typeface="Garamond" panose="02020404030301010803" pitchFamily="18" charset="0"/>
              </a:rPr>
              <a:t>Bűn és bűnhődés  ------------------------------</a:t>
            </a:r>
            <a:r>
              <a:rPr lang="hu-HU" sz="3400" i="1" dirty="0">
                <a:latin typeface="Book Antiqua" panose="02040602050305030304" pitchFamily="18" charset="0"/>
              </a:rPr>
              <a:t>►</a:t>
            </a:r>
          </a:p>
          <a:p>
            <a:pPr marL="0" indent="0">
              <a:buNone/>
            </a:pPr>
            <a:r>
              <a:rPr lang="hu-HU" sz="3400" i="1" dirty="0">
                <a:latin typeface="Garamond" panose="02020404030301010803" pitchFamily="18" charset="0"/>
              </a:rPr>
              <a:t>  Figaro, Amadeus, Casanova, III. Richard, Macbeth</a:t>
            </a:r>
          </a:p>
          <a:p>
            <a:pPr marL="0" indent="0">
              <a:buNone/>
            </a:pPr>
            <a:endParaRPr lang="hu-HU" sz="3400" dirty="0">
              <a:latin typeface="Garamond" panose="02020404030301010803" pitchFamily="18" charset="0"/>
            </a:endParaRPr>
          </a:p>
          <a:p>
            <a:r>
              <a:rPr lang="hu-HU" sz="3400" i="1" dirty="0">
                <a:latin typeface="Garamond" panose="02020404030301010803" pitchFamily="18" charset="0"/>
              </a:rPr>
              <a:t>Jelentősebb rendezései (Nemzeti Színház, Bárka, Vígszínház, Operettszínház, Kamaraszínház, Szeged)                                                  </a:t>
            </a:r>
            <a:r>
              <a:rPr lang="hu-HU" sz="3400" i="1" dirty="0" err="1">
                <a:latin typeface="Garamond" panose="02020404030301010803" pitchFamily="18" charset="0"/>
              </a:rPr>
              <a:t>Heiner</a:t>
            </a:r>
            <a:r>
              <a:rPr lang="hu-HU" sz="3400" i="1" dirty="0">
                <a:latin typeface="Garamond" panose="02020404030301010803" pitchFamily="18" charset="0"/>
              </a:rPr>
              <a:t> Müller: Kvartett </a:t>
            </a:r>
          </a:p>
          <a:p>
            <a:pPr marL="0" indent="0">
              <a:buNone/>
            </a:pPr>
            <a:endParaRPr lang="hu-HU" sz="3400" i="1" dirty="0">
              <a:latin typeface="Garamond" panose="02020404030301010803" pitchFamily="18" charset="0"/>
            </a:endParaRPr>
          </a:p>
          <a:p>
            <a:pPr marL="0" lvl="0" indent="0">
              <a:buNone/>
            </a:pPr>
            <a:r>
              <a:rPr lang="hu-HU" sz="3400" dirty="0">
                <a:latin typeface="Garamond" panose="02020404030301010803" pitchFamily="18" charset="0"/>
              </a:rPr>
              <a:t>  Trisztán és Izolda, Oresztész, Don Carlos, Cseresznyéskert, Három nővér, Hamlet, Macbeth, </a:t>
            </a:r>
          </a:p>
          <a:p>
            <a:pPr marL="0" lvl="0" indent="0">
              <a:buNone/>
            </a:pPr>
            <a:r>
              <a:rPr lang="hu-HU" sz="3400" dirty="0">
                <a:latin typeface="Garamond" panose="02020404030301010803" pitchFamily="18" charset="0"/>
              </a:rPr>
              <a:t>  Szentivánéji álom, Tartuffe, Koldusopera, Faust, Rómeó és Júlia, Csárdáskirálynő, Figaro házassága, </a:t>
            </a:r>
          </a:p>
          <a:p>
            <a:pPr marL="0" lvl="0" indent="0">
              <a:buNone/>
            </a:pPr>
            <a:r>
              <a:rPr lang="hu-HU" sz="3400" dirty="0">
                <a:latin typeface="Garamond" panose="02020404030301010803" pitchFamily="18" charset="0"/>
              </a:rPr>
              <a:t>  Az ügynök halála, Kabaré, Macbeth, A vihar, Az ember tragédiája</a:t>
            </a:r>
          </a:p>
          <a:p>
            <a:pPr marL="0" indent="0">
              <a:buNone/>
            </a:pPr>
            <a:r>
              <a:rPr lang="hu-HU" sz="3400" dirty="0">
                <a:latin typeface="Garamond" panose="02020404030301010803" pitchFamily="18" charset="0"/>
              </a:rPr>
              <a:t> </a:t>
            </a:r>
          </a:p>
          <a:p>
            <a:endParaRPr lang="hu-HU" sz="1800" dirty="0">
              <a:latin typeface="Garamond" panose="020204040303010108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241" y="156559"/>
            <a:ext cx="2953109" cy="1757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5702" y="5331125"/>
            <a:ext cx="2599648" cy="1224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099" y="2441369"/>
            <a:ext cx="2519603" cy="2011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2706" y="2441369"/>
            <a:ext cx="2204942" cy="2011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990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1628</Words>
  <Application>Microsoft Office PowerPoint</Application>
  <PresentationFormat>Szélesvásznú</PresentationFormat>
  <Paragraphs>186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9" baseType="lpstr">
      <vt:lpstr>Arial</vt:lpstr>
      <vt:lpstr>Book Antiqua</vt:lpstr>
      <vt:lpstr>Calibri</vt:lpstr>
      <vt:lpstr>Calibri Light</vt:lpstr>
      <vt:lpstr>Comic Sans MS</vt:lpstr>
      <vt:lpstr>Garamond</vt:lpstr>
      <vt:lpstr>High Tower Text</vt:lpstr>
      <vt:lpstr>Times New Roman</vt:lpstr>
      <vt:lpstr>Office-téma</vt:lpstr>
      <vt:lpstr>Éva, Ádám és Lucifer színpadi alakjai három korszak tükrében</vt:lpstr>
      <vt:lpstr>Jászai Mari (1850-1926) életrajza és pályaképe  „Szép és fölséges színészet, amely megengeded nekünk,  hogy mindig a széppel foglalkozzunk,  hogy a remekműveket a mi ajkunk közvetítse,  és a nagy költők prometheusi lángjánál melegedjünk és fényeskedjünk  – én hódolattal, alázattal, hálával szeretlek, és büszke vagyok a színész névre !” </vt:lpstr>
      <vt:lpstr>Jászai Mari művészi profilja és szerepei</vt:lpstr>
      <vt:lpstr>Az Éva-szerep Jászai Mari életművében (1883)</vt:lpstr>
      <vt:lpstr>Bessenyei Ferenc (1919-2004)  életrajza és pályaképe  „Nem volt gyerekkorom, nem volt ifjúságom! Én akkor születtem, amikor bekerültem a színházba. Attól kezdve lehetett életemet nyomonkövetni, onnantól kezdve van értelme figyelemmel kísérni. Nem tartozik senkire, ami addig történt velem.”</vt:lpstr>
      <vt:lpstr>Bessenyei Ferenc művészi profilja és fontosabb szerepei</vt:lpstr>
      <vt:lpstr>Az Ádám-szerep Bessenyei Ferenc életművében (1955)</vt:lpstr>
      <vt:lpstr>  Alföldi Róbert  (1967 -    ) életrajza és pályaképe  „Mert hát micsoda egy szakma az, ahol az ember  legintimebb érzéseit, dilemmáit,  fájdalmait, vívódásait, szégyellni való hibáit és torzulásait  rendre sokak szeme láttára mutatja meg, kipakolja a nézők elé.”</vt:lpstr>
      <vt:lpstr>Alföldi Róbert művészi profilja és szerepei</vt:lpstr>
      <vt:lpstr>A Lucifer-szerep Alföldi Róbert életművében (2002)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Ádám, Éva és Lucifer színpadi alakjai három korszak tükrében</dc:title>
  <dc:creator>Hajnalka Hódi</dc:creator>
  <cp:lastModifiedBy>Hajnalka Hódi</cp:lastModifiedBy>
  <cp:revision>126</cp:revision>
  <dcterms:created xsi:type="dcterms:W3CDTF">2026-04-06T07:31:36Z</dcterms:created>
  <dcterms:modified xsi:type="dcterms:W3CDTF">2026-04-16T09:31:00Z</dcterms:modified>
</cp:coreProperties>
</file>