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58" r:id="rId5"/>
    <p:sldId id="267" r:id="rId6"/>
    <p:sldId id="261" r:id="rId7"/>
    <p:sldId id="260" r:id="rId8"/>
    <p:sldId id="262" r:id="rId9"/>
    <p:sldId id="263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A999-892B-48A6-AC6C-1580B0C83322}" type="datetimeFigureOut">
              <a:rPr lang="hu-HU" smtClean="0"/>
              <a:t>2021. 04. 11.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ED15372-FDF8-431D-9BB4-8A48C84C14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046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A999-892B-48A6-AC6C-1580B0C83322}" type="datetimeFigureOut">
              <a:rPr lang="hu-HU" smtClean="0"/>
              <a:t>2021. 04. 11.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5372-FDF8-431D-9BB4-8A48C84C14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128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A999-892B-48A6-AC6C-1580B0C83322}" type="datetimeFigureOut">
              <a:rPr lang="hu-HU" smtClean="0"/>
              <a:t>2021. 04. 11.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5372-FDF8-431D-9BB4-8A48C84C14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0364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A999-892B-48A6-AC6C-1580B0C83322}" type="datetimeFigureOut">
              <a:rPr lang="hu-HU" smtClean="0"/>
              <a:t>2021. 04. 11.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5372-FDF8-431D-9BB4-8A48C84C14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169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A999-892B-48A6-AC6C-1580B0C83322}" type="datetimeFigureOut">
              <a:rPr lang="hu-HU" smtClean="0"/>
              <a:t>2021. 04. 11.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5372-FDF8-431D-9BB4-8A48C84C14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4425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A999-892B-48A6-AC6C-1580B0C83322}" type="datetimeFigureOut">
              <a:rPr lang="hu-HU" smtClean="0"/>
              <a:t>2021. 04. 11.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5372-FDF8-431D-9BB4-8A48C84C14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172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A999-892B-48A6-AC6C-1580B0C83322}" type="datetimeFigureOut">
              <a:rPr lang="hu-HU" smtClean="0"/>
              <a:t>2021. 04. 11.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5372-FDF8-431D-9BB4-8A48C84C14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6721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A999-892B-48A6-AC6C-1580B0C83322}" type="datetimeFigureOut">
              <a:rPr lang="hu-HU" smtClean="0"/>
              <a:t>2021. 04. 11.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5372-FDF8-431D-9BB4-8A48C84C14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122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A999-892B-48A6-AC6C-1580B0C83322}" type="datetimeFigureOut">
              <a:rPr lang="hu-HU" smtClean="0"/>
              <a:t>2021. 04. 11.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5372-FDF8-431D-9BB4-8A48C84C14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056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A999-892B-48A6-AC6C-1580B0C83322}" type="datetimeFigureOut">
              <a:rPr lang="hu-HU" smtClean="0"/>
              <a:t>2021. 04. 11.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5372-FDF8-431D-9BB4-8A48C84C14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803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8ECA999-892B-48A6-AC6C-1580B0C83322}" type="datetimeFigureOut">
              <a:rPr lang="hu-HU" smtClean="0"/>
              <a:t>2021. 04. 11.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5372-FDF8-431D-9BB4-8A48C84C14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344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CA999-892B-48A6-AC6C-1580B0C83322}" type="datetimeFigureOut">
              <a:rPr lang="hu-HU" smtClean="0"/>
              <a:t>2021. 04. 11.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ED15372-FDF8-431D-9BB4-8A48C84C145E}" type="slidenum">
              <a:rPr lang="hu-HU" smtClean="0"/>
              <a:t>‹#›</a:t>
            </a:fld>
            <a:endParaRPr lang="hu-HU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409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9B07A6-7CF7-4CF1-B323-9DAFBC0CD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4387" y="1365777"/>
            <a:ext cx="8123226" cy="2356381"/>
          </a:xfrm>
          <a:solidFill>
            <a:schemeClr val="bg1">
              <a:lumMod val="85000"/>
              <a:lumOff val="15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hu-HU" sz="6000" dirty="0">
                <a:solidFill>
                  <a:srgbClr val="FFC000"/>
                </a:solidFill>
              </a:rPr>
              <a:t>Nemzeti Színházas klasszikusok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9AA7BDD-9249-4615-8BBA-9334B9CD4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7971" y="4610420"/>
            <a:ext cx="7379502" cy="522928"/>
          </a:xfr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hu-HU" dirty="0"/>
              <a:t>A Bánk bán és Az ember tragédiája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4EA9DD98-DDBA-4A17-B97C-9F325678629C}"/>
              </a:ext>
            </a:extLst>
          </p:cNvPr>
          <p:cNvSpPr txBox="1"/>
          <p:nvPr/>
        </p:nvSpPr>
        <p:spPr>
          <a:xfrm>
            <a:off x="2391507" y="6168684"/>
            <a:ext cx="7082216" cy="584775"/>
          </a:xfrm>
          <a:prstGeom prst="rect">
            <a:avLst/>
          </a:prstGeom>
          <a:solidFill>
            <a:schemeClr val="tx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Készítette a </a:t>
            </a:r>
            <a:r>
              <a:rPr lang="hu-HU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KreaTEAM</a:t>
            </a:r>
            <a:endParaRPr lang="hu-HU" sz="3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Nyíl: lefelé mutató 4">
            <a:extLst>
              <a:ext uri="{FF2B5EF4-FFF2-40B4-BE49-F238E27FC236}">
                <a16:creationId xmlns:a16="http://schemas.microsoft.com/office/drawing/2014/main" id="{C840A777-8329-493E-8CB4-1BC9E080AFED}"/>
              </a:ext>
            </a:extLst>
          </p:cNvPr>
          <p:cNvSpPr/>
          <p:nvPr/>
        </p:nvSpPr>
        <p:spPr>
          <a:xfrm>
            <a:off x="5820042" y="3727034"/>
            <a:ext cx="551916" cy="89995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314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7F13AC-1228-4550-82E0-F3979CD93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277" y="279901"/>
            <a:ext cx="9291215" cy="1049235"/>
          </a:xfrm>
          <a:solidFill>
            <a:schemeClr val="tx2"/>
          </a:solidFill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Az ember tragédiája nevezetes színészei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EA1F1F6-ED8A-4A58-9313-A710D70F8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84" y="1619422"/>
            <a:ext cx="5653315" cy="4422174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2E5507D8-98B2-4CDB-ADA3-4F95AA74DA3B}"/>
              </a:ext>
            </a:extLst>
          </p:cNvPr>
          <p:cNvSpPr txBox="1"/>
          <p:nvPr/>
        </p:nvSpPr>
        <p:spPr>
          <a:xfrm>
            <a:off x="925283" y="5962550"/>
            <a:ext cx="4484915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Bubik István (Ádám) és  Tóth Éva (Éva)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DBE98EA-B475-4897-B4FA-90FEB4F61030}"/>
              </a:ext>
            </a:extLst>
          </p:cNvPr>
          <p:cNvSpPr txBox="1"/>
          <p:nvPr/>
        </p:nvSpPr>
        <p:spPr>
          <a:xfrm>
            <a:off x="7480242" y="4579063"/>
            <a:ext cx="4070555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err="1">
                <a:solidFill>
                  <a:schemeClr val="bg1"/>
                </a:solidFill>
              </a:rPr>
              <a:t>Trokán</a:t>
            </a:r>
            <a:r>
              <a:rPr lang="hu-HU" dirty="0">
                <a:solidFill>
                  <a:schemeClr val="bg1"/>
                </a:solidFill>
              </a:rPr>
              <a:t> Péter, mint Lucifer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2B04C3A-EF16-4F32-95BD-66472E5BB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134" y="1573313"/>
            <a:ext cx="4345663" cy="300575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F0349996-9648-4F2B-9ED8-C03F3E26F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094" y="247703"/>
            <a:ext cx="9461812" cy="1371719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5D986967-BAFC-4673-8967-160FF8D6A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476" y="1819516"/>
            <a:ext cx="10803048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2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5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D30EA0-9501-41CA-9D47-8E911B63D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218894"/>
            <a:ext cx="9733423" cy="667371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hu-HU" sz="4000" dirty="0">
                <a:solidFill>
                  <a:schemeClr val="bg1"/>
                </a:solidFill>
              </a:rPr>
              <a:t>Katona József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5FA2F6A-DFC2-4412-9BE7-18649360D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325" y="1244035"/>
            <a:ext cx="3907832" cy="4861343"/>
          </a:xfrm>
          <a:prstGeom prst="rect">
            <a:avLst/>
          </a:prstGeom>
        </p:spPr>
      </p:pic>
      <p:sp>
        <p:nvSpPr>
          <p:cNvPr id="6" name="Beszédbuborék: négyszög 5">
            <a:extLst>
              <a:ext uri="{FF2B5EF4-FFF2-40B4-BE49-F238E27FC236}">
                <a16:creationId xmlns:a16="http://schemas.microsoft.com/office/drawing/2014/main" id="{3B57CEEE-1B9C-4C05-B655-25C062566440}"/>
              </a:ext>
            </a:extLst>
          </p:cNvPr>
          <p:cNvSpPr/>
          <p:nvPr/>
        </p:nvSpPr>
        <p:spPr>
          <a:xfrm>
            <a:off x="8506262" y="1029985"/>
            <a:ext cx="3432517" cy="1280160"/>
          </a:xfrm>
          <a:prstGeom prst="wedgeRectCallout">
            <a:avLst>
              <a:gd name="adj1" fmla="val -65979"/>
              <a:gd name="adj2" fmla="val -664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1791. november 11-én született Kecskeméten iparos, és nem nemesi családban.</a:t>
            </a:r>
          </a:p>
        </p:txBody>
      </p:sp>
      <p:sp>
        <p:nvSpPr>
          <p:cNvPr id="7" name="Beszédbuborék: négyszög 6">
            <a:extLst>
              <a:ext uri="{FF2B5EF4-FFF2-40B4-BE49-F238E27FC236}">
                <a16:creationId xmlns:a16="http://schemas.microsoft.com/office/drawing/2014/main" id="{4E650B25-456E-427C-8E33-1D4A2661B75D}"/>
              </a:ext>
            </a:extLst>
          </p:cNvPr>
          <p:cNvSpPr/>
          <p:nvPr/>
        </p:nvSpPr>
        <p:spPr>
          <a:xfrm>
            <a:off x="215703" y="1165715"/>
            <a:ext cx="3432517" cy="1280160"/>
          </a:xfrm>
          <a:prstGeom prst="wedgeRectCallout">
            <a:avLst>
              <a:gd name="adj1" fmla="val 63573"/>
              <a:gd name="adj2" fmla="val -673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Több foglalkozásban megmutatta tehetségét.</a:t>
            </a:r>
          </a:p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(író, költő, drámaíró és színész)</a:t>
            </a:r>
          </a:p>
        </p:txBody>
      </p:sp>
      <p:sp>
        <p:nvSpPr>
          <p:cNvPr id="8" name="Beszédbuborék: négyszög 7">
            <a:extLst>
              <a:ext uri="{FF2B5EF4-FFF2-40B4-BE49-F238E27FC236}">
                <a16:creationId xmlns:a16="http://schemas.microsoft.com/office/drawing/2014/main" id="{E7CA7D64-8DDF-429C-A205-AA1BDADBF887}"/>
              </a:ext>
            </a:extLst>
          </p:cNvPr>
          <p:cNvSpPr/>
          <p:nvPr/>
        </p:nvSpPr>
        <p:spPr>
          <a:xfrm>
            <a:off x="8340968" y="2616792"/>
            <a:ext cx="3763103" cy="1597228"/>
          </a:xfrm>
          <a:prstGeom prst="wedgeRectCallout">
            <a:avLst>
              <a:gd name="adj1" fmla="val -58188"/>
              <a:gd name="adj2" fmla="val -1680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Egyetemi tanulmányai során nem voltak kiemelkedő eredményei, így számos egyetemi társa után, színészként csatlakozott a pesti magyar színtársulathoz. </a:t>
            </a:r>
          </a:p>
        </p:txBody>
      </p:sp>
      <p:sp>
        <p:nvSpPr>
          <p:cNvPr id="9" name="Beszédbuborék: négyszög 8">
            <a:extLst>
              <a:ext uri="{FF2B5EF4-FFF2-40B4-BE49-F238E27FC236}">
                <a16:creationId xmlns:a16="http://schemas.microsoft.com/office/drawing/2014/main" id="{BA4BACF3-A8DE-48CA-B857-CE3FC82A1557}"/>
              </a:ext>
            </a:extLst>
          </p:cNvPr>
          <p:cNvSpPr/>
          <p:nvPr/>
        </p:nvSpPr>
        <p:spPr>
          <a:xfrm>
            <a:off x="264941" y="5082489"/>
            <a:ext cx="3334039" cy="1022889"/>
          </a:xfrm>
          <a:prstGeom prst="wedgeRectCallout">
            <a:avLst>
              <a:gd name="adj1" fmla="val 65113"/>
              <a:gd name="adj2" fmla="val -4565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1830. április 16-án, 36 évesen távozott az élők sorából.</a:t>
            </a:r>
          </a:p>
        </p:txBody>
      </p:sp>
      <p:sp>
        <p:nvSpPr>
          <p:cNvPr id="10" name="Beszédbuborék: négyszög 9">
            <a:extLst>
              <a:ext uri="{FF2B5EF4-FFF2-40B4-BE49-F238E27FC236}">
                <a16:creationId xmlns:a16="http://schemas.microsoft.com/office/drawing/2014/main" id="{2D632960-D4DC-4A87-87CF-04F785E1AA2F}"/>
              </a:ext>
            </a:extLst>
          </p:cNvPr>
          <p:cNvSpPr/>
          <p:nvPr/>
        </p:nvSpPr>
        <p:spPr>
          <a:xfrm>
            <a:off x="8396066" y="4839286"/>
            <a:ext cx="3652908" cy="1097280"/>
          </a:xfrm>
          <a:prstGeom prst="wedgeRectCallout">
            <a:avLst>
              <a:gd name="adj1" fmla="val -60114"/>
              <a:gd name="adj2" fmla="val -929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színészet mellett egyetemi évei alatt a történelem foglalkoztatta, korai drámái is főként történelmi tárgyúak.</a:t>
            </a:r>
          </a:p>
        </p:txBody>
      </p:sp>
      <p:sp>
        <p:nvSpPr>
          <p:cNvPr id="11" name="Beszédbuborék: négyszög 10">
            <a:extLst>
              <a:ext uri="{FF2B5EF4-FFF2-40B4-BE49-F238E27FC236}">
                <a16:creationId xmlns:a16="http://schemas.microsoft.com/office/drawing/2014/main" id="{CC026D8B-02C1-41BC-BBC9-EBCAEA30A189}"/>
              </a:ext>
            </a:extLst>
          </p:cNvPr>
          <p:cNvSpPr/>
          <p:nvPr/>
        </p:nvSpPr>
        <p:spPr>
          <a:xfrm>
            <a:off x="264941" y="2933861"/>
            <a:ext cx="3251982" cy="1280159"/>
          </a:xfrm>
          <a:prstGeom prst="wedgeRectCallout">
            <a:avLst>
              <a:gd name="adj1" fmla="val 68258"/>
              <a:gd name="adj2" fmla="val 119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1815-ben tett ügyvédi vizsgát, és ebben az évben készítette el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Bánk bán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című történelmi drámája első változatát.</a:t>
            </a:r>
          </a:p>
        </p:txBody>
      </p:sp>
    </p:spTree>
    <p:extLst>
      <p:ext uri="{BB962C8B-B14F-4D97-AF65-F5344CB8AC3E}">
        <p14:creationId xmlns:p14="http://schemas.microsoft.com/office/powerpoint/2010/main" val="110594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B44337-1942-481B-97C3-B36FF0C67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2" y="311278"/>
            <a:ext cx="6897335" cy="593641"/>
          </a:xfrm>
          <a:solidFill>
            <a:schemeClr val="tx2"/>
          </a:solidFill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A BÁNK BÁN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5A2B522-4714-4259-A537-CF791882B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82" y="848113"/>
            <a:ext cx="3612790" cy="5161773"/>
          </a:xfrm>
          <a:prstGeom prst="rect">
            <a:avLst/>
          </a:prstGeom>
        </p:spPr>
      </p:pic>
      <p:sp>
        <p:nvSpPr>
          <p:cNvPr id="5" name="Gondolatbuborék: felhő 4">
            <a:extLst>
              <a:ext uri="{FF2B5EF4-FFF2-40B4-BE49-F238E27FC236}">
                <a16:creationId xmlns:a16="http://schemas.microsoft.com/office/drawing/2014/main" id="{999F9872-4EAF-4167-A9A3-DF61A64AB25C}"/>
              </a:ext>
            </a:extLst>
          </p:cNvPr>
          <p:cNvSpPr/>
          <p:nvPr/>
        </p:nvSpPr>
        <p:spPr>
          <a:xfrm>
            <a:off x="3993146" y="1127188"/>
            <a:ext cx="4023359" cy="2301812"/>
          </a:xfrm>
          <a:prstGeom prst="cloudCallout">
            <a:avLst>
              <a:gd name="adj1" fmla="val -21579"/>
              <a:gd name="adj2" fmla="val 1529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Bánk bán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című művet Katona József írta, ami 1815-ben keletkezett, majd a végleges változat 1819-ben jelent meg.</a:t>
            </a:r>
          </a:p>
        </p:txBody>
      </p:sp>
      <p:sp>
        <p:nvSpPr>
          <p:cNvPr id="6" name="Gondolatbuborék: felhő 5">
            <a:extLst>
              <a:ext uri="{FF2B5EF4-FFF2-40B4-BE49-F238E27FC236}">
                <a16:creationId xmlns:a16="http://schemas.microsoft.com/office/drawing/2014/main" id="{C5D3212C-9BD9-4ECD-94D8-7EDA55E32C44}"/>
              </a:ext>
            </a:extLst>
          </p:cNvPr>
          <p:cNvSpPr/>
          <p:nvPr/>
        </p:nvSpPr>
        <p:spPr>
          <a:xfrm>
            <a:off x="8158156" y="904919"/>
            <a:ext cx="3770141" cy="2330650"/>
          </a:xfrm>
          <a:prstGeom prst="cloudCallout">
            <a:avLst>
              <a:gd name="adj1" fmla="val -27134"/>
              <a:gd name="adj2" fmla="val 997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Bánk bán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ősbemutatója Kassán volt 1833-ban, ez a bemutató teljesen visszhangtalan maradt.</a:t>
            </a:r>
          </a:p>
        </p:txBody>
      </p:sp>
      <p:sp>
        <p:nvSpPr>
          <p:cNvPr id="8" name="Gondolatbuborék: felhő 7">
            <a:extLst>
              <a:ext uri="{FF2B5EF4-FFF2-40B4-BE49-F238E27FC236}">
                <a16:creationId xmlns:a16="http://schemas.microsoft.com/office/drawing/2014/main" id="{B26E47A2-9C66-44AE-B2F4-3FEDDE7B80E3}"/>
              </a:ext>
            </a:extLst>
          </p:cNvPr>
          <p:cNvSpPr/>
          <p:nvPr/>
        </p:nvSpPr>
        <p:spPr>
          <a:xfrm>
            <a:off x="3064678" y="3879868"/>
            <a:ext cx="4459458" cy="2301812"/>
          </a:xfrm>
          <a:prstGeom prst="cloudCallout">
            <a:avLst>
              <a:gd name="adj1" fmla="val -28719"/>
              <a:gd name="adj2" fmla="val -452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Pesti Magyar Színházban a forradalom következtében 1848. március 15-én az első felvonásnál félbeszakadt.</a:t>
            </a:r>
          </a:p>
          <a:p>
            <a:pPr algn="ctr"/>
            <a:endParaRPr lang="hu-HU" dirty="0"/>
          </a:p>
        </p:txBody>
      </p:sp>
      <p:sp>
        <p:nvSpPr>
          <p:cNvPr id="9" name="Beszédbuborék: négyszög 8">
            <a:extLst>
              <a:ext uri="{FF2B5EF4-FFF2-40B4-BE49-F238E27FC236}">
                <a16:creationId xmlns:a16="http://schemas.microsoft.com/office/drawing/2014/main" id="{F735996E-1F14-4A26-B4CD-2FE5AF90FC80}"/>
              </a:ext>
            </a:extLst>
          </p:cNvPr>
          <p:cNvSpPr/>
          <p:nvPr/>
        </p:nvSpPr>
        <p:spPr>
          <a:xfrm>
            <a:off x="8081232" y="3816564"/>
            <a:ext cx="3988715" cy="1786597"/>
          </a:xfrm>
          <a:prstGeom prst="wedgeRectCallout">
            <a:avLst>
              <a:gd name="adj1" fmla="val 8088"/>
              <a:gd name="adj2" fmla="val -85531"/>
            </a:avLst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Az ősbemutatóhoz a szereposztásból kellett kiindulni, ez a színészetnek annak a korszaka, mikor az alkat és a szerep megfelelés dominált.</a:t>
            </a:r>
          </a:p>
        </p:txBody>
      </p:sp>
      <p:pic>
        <p:nvPicPr>
          <p:cNvPr id="10" name="Picture 2" descr="http://www.oszk.hu/sites/default/files/virtualis_kiallitasok/bank_ban/bank_kepek/kassa1833/kassa33_wm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82" y="4488873"/>
            <a:ext cx="2902422" cy="236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30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3A3049-2C40-4CA8-85B4-F058AF0D2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26609"/>
            <a:ext cx="9603311" cy="1055077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u-HU" dirty="0">
                <a:solidFill>
                  <a:schemeClr val="bg1"/>
                </a:solidFill>
              </a:rPr>
              <a:t>Először a Nemzetiben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sz="1800" dirty="0">
                <a:solidFill>
                  <a:schemeClr val="bg1"/>
                </a:solidFill>
              </a:rPr>
              <a:t>bánk bán</a:t>
            </a:r>
          </a:p>
        </p:txBody>
      </p:sp>
      <p:sp>
        <p:nvSpPr>
          <p:cNvPr id="10" name="Folyamatábra: Másik feldolgozás 9">
            <a:extLst>
              <a:ext uri="{FF2B5EF4-FFF2-40B4-BE49-F238E27FC236}">
                <a16:creationId xmlns:a16="http://schemas.microsoft.com/office/drawing/2014/main" id="{9E60B94F-60DE-4AB8-A74C-E8EB420CEF3F}"/>
              </a:ext>
            </a:extLst>
          </p:cNvPr>
          <p:cNvSpPr/>
          <p:nvPr/>
        </p:nvSpPr>
        <p:spPr>
          <a:xfrm>
            <a:off x="3594176" y="1246090"/>
            <a:ext cx="4609515" cy="2111545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„Sok tekintetben hiányos ’s némileg vad, de erővel teljes </a:t>
            </a:r>
            <a:r>
              <a:rPr lang="hu-HU" dirty="0" err="1"/>
              <a:t>színmű.Legkevesbbé</a:t>
            </a:r>
            <a:r>
              <a:rPr lang="hu-HU" dirty="0"/>
              <a:t> sikerült Bánkbán’ </a:t>
            </a:r>
            <a:r>
              <a:rPr lang="hu-HU" dirty="0" err="1"/>
              <a:t>charactere</a:t>
            </a:r>
            <a:r>
              <a:rPr lang="hu-HU" dirty="0"/>
              <a:t>, kiben nem látjuk azon szilárdságot, </a:t>
            </a:r>
            <a:r>
              <a:rPr lang="hu-HU" dirty="0" err="1"/>
              <a:t>melly</a:t>
            </a:r>
            <a:r>
              <a:rPr lang="hu-HU" dirty="0"/>
              <a:t> az általa elkövetett merész s’ nagy felelősségű tetthez kívántatik. </a:t>
            </a:r>
          </a:p>
          <a:p>
            <a:pPr algn="ctr"/>
            <a:r>
              <a:rPr lang="hu-HU" dirty="0"/>
              <a:t>Vörösmarty Mihály</a:t>
            </a:r>
          </a:p>
        </p:txBody>
      </p:sp>
      <p:sp>
        <p:nvSpPr>
          <p:cNvPr id="11" name="Folyamatábra: Másik feldolgozás 10">
            <a:extLst>
              <a:ext uri="{FF2B5EF4-FFF2-40B4-BE49-F238E27FC236}">
                <a16:creationId xmlns:a16="http://schemas.microsoft.com/office/drawing/2014/main" id="{532F8092-E872-4E78-BB08-EEDE065234B2}"/>
              </a:ext>
            </a:extLst>
          </p:cNvPr>
          <p:cNvSpPr/>
          <p:nvPr/>
        </p:nvSpPr>
        <p:spPr>
          <a:xfrm>
            <a:off x="247546" y="3626461"/>
            <a:ext cx="3872515" cy="2111545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Magát az előadást középszerűnek, kielégítőnek tartják, de kiemelik Bartha Tiborc-megformálását és Lendvayné Hivatal Anikó Melinda-alakítását.</a:t>
            </a:r>
          </a:p>
          <a:p>
            <a:pPr algn="ctr"/>
            <a:r>
              <a:rPr lang="hu-HU" dirty="0" smtClean="0"/>
              <a:t>(idézi </a:t>
            </a:r>
            <a:r>
              <a:rPr lang="hu-HU" dirty="0"/>
              <a:t>Németh Antal)</a:t>
            </a:r>
          </a:p>
        </p:txBody>
      </p:sp>
      <p:sp>
        <p:nvSpPr>
          <p:cNvPr id="12" name="Folyamatábra: Másik feldolgozás 11">
            <a:extLst>
              <a:ext uri="{FF2B5EF4-FFF2-40B4-BE49-F238E27FC236}">
                <a16:creationId xmlns:a16="http://schemas.microsoft.com/office/drawing/2014/main" id="{8FF9FBD1-B29E-4C8B-90A8-AD4B2F3029B9}"/>
              </a:ext>
            </a:extLst>
          </p:cNvPr>
          <p:cNvSpPr/>
          <p:nvPr/>
        </p:nvSpPr>
        <p:spPr>
          <a:xfrm>
            <a:off x="7486439" y="3539565"/>
            <a:ext cx="4514193" cy="2301194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Széchenyi István Napló-</a:t>
            </a:r>
            <a:r>
              <a:rPr lang="hu-HU" dirty="0" err="1"/>
              <a:t>jában</a:t>
            </a:r>
            <a:r>
              <a:rPr lang="hu-HU" dirty="0"/>
              <a:t> a következő megjegyzést fűzi a darabhoz: „Magyar színház. Bánk bán. – Felfoghatatlan, hogy a kormány hogy engedhet ilyen esztelenséget játszani. – Rossz, veszedelmes tendencia”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4699160-65AA-4F77-94FC-A6EB1E6CE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775" y="3429000"/>
            <a:ext cx="22669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0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602A81A-44B2-4D3D-BC33-A916E1036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71473"/>
            <a:ext cx="9291215" cy="1049235"/>
          </a:xfrm>
          <a:solidFill>
            <a:schemeClr val="tx2"/>
          </a:solidFill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Hevesi </a:t>
            </a:r>
            <a:r>
              <a:rPr lang="hu-HU" dirty="0" err="1">
                <a:solidFill>
                  <a:schemeClr val="bg1"/>
                </a:solidFill>
              </a:rPr>
              <a:t>sándor</a:t>
            </a:r>
            <a:r>
              <a:rPr lang="hu-HU" dirty="0">
                <a:solidFill>
                  <a:schemeClr val="bg1"/>
                </a:solidFill>
              </a:rPr>
              <a:t> 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sz="1600" i="1" dirty="0">
                <a:solidFill>
                  <a:schemeClr val="bg1"/>
                </a:solidFill>
              </a:rPr>
              <a:t>első rendezése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5E56684-5D8D-43EB-B8FE-91D5C5F9A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20" y="1581424"/>
            <a:ext cx="4808544" cy="1350500"/>
          </a:xfrm>
          <a:solidFill>
            <a:schemeClr val="tx1"/>
          </a:solidFill>
        </p:spPr>
        <p:txBody>
          <a:bodyPr/>
          <a:lstStyle/>
          <a:p>
            <a:pPr marL="0" indent="0" algn="ctr">
              <a:buNone/>
            </a:pP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1916. január 1-jén új szereposztással, Hevesi Sándor rendezésében mutatja be a Bánk bánt a Nemzeti Színház.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3F2B02A-42EB-4427-8129-FA871BAE9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443" y="1426842"/>
            <a:ext cx="2757341" cy="4294924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3A39DE63-5A2B-46A3-A80F-178E231419A5}"/>
              </a:ext>
            </a:extLst>
          </p:cNvPr>
          <p:cNvSpPr/>
          <p:nvPr/>
        </p:nvSpPr>
        <p:spPr>
          <a:xfrm>
            <a:off x="8468751" y="5431158"/>
            <a:ext cx="3418449" cy="3682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Jászai Mari, mint Gertrudis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9D2EB0B-CE4B-4955-B5D2-25AFAA864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11" y="3036646"/>
            <a:ext cx="2466535" cy="3356823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E4D7520D-D827-4585-B026-AEB1508AE9D8}"/>
              </a:ext>
            </a:extLst>
          </p:cNvPr>
          <p:cNvSpPr/>
          <p:nvPr/>
        </p:nvSpPr>
        <p:spPr>
          <a:xfrm>
            <a:off x="0" y="6166022"/>
            <a:ext cx="3240258" cy="5205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Kürti József, mint Bánk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072B5D80-1066-4494-A928-683A528F6C41}"/>
              </a:ext>
            </a:extLst>
          </p:cNvPr>
          <p:cNvSpPr/>
          <p:nvPr/>
        </p:nvSpPr>
        <p:spPr>
          <a:xfrm>
            <a:off x="3234527" y="4664869"/>
            <a:ext cx="5036234" cy="15325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Sebestyén Károly a Budapesti Hírlapban szóvá teszi, hogy a Jászai Mari által képviselt tragikai stílus és Kürti József realisztikus szerepfelfogása nagy nehézséget jelent a rendezés számára.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46877A44-FE99-4388-9EDF-D3553EEB5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9201" y="1454941"/>
            <a:ext cx="2116931" cy="299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8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FB9385C-4591-4F12-A55E-C0A6FE4F5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171473"/>
            <a:ext cx="9291215" cy="883603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Hevesi </a:t>
            </a:r>
            <a:r>
              <a:rPr lang="hu-HU" dirty="0" err="1">
                <a:solidFill>
                  <a:schemeClr val="bg1"/>
                </a:solidFill>
              </a:rPr>
              <a:t>sándor</a:t>
            </a:r>
            <a:r>
              <a:rPr lang="hu-HU" dirty="0">
                <a:solidFill>
                  <a:schemeClr val="bg1"/>
                </a:solidFill>
              </a:rPr>
              <a:t/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sz="1800" dirty="0">
                <a:solidFill>
                  <a:schemeClr val="bg1"/>
                </a:solidFill>
              </a:rPr>
              <a:t>második rendezése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9552BEC3-21E2-4D47-907B-27C7A7B538DF}"/>
              </a:ext>
            </a:extLst>
          </p:cNvPr>
          <p:cNvSpPr txBox="1"/>
          <p:nvPr/>
        </p:nvSpPr>
        <p:spPr>
          <a:xfrm>
            <a:off x="225083" y="1364456"/>
            <a:ext cx="6105378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1928. október 21.) Hevesi, a Nemzeti Színház akkori igazgatója „össztűzbe” került, és csak kevesen nem botránkoztak meg azon, hogy mint rendező némileg az addig megszokottól eltérő módon kíván a drámához nyúlni.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E29BD5CA-C9D7-4E1F-8D2E-94B4B877913E}"/>
              </a:ext>
            </a:extLst>
          </p:cNvPr>
          <p:cNvSpPr txBox="1"/>
          <p:nvPr/>
        </p:nvSpPr>
        <p:spPr>
          <a:xfrm>
            <a:off x="5894363" y="5209199"/>
            <a:ext cx="6105378" cy="14773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Hevesi Sándor második Bánk bán-rendezése előtt széleskörű vitát robbantott ki, azzal, hogy a Pesti Naplónak nyilatkozatot adott, újra kívánja rendezni a Bánk bánt és tervei megvitatásához kéri a budapesti napilapok kritikusainak véleményét.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B6FB0A5C-E37A-441D-9051-ACC7B8250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87" y="3290539"/>
            <a:ext cx="3961228" cy="2657324"/>
          </a:xfrm>
          <a:prstGeom prst="rect">
            <a:avLst/>
          </a:prstGeom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BE396BFA-B1A9-4E5B-8DD4-C37BE362B366}"/>
              </a:ext>
            </a:extLst>
          </p:cNvPr>
          <p:cNvSpPr txBox="1"/>
          <p:nvPr/>
        </p:nvSpPr>
        <p:spPr>
          <a:xfrm>
            <a:off x="416756" y="5947863"/>
            <a:ext cx="4618890" cy="36933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dirty="0"/>
              <a:t>Bánk bán 3. felvonás – Melinda szobája</a:t>
            </a:r>
          </a:p>
        </p:txBody>
      </p:sp>
      <p:sp>
        <p:nvSpPr>
          <p:cNvPr id="16" name="Gondolatbuborék: felhő 15">
            <a:extLst>
              <a:ext uri="{FF2B5EF4-FFF2-40B4-BE49-F238E27FC236}">
                <a16:creationId xmlns:a16="http://schemas.microsoft.com/office/drawing/2014/main" id="{0A1298BC-F48B-4C19-8949-417DA51DFF06}"/>
              </a:ext>
            </a:extLst>
          </p:cNvPr>
          <p:cNvSpPr/>
          <p:nvPr/>
        </p:nvSpPr>
        <p:spPr>
          <a:xfrm>
            <a:off x="6330461" y="1955409"/>
            <a:ext cx="5345723" cy="2902887"/>
          </a:xfrm>
          <a:prstGeom prst="cloudCallout">
            <a:avLst>
              <a:gd name="adj1" fmla="val -29780"/>
              <a:gd name="adj2" fmla="val 1314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„Hallottam Hevesi Sándor ötletéről, mely a Bánk bán átdolgozására, mondjuk színpadképesebbé tételére vonatkozik és nagyon érdekesnek találom a gondolatot.,,</a:t>
            </a:r>
          </a:p>
          <a:p>
            <a:pPr algn="ctr"/>
            <a:r>
              <a:rPr lang="hu-HU" dirty="0"/>
              <a:t>(Herczeg Ferenc)</a:t>
            </a:r>
          </a:p>
        </p:txBody>
      </p:sp>
    </p:spTree>
    <p:extLst>
      <p:ext uri="{BB962C8B-B14F-4D97-AF65-F5344CB8AC3E}">
        <p14:creationId xmlns:p14="http://schemas.microsoft.com/office/powerpoint/2010/main" val="25696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3AF89A-E40F-4DD1-8887-A1391D539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121" y="213677"/>
            <a:ext cx="9291215" cy="714792"/>
          </a:xfrm>
          <a:solidFill>
            <a:schemeClr val="tx2"/>
          </a:solidFill>
        </p:spPr>
        <p:txBody>
          <a:bodyPr/>
          <a:lstStyle/>
          <a:p>
            <a:r>
              <a:rPr lang="hu-HU" dirty="0" err="1">
                <a:solidFill>
                  <a:schemeClr val="bg1"/>
                </a:solidFill>
              </a:rPr>
              <a:t>Madách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imre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E0D076C-D41D-468C-A7FA-E92D425F2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686" y="1060645"/>
            <a:ext cx="2993957" cy="4167587"/>
          </a:xfrm>
          <a:prstGeom prst="rect">
            <a:avLst/>
          </a:prstGeom>
        </p:spPr>
      </p:pic>
      <p:sp>
        <p:nvSpPr>
          <p:cNvPr id="5" name="Beszédbuborék: négyszög 4">
            <a:extLst>
              <a:ext uri="{FF2B5EF4-FFF2-40B4-BE49-F238E27FC236}">
                <a16:creationId xmlns:a16="http://schemas.microsoft.com/office/drawing/2014/main" id="{D1A23AE6-D157-453B-8476-A7CBDA6FE077}"/>
              </a:ext>
            </a:extLst>
          </p:cNvPr>
          <p:cNvSpPr/>
          <p:nvPr/>
        </p:nvSpPr>
        <p:spPr>
          <a:xfrm>
            <a:off x="8223327" y="1480780"/>
            <a:ext cx="3559126" cy="1111348"/>
          </a:xfrm>
          <a:prstGeom prst="wedgeRectCallout">
            <a:avLst>
              <a:gd name="adj1" fmla="val -59173"/>
              <a:gd name="adj2" fmla="val 427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1823. január 20-án született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Alsósztregován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vagyonos középnemesi családban.</a:t>
            </a:r>
          </a:p>
        </p:txBody>
      </p:sp>
      <p:sp>
        <p:nvSpPr>
          <p:cNvPr id="6" name="Beszédbuborék: négyszög 5">
            <a:extLst>
              <a:ext uri="{FF2B5EF4-FFF2-40B4-BE49-F238E27FC236}">
                <a16:creationId xmlns:a16="http://schemas.microsoft.com/office/drawing/2014/main" id="{C0145E29-BE67-49B0-AE89-B0DD39E60751}"/>
              </a:ext>
            </a:extLst>
          </p:cNvPr>
          <p:cNvSpPr/>
          <p:nvPr/>
        </p:nvSpPr>
        <p:spPr>
          <a:xfrm>
            <a:off x="8211747" y="2896871"/>
            <a:ext cx="3671668" cy="1083212"/>
          </a:xfrm>
          <a:prstGeom prst="wedgeRectCallout">
            <a:avLst>
              <a:gd name="adj1" fmla="val -59530"/>
              <a:gd name="adj2" fmla="val 16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Magántanuló volt, vizsgáit a váci piarista gimnáziumban tette le. </a:t>
            </a:r>
          </a:p>
        </p:txBody>
      </p:sp>
      <p:sp>
        <p:nvSpPr>
          <p:cNvPr id="7" name="Beszédbuborék: négyszög 6">
            <a:extLst>
              <a:ext uri="{FF2B5EF4-FFF2-40B4-BE49-F238E27FC236}">
                <a16:creationId xmlns:a16="http://schemas.microsoft.com/office/drawing/2014/main" id="{EC8D0F3C-607F-4117-939F-DFA3C64AEE5B}"/>
              </a:ext>
            </a:extLst>
          </p:cNvPr>
          <p:cNvSpPr/>
          <p:nvPr/>
        </p:nvSpPr>
        <p:spPr>
          <a:xfrm>
            <a:off x="4473526" y="5532975"/>
            <a:ext cx="3910818" cy="1111348"/>
          </a:xfrm>
          <a:prstGeom prst="wedgeRectCallout">
            <a:avLst>
              <a:gd name="adj1" fmla="val -2128"/>
              <a:gd name="adj2" fmla="val -7800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1840-ben Pesten megjelent első verseskötete Lantvirágok címmel</a:t>
            </a:r>
            <a:r>
              <a:rPr lang="hu-HU" dirty="0"/>
              <a:t>. </a:t>
            </a:r>
          </a:p>
        </p:txBody>
      </p:sp>
      <p:sp>
        <p:nvSpPr>
          <p:cNvPr id="8" name="Gondolatbuborék: felhő 7">
            <a:extLst>
              <a:ext uri="{FF2B5EF4-FFF2-40B4-BE49-F238E27FC236}">
                <a16:creationId xmlns:a16="http://schemas.microsoft.com/office/drawing/2014/main" id="{A25C9908-D65A-4AE4-947F-19F433EE786C}"/>
              </a:ext>
            </a:extLst>
          </p:cNvPr>
          <p:cNvSpPr/>
          <p:nvPr/>
        </p:nvSpPr>
        <p:spPr>
          <a:xfrm>
            <a:off x="9058270" y="4397383"/>
            <a:ext cx="2993957" cy="1661698"/>
          </a:xfrm>
          <a:prstGeom prst="cloudCallout">
            <a:avLst>
              <a:gd name="adj1" fmla="val -67820"/>
              <a:gd name="adj2" fmla="val 27790"/>
            </a:avLst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Bahnschrift SemiCondensed" panose="020B0502040204020203" pitchFamily="34" charset="0"/>
              </a:rPr>
              <a:t> Lírai darabjait Lónyay Etelka iránti ifjúkori szerelme ihlette.</a:t>
            </a:r>
          </a:p>
        </p:txBody>
      </p:sp>
      <p:sp>
        <p:nvSpPr>
          <p:cNvPr id="9" name="Beszédbuborék: négyszög 8">
            <a:extLst>
              <a:ext uri="{FF2B5EF4-FFF2-40B4-BE49-F238E27FC236}">
                <a16:creationId xmlns:a16="http://schemas.microsoft.com/office/drawing/2014/main" id="{2F4F0941-0C67-427A-B7DE-BD9AE7F67C38}"/>
              </a:ext>
            </a:extLst>
          </p:cNvPr>
          <p:cNvSpPr/>
          <p:nvPr/>
        </p:nvSpPr>
        <p:spPr>
          <a:xfrm>
            <a:off x="290385" y="1123384"/>
            <a:ext cx="4164941" cy="714792"/>
          </a:xfrm>
          <a:prstGeom prst="wedgeRectCallout">
            <a:avLst>
              <a:gd name="adj1" fmla="val 60230"/>
              <a:gd name="adj2" fmla="val 739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Betegeskedése miatt nem vehetett részt a szabadságharcban. </a:t>
            </a:r>
          </a:p>
        </p:txBody>
      </p:sp>
      <p:sp>
        <p:nvSpPr>
          <p:cNvPr id="10" name="Beszédbuborék: négyszög 9">
            <a:extLst>
              <a:ext uri="{FF2B5EF4-FFF2-40B4-BE49-F238E27FC236}">
                <a16:creationId xmlns:a16="http://schemas.microsoft.com/office/drawing/2014/main" id="{9AAB07DF-2607-4C5F-868B-2A363012D297}"/>
              </a:ext>
            </a:extLst>
          </p:cNvPr>
          <p:cNvSpPr/>
          <p:nvPr/>
        </p:nvSpPr>
        <p:spPr>
          <a:xfrm>
            <a:off x="290385" y="2117500"/>
            <a:ext cx="4201340" cy="836872"/>
          </a:xfrm>
          <a:prstGeom prst="wedgeRectCallout">
            <a:avLst>
              <a:gd name="adj1" fmla="val 59528"/>
              <a:gd name="adj2" fmla="val 372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ember tragédiája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 a legsikeresebb műve.</a:t>
            </a:r>
          </a:p>
        </p:txBody>
      </p:sp>
      <p:sp>
        <p:nvSpPr>
          <p:cNvPr id="11" name="Beszédbuborék: négyszög 10">
            <a:extLst>
              <a:ext uri="{FF2B5EF4-FFF2-40B4-BE49-F238E27FC236}">
                <a16:creationId xmlns:a16="http://schemas.microsoft.com/office/drawing/2014/main" id="{3D712E32-7D1E-4288-84C0-64ABC81A1185}"/>
              </a:ext>
            </a:extLst>
          </p:cNvPr>
          <p:cNvSpPr/>
          <p:nvPr/>
        </p:nvSpPr>
        <p:spPr>
          <a:xfrm>
            <a:off x="308585" y="3314848"/>
            <a:ext cx="4164941" cy="1082536"/>
          </a:xfrm>
          <a:prstGeom prst="wedgeRectCallout">
            <a:avLst>
              <a:gd name="adj1" fmla="val 60568"/>
              <a:gd name="adj2" fmla="val 54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Hasonlóan Katona Józsefhez,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Madáchot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is egykönyvű szerzőnek nevezték.</a:t>
            </a:r>
          </a:p>
        </p:txBody>
      </p:sp>
      <p:sp>
        <p:nvSpPr>
          <p:cNvPr id="12" name="Beszédbuborék: négyszög 11">
            <a:extLst>
              <a:ext uri="{FF2B5EF4-FFF2-40B4-BE49-F238E27FC236}">
                <a16:creationId xmlns:a16="http://schemas.microsoft.com/office/drawing/2014/main" id="{A5F6E203-87DD-4E57-97FF-5B085079DFD6}"/>
              </a:ext>
            </a:extLst>
          </p:cNvPr>
          <p:cNvSpPr/>
          <p:nvPr/>
        </p:nvSpPr>
        <p:spPr>
          <a:xfrm>
            <a:off x="409547" y="4862532"/>
            <a:ext cx="3277512" cy="1219735"/>
          </a:xfrm>
          <a:prstGeom prst="wedgeRectCallout">
            <a:avLst>
              <a:gd name="adj1" fmla="val 86042"/>
              <a:gd name="adj2" fmla="val -5514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1864. október 5-én, Ő is távozott az élők közül.</a:t>
            </a:r>
          </a:p>
        </p:txBody>
      </p:sp>
    </p:spTree>
    <p:extLst>
      <p:ext uri="{BB962C8B-B14F-4D97-AF65-F5344CB8AC3E}">
        <p14:creationId xmlns:p14="http://schemas.microsoft.com/office/powerpoint/2010/main" val="76884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7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101BF4-D5AE-4564-9BA6-581A274A6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185541"/>
            <a:ext cx="9291215" cy="1052415"/>
          </a:xfrm>
          <a:solidFill>
            <a:schemeClr val="tx2"/>
          </a:solidFill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Az ember tragédiája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ősbemutató 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DCB5C625-2E85-4273-8109-C863DA1CA366}"/>
              </a:ext>
            </a:extLst>
          </p:cNvPr>
          <p:cNvSpPr/>
          <p:nvPr/>
        </p:nvSpPr>
        <p:spPr>
          <a:xfrm>
            <a:off x="2450736" y="4905395"/>
            <a:ext cx="6895515" cy="16881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 késedelem oka a műfaj és a kortárs színpad </a:t>
            </a:r>
            <a:r>
              <a:rPr lang="hu-HU" dirty="0" err="1"/>
              <a:t>öszszeférhetetlenségében</a:t>
            </a:r>
            <a:r>
              <a:rPr lang="hu-HU" dirty="0"/>
              <a:t> keresendő. 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515F4CB3-902A-4983-AA6B-331B8ABC3A7E}"/>
              </a:ext>
            </a:extLst>
          </p:cNvPr>
          <p:cNvSpPr/>
          <p:nvPr/>
        </p:nvSpPr>
        <p:spPr>
          <a:xfrm>
            <a:off x="3079110" y="1463040"/>
            <a:ext cx="5544385" cy="34423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 későromantika színháza nem volt alkalmas egy hatalmas emberiségköltemény gondolati világának leképezésére, megjelenítésére mindaddig, amíg az illúziószínpad vizuális és technikai megoldásai nem tették lehetővé a külső cselekmény színgazdagsága mellett a belső, filozofikus szövegrészek és karakterek „másik világának” plasztikus megformálását.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32C09C6-D23A-4556-A4B2-D3BC58BA9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078" y="1835903"/>
            <a:ext cx="3180489" cy="4262511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BA05DCD1-FF1B-4C58-AF28-7DB02F373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33" y="1716223"/>
            <a:ext cx="2525917" cy="463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2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980BCD-25A6-41FB-A777-607D15D0F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241811"/>
            <a:ext cx="9291215" cy="1122755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Németh Antal rendezése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sz="1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Egy emberöltő Az ember tragédiája szolgálatában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FEACEFF-DDB0-4EEE-B6E6-7E9A53102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06" y="1680309"/>
            <a:ext cx="2689787" cy="3419679"/>
          </a:xfrm>
          <a:prstGeom prst="rect">
            <a:avLst/>
          </a:prstGeom>
        </p:spPr>
      </p:pic>
      <p:sp>
        <p:nvSpPr>
          <p:cNvPr id="5" name="Gondolatbuborék: felhő 4">
            <a:extLst>
              <a:ext uri="{FF2B5EF4-FFF2-40B4-BE49-F238E27FC236}">
                <a16:creationId xmlns:a16="http://schemas.microsoft.com/office/drawing/2014/main" id="{D2F0B87A-1851-4D91-8C30-C8AF65A2AE08}"/>
              </a:ext>
            </a:extLst>
          </p:cNvPr>
          <p:cNvSpPr/>
          <p:nvPr/>
        </p:nvSpPr>
        <p:spPr>
          <a:xfrm>
            <a:off x="7685549" y="4307451"/>
            <a:ext cx="4271687" cy="2550549"/>
          </a:xfrm>
          <a:prstGeom prst="cloudCallout">
            <a:avLst>
              <a:gd name="adj1" fmla="val -56729"/>
              <a:gd name="adj2" fmla="val -4505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 centenáris előadás [1937] néhány mozzanata arról győzött meg, hogy minél hatásosabb és illúziókeltőbb egy-egy megoldás, annál inkább eltereli a nézők figyelmét a szövegről</a:t>
            </a:r>
            <a:r>
              <a:rPr lang="hu-HU" sz="1500" dirty="0"/>
              <a:t>.”</a:t>
            </a:r>
          </a:p>
        </p:txBody>
      </p:sp>
      <p:sp>
        <p:nvSpPr>
          <p:cNvPr id="6" name="Gondolatbuborék: felhő 5">
            <a:extLst>
              <a:ext uri="{FF2B5EF4-FFF2-40B4-BE49-F238E27FC236}">
                <a16:creationId xmlns:a16="http://schemas.microsoft.com/office/drawing/2014/main" id="{24D20DD4-16EC-4CC7-B381-D0E743BC9022}"/>
              </a:ext>
            </a:extLst>
          </p:cNvPr>
          <p:cNvSpPr/>
          <p:nvPr/>
        </p:nvSpPr>
        <p:spPr>
          <a:xfrm>
            <a:off x="7440893" y="1110734"/>
            <a:ext cx="4761001" cy="2550549"/>
          </a:xfrm>
          <a:prstGeom prst="cloudCallout">
            <a:avLst>
              <a:gd name="adj1" fmla="val -48312"/>
              <a:gd name="adj2" fmla="val 5588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„Így például az űrben való repülés túl jól sikerült: a néző Ádámmal együtt szállt, lebegett, és zuhant vissza a Földre, és ezért senki nem figyelte e szokatlan színházi élmény alatt a mű megértése szempontjából döntő jelentőségű dialógust.”</a:t>
            </a:r>
          </a:p>
        </p:txBody>
      </p:sp>
      <p:sp>
        <p:nvSpPr>
          <p:cNvPr id="7" name="Gondolatbuborék: felhő 6">
            <a:extLst>
              <a:ext uri="{FF2B5EF4-FFF2-40B4-BE49-F238E27FC236}">
                <a16:creationId xmlns:a16="http://schemas.microsoft.com/office/drawing/2014/main" id="{6E6DD6B2-DF69-45F2-9D27-D44F527E50B7}"/>
              </a:ext>
            </a:extLst>
          </p:cNvPr>
          <p:cNvSpPr/>
          <p:nvPr/>
        </p:nvSpPr>
        <p:spPr>
          <a:xfrm>
            <a:off x="-154745" y="1364566"/>
            <a:ext cx="4603396" cy="2627142"/>
          </a:xfrm>
          <a:prstGeom prst="cloudCallout">
            <a:avLst>
              <a:gd name="adj1" fmla="val 54343"/>
              <a:gd name="adj2" fmla="val 5714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 költő mondanivalójára koncentráló, a szöveget végletekig előtérbe helyező előadás eszménye lebegett előttem, amikor elhatároztam, hogy tenyérnyi színpadon, minden technikai trükkről lemondva mutatom be a Tragédiát.”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5390682A-8580-4968-BCA0-4E524B7F8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15" y="4264878"/>
            <a:ext cx="3315475" cy="245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8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Galéria">
  <a:themeElements>
    <a:clrScheme name="Galéria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éria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é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470</TotalTime>
  <Words>726</Words>
  <Application>Microsoft Office PowerPoint</Application>
  <PresentationFormat>Szélesvásznú</PresentationFormat>
  <Paragraphs>52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7" baseType="lpstr">
      <vt:lpstr>Arial</vt:lpstr>
      <vt:lpstr>Bahnschrift SemiCondensed</vt:lpstr>
      <vt:lpstr>Bahnschrift SemiLight</vt:lpstr>
      <vt:lpstr>Calibri</vt:lpstr>
      <vt:lpstr>Rockwell</vt:lpstr>
      <vt:lpstr>Times New Roman</vt:lpstr>
      <vt:lpstr>Galéria</vt:lpstr>
      <vt:lpstr>Nemzeti Színházas klasszikusok</vt:lpstr>
      <vt:lpstr>Katona József</vt:lpstr>
      <vt:lpstr>A BÁNK BÁN</vt:lpstr>
      <vt:lpstr>Először a Nemzetiben bánk bán</vt:lpstr>
      <vt:lpstr>Hevesi sándor  első rendezése</vt:lpstr>
      <vt:lpstr>Hevesi sándor második rendezése</vt:lpstr>
      <vt:lpstr>Madách imre</vt:lpstr>
      <vt:lpstr>Az ember tragédiája ősbemutató </vt:lpstr>
      <vt:lpstr>Németh Antal rendezése Egy emberöltő Az ember tragédiája szolgálatában</vt:lpstr>
      <vt:lpstr>Az ember tragédiája nevezetes színészei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Mári Gréta</dc:creator>
  <cp:lastModifiedBy>Zsitnyánszki Andrea</cp:lastModifiedBy>
  <cp:revision>41</cp:revision>
  <dcterms:created xsi:type="dcterms:W3CDTF">2021-03-31T11:19:32Z</dcterms:created>
  <dcterms:modified xsi:type="dcterms:W3CDTF">2021-04-11T14:37:51Z</dcterms:modified>
</cp:coreProperties>
</file>