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2" autoAdjust="0"/>
    <p:restoredTop sz="94660"/>
  </p:normalViewPr>
  <p:slideViewPr>
    <p:cSldViewPr>
      <p:cViewPr>
        <p:scale>
          <a:sx n="80" d="100"/>
          <a:sy n="80" d="100"/>
        </p:scale>
        <p:origin x="-8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565E-2781-4B59-B458-75A6DEC9CE62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B84A1-99AA-4EE9-80CE-E327DBA691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7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84A1-99AA-4EE9-80CE-E327DBA6914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549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84A1-99AA-4EE9-80CE-E327DBA6914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63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84A1-99AA-4EE9-80CE-E327DBA6914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43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84A1-99AA-4EE9-80CE-E327DBA6914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06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84A1-99AA-4EE9-80CE-E327DBA6914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445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84A1-99AA-4EE9-80CE-E327DBA6914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476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84A1-99AA-4EE9-80CE-E327DBA6914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7733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Betűk</a:t>
            </a:r>
            <a:r>
              <a:rPr lang="hu-HU" baseline="0" smtClean="0"/>
              <a:t> bepattognak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84A1-99AA-4EE9-80CE-E327DBA6914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885" y="134076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A1518C-C070-407B-8DC6-DE530A9FF1DF}" type="datetimeFigureOut">
              <a:rPr lang="hu-HU" smtClean="0"/>
              <a:pPr/>
              <a:t>2016.03.20.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5C6AA7-5EF4-4A47-BBA2-6790C7C33F5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745654"/>
            <a:ext cx="8458200" cy="1394099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 képzeletbeli napló</a:t>
            </a:r>
            <a:r>
              <a:rPr lang="hu-HU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/>
            </a:r>
            <a:br>
              <a:rPr lang="hu-HU" dirty="0" smtClean="0">
                <a:effectLst>
                  <a:reflection blurRad="6350" stA="60000" endA="900" endPos="60000" dist="60007" dir="5400000" sy="-100000" algn="bl" rotWithShape="0"/>
                </a:effectLst>
              </a:rPr>
            </a:br>
            <a:endParaRPr lang="hu-HU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516849" y="6243630"/>
            <a:ext cx="2618345" cy="61437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hu-HU" dirty="0" smtClean="0"/>
              <a:t>Készítette:</a:t>
            </a:r>
          </a:p>
          <a:p>
            <a:pPr algn="r"/>
            <a:r>
              <a:rPr lang="hu-HU" dirty="0" err="1" smtClean="0"/>
              <a:t>Latabár</a:t>
            </a:r>
            <a:r>
              <a:rPr lang="hu-HU" dirty="0" smtClean="0"/>
              <a:t> Kálmán csoport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27154"/>
            <a:ext cx="3150539" cy="4137707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Picture 2" descr="http://laukft.hu/pngkepek2011/fuggonyok/fuggony6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6452" r="5037" b="5377"/>
          <a:stretch/>
        </p:blipFill>
        <p:spPr bwMode="auto">
          <a:xfrm>
            <a:off x="-1447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490293"/>
            <a:ext cx="8542312" cy="5488136"/>
          </a:xfrm>
        </p:spPr>
        <p:txBody>
          <a:bodyPr>
            <a:normAutofit fontScale="47500" lnSpcReduction="20000"/>
          </a:bodyPr>
          <a:lstStyle/>
          <a:p>
            <a:pPr marL="3314700" indent="-266700">
              <a:buFont typeface="Arial" panose="020B0604020202020204" pitchFamily="34" charset="0"/>
              <a:buChar char="•"/>
            </a:pPr>
            <a:r>
              <a:rPr lang="hu-HU" dirty="0" smtClean="0"/>
              <a:t>Ezen napló tulajdonosa: </a:t>
            </a:r>
            <a:r>
              <a:rPr lang="hu-HU" dirty="0" err="1" smtClean="0"/>
              <a:t>Paulay</a:t>
            </a:r>
            <a:r>
              <a:rPr lang="hu-HU" dirty="0" smtClean="0"/>
              <a:t> Ede</a:t>
            </a:r>
          </a:p>
          <a:p>
            <a:pPr marL="3314700" indent="-266700">
              <a:buFont typeface="Arial" panose="020B0604020202020204" pitchFamily="34" charset="0"/>
              <a:buChar char="•"/>
            </a:pPr>
            <a:r>
              <a:rPr lang="hu-HU" dirty="0" smtClean="0"/>
              <a:t>Családi állapotom: Nős volnék-&gt;</a:t>
            </a:r>
            <a:r>
              <a:rPr lang="hu-HU" dirty="0" err="1"/>
              <a:t>Gvozdanovits</a:t>
            </a:r>
            <a:r>
              <a:rPr lang="hu-HU" dirty="0"/>
              <a:t> </a:t>
            </a:r>
            <a:r>
              <a:rPr lang="hu-HU" dirty="0" smtClean="0"/>
              <a:t>Júlia-színésznővel </a:t>
            </a:r>
            <a:r>
              <a:rPr lang="hu-HU" dirty="0" err="1" smtClean="0"/>
              <a:t>esküvénk</a:t>
            </a:r>
            <a:r>
              <a:rPr lang="hu-HU" dirty="0" smtClean="0"/>
              <a:t> örök hűséget egymásnak</a:t>
            </a:r>
          </a:p>
          <a:p>
            <a:pPr marL="3314700" indent="-266700">
              <a:buFont typeface="Arial" panose="020B0604020202020204" pitchFamily="34" charset="0"/>
              <a:buChar char="•"/>
            </a:pPr>
            <a:r>
              <a:rPr lang="hu-HU" dirty="0" smtClean="0"/>
              <a:t>Lakhelyem jelenleg:Pest</a:t>
            </a:r>
          </a:p>
          <a:p>
            <a:pPr marL="3314700" indent="-266700">
              <a:buFont typeface="Arial" panose="020B0604020202020204" pitchFamily="34" charset="0"/>
              <a:buChar char="•"/>
            </a:pPr>
            <a:r>
              <a:rPr lang="hu-HU" dirty="0" smtClean="0"/>
              <a:t>Színházi tevékenységem:</a:t>
            </a:r>
          </a:p>
          <a:p>
            <a:pPr marL="3594100" lvl="1" indent="-273050">
              <a:buFont typeface="Arial" panose="020B0604020202020204" pitchFamily="34" charset="0"/>
              <a:buChar char="•"/>
            </a:pPr>
            <a:r>
              <a:rPr lang="hu-HU" sz="3200" dirty="0" smtClean="0"/>
              <a:t>Pályakezdésem: Miskolc,Debrecen,Szeged,Kolozsvár,Kassa</a:t>
            </a:r>
          </a:p>
          <a:p>
            <a:pPr marL="3594100" lvl="1" indent="-273050">
              <a:buFont typeface="Arial" panose="020B0604020202020204" pitchFamily="34" charset="0"/>
              <a:buChar char="•"/>
            </a:pPr>
            <a:r>
              <a:rPr lang="hu-HU" sz="3200" dirty="0" smtClean="0"/>
              <a:t>1863 - </a:t>
            </a:r>
            <a:r>
              <a:rPr lang="hu-HU" sz="3200" dirty="0" err="1" smtClean="0"/>
              <a:t>tól</a:t>
            </a:r>
            <a:r>
              <a:rPr lang="hu-HU" sz="3200" dirty="0" smtClean="0"/>
              <a:t> végleg elköteleztem magam a-pesti nemzeti színházhoz : nem </a:t>
            </a:r>
            <a:r>
              <a:rPr lang="hu-HU" sz="3200" dirty="0" err="1" smtClean="0"/>
              <a:t>valék</a:t>
            </a:r>
            <a:r>
              <a:rPr lang="hu-HU" sz="3200" dirty="0" smtClean="0"/>
              <a:t> túl tehetséges színész, de rendezőként és színészpedagógusként sikeresnek tartanak, s ezen  kívül közel 61 színpadi művet lefordítottam, hogy népemet is közelebb hozzam más nemzetek kultúrájához.</a:t>
            </a:r>
          </a:p>
          <a:p>
            <a:pPr marL="3594100" lvl="1" indent="-273050">
              <a:buFont typeface="Arial" panose="020B0604020202020204" pitchFamily="34" charset="0"/>
              <a:buChar char="•"/>
            </a:pPr>
            <a:r>
              <a:rPr lang="hu-HU" sz="3200" dirty="0" smtClean="0"/>
              <a:t>1878- nemzeti színház igazgatója lettem és tevékenykedésem úgy </a:t>
            </a:r>
            <a:r>
              <a:rPr lang="hu-HU" sz="3200" dirty="0" err="1" smtClean="0"/>
              <a:t>vonulá</a:t>
            </a:r>
            <a:r>
              <a:rPr lang="hu-HU" sz="3200" dirty="0" smtClean="0"/>
              <a:t> be a színháztörténetbe, mint a színház „aranykora”</a:t>
            </a:r>
          </a:p>
          <a:p>
            <a:pPr marL="3594100" lvl="1" indent="-273050">
              <a:buFont typeface="Arial" panose="020B0604020202020204" pitchFamily="34" charset="0"/>
              <a:buChar char="•"/>
            </a:pPr>
            <a:r>
              <a:rPr lang="hu-HU" sz="3200" dirty="0" smtClean="0"/>
              <a:t>1879-felkérettem a Csongor és Tünde rendezésére</a:t>
            </a:r>
          </a:p>
          <a:p>
            <a:pPr marL="3594100" lvl="1" indent="-273050">
              <a:buFont typeface="Arial" panose="020B0604020202020204" pitchFamily="34" charset="0"/>
              <a:buChar char="•"/>
            </a:pPr>
            <a:r>
              <a:rPr lang="hu-HU" sz="3200" dirty="0" smtClean="0"/>
              <a:t>1883 </a:t>
            </a:r>
            <a:r>
              <a:rPr lang="hu-HU" sz="3200" dirty="0" err="1" smtClean="0"/>
              <a:t>-Madách</a:t>
            </a:r>
            <a:r>
              <a:rPr lang="hu-HU" sz="3200" dirty="0" smtClean="0"/>
              <a:t>: Az ember tragédiája és sok más értékes mű bemutatására kérettem fel és nagy színész egyéniségeket alkalmaztam a mű bemutatásához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hu-HU" dirty="0" smtClean="0"/>
              <a:t>Színészpedagógiai műveim: A színészet elmélete(1871), Drámairodalmunk a nemzeti színház megnyitása óta (1883), A Nemzeti Színház (1887)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hu-HU" dirty="0" smtClean="0"/>
              <a:t>1876- </a:t>
            </a:r>
            <a:r>
              <a:rPr lang="hu-HU" dirty="0" err="1" smtClean="0"/>
              <a:t>megalapítám</a:t>
            </a:r>
            <a:r>
              <a:rPr lang="hu-HU" dirty="0" smtClean="0"/>
              <a:t> Petőfi Társaságot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hu-HU" dirty="0" smtClean="0"/>
              <a:t>1881-Ferencz József rend lovagkeresztjét megkapván nagy dicsőség ért engemet 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hu-HU" dirty="0" smtClean="0"/>
              <a:t>1882- Kisfaludy Társaság tagjává választottak </a:t>
            </a:r>
            <a:r>
              <a:rPr lang="hu-HU" dirty="0" err="1" smtClean="0"/>
              <a:t>vala</a:t>
            </a:r>
            <a:endParaRPr lang="hu-HU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Curriculum Vitae</a:t>
            </a:r>
            <a:endParaRPr lang="hu-HU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1026" name="Picture 2" descr="http://varosom.hu/upload_pic/normal/29/8369111121053523_paulay_szinhaz_mus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t="3577" r="14773" b="34242"/>
          <a:stretch/>
        </p:blipFill>
        <p:spPr bwMode="auto">
          <a:xfrm>
            <a:off x="304800" y="1492742"/>
            <a:ext cx="2979150" cy="38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4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400"/>
                            </p:stCondLst>
                            <p:childTnLst>
                              <p:par>
                                <p:cTn id="7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400"/>
                            </p:stCondLst>
                            <p:childTnLst>
                              <p:par>
                                <p:cTn id="7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400"/>
                            </p:stCondLst>
                            <p:childTnLst>
                              <p:par>
                                <p:cTn id="8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3588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Egy kis színháztörténet …</a:t>
            </a:r>
            <a:endParaRPr lang="hu-HU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3588" y="1556792"/>
            <a:ext cx="8686800" cy="5301208"/>
          </a:xfrm>
        </p:spPr>
        <p:txBody>
          <a:bodyPr numCol="2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hu-HU" sz="1600" dirty="0"/>
          </a:p>
          <a:p>
            <a:pPr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Az 1848-49-es szabadságharc után a nemzeti színházat (ebben az időszakban kisbetűvel írták) kormányhű intézménnyé kívánták tenni.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A színház élére hozzá nem értők kerültek </a:t>
            </a:r>
            <a:r>
              <a:rPr lang="hu-HU" sz="1600" dirty="0" err="1" smtClean="0"/>
              <a:t>vala</a:t>
            </a:r>
            <a:r>
              <a:rPr lang="hu-HU" sz="1600" dirty="0" smtClean="0"/>
              <a:t>,s a színháznak az egyre inkább arisztokratikussá váló közönséget kellett kiszolgálnia.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1873-ban -végre- Szigligeti Ede személyében színházi szakember vette át az irányítást, és ő készítette elő a színház „aranykorát”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1875-ben bővült  </a:t>
            </a:r>
            <a:r>
              <a:rPr lang="hu-HU" sz="1600" dirty="0" err="1" smtClean="0"/>
              <a:t>vala</a:t>
            </a:r>
            <a:r>
              <a:rPr lang="hu-HU" sz="1600" dirty="0" smtClean="0"/>
              <a:t> a színház épülete.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1878-tól a színházigazgatójának neveztettem ki, amelyet a mai napig </a:t>
            </a:r>
            <a:r>
              <a:rPr lang="hu-HU" sz="1600" dirty="0" err="1" smtClean="0"/>
              <a:t>irányíték</a:t>
            </a:r>
            <a:r>
              <a:rPr lang="hu-HU" sz="16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 smtClean="0"/>
              <a:t>A korszak legjobb színészeit hívtam meg a Társulatomhoz.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 smtClean="0"/>
              <a:t>Szigorú intézkedéseket hoztam </a:t>
            </a:r>
            <a:r>
              <a:rPr lang="hu-HU" sz="1600" b="1" dirty="0" err="1" smtClean="0"/>
              <a:t>vala</a:t>
            </a:r>
            <a:r>
              <a:rPr lang="hu-HU" sz="1600" b="1" dirty="0" smtClean="0"/>
              <a:t>, ezzel megteremtvén a színpadi munka fegyelmét.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hu-HU" sz="1400" dirty="0" smtClean="0"/>
              <a:t> </a:t>
            </a:r>
            <a:r>
              <a:rPr lang="hu-HU" sz="1400" dirty="0"/>
              <a:t>A szereposztás kizárólag igazgatói jog </a:t>
            </a:r>
            <a:r>
              <a:rPr lang="hu-HU" sz="1400" dirty="0" smtClean="0"/>
              <a:t>,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hu-HU" sz="1400" dirty="0" smtClean="0"/>
              <a:t>Minden tag köteles a neki adott szerepet elfogadni. A szerep lemondása még akkor sem engedtetvén meg, ha      iránta a tagnak észrevétele volna.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 smtClean="0"/>
              <a:t> Korszerű színháztechnikai eszközöket vezettem be,:Európában elsőként az én színházamban </a:t>
            </a:r>
            <a:r>
              <a:rPr lang="hu-HU" sz="1400" dirty="0" err="1" smtClean="0"/>
              <a:t>valék</a:t>
            </a:r>
            <a:r>
              <a:rPr lang="hu-HU" sz="1400" dirty="0" smtClean="0"/>
              <a:t> villanyvilágítás.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/>
              <a:t>A magyar színházművészetet a kor világszínvonalára </a:t>
            </a:r>
            <a:r>
              <a:rPr lang="hu-HU" sz="1400" dirty="0" smtClean="0"/>
              <a:t>emelkedett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400" dirty="0" smtClean="0"/>
              <a:t>„ Erősen meg vagyok győződve arról, hogy a színészetnek nemzeti feladat is van.”</a:t>
            </a:r>
            <a:endParaRPr lang="hu-HU" sz="1400" dirty="0"/>
          </a:p>
        </p:txBody>
      </p:sp>
      <p:pic>
        <p:nvPicPr>
          <p:cNvPr id="2050" name="Picture 2" descr="http://zeus.phil-inst.hu/recepcio/img/img/nagy/szi0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b="1559"/>
          <a:stretch/>
        </p:blipFill>
        <p:spPr bwMode="auto">
          <a:xfrm>
            <a:off x="347836" y="1272084"/>
            <a:ext cx="3860144" cy="25194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781113" lon="20267679" rev="1216782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1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1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1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1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1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1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100"/>
                            </p:stCondLst>
                            <p:childTnLst>
                              <p:par>
                                <p:cTn id="7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1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1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100"/>
                            </p:stCondLst>
                            <p:childTnLst>
                              <p:par>
                                <p:cTn id="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7808" y="260648"/>
            <a:ext cx="4392488" cy="11430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1879. december 1.</a:t>
            </a:r>
            <a:endParaRPr lang="hu-HU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67544" y="53182"/>
            <a:ext cx="4485184" cy="114300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effectLst/>
              </a:rPr>
              <a:t>Csongor és Tünde-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Ősbemutató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3" y="1560314"/>
            <a:ext cx="9001502" cy="4972071"/>
          </a:xfrm>
        </p:spPr>
        <p:txBody>
          <a:bodyPr>
            <a:normAutofit lnSpcReduction="10000"/>
          </a:bodyPr>
          <a:lstStyle/>
          <a:p>
            <a:pPr marL="2695575">
              <a:buFont typeface="Arial" panose="020B0604020202020204" pitchFamily="34" charset="0"/>
              <a:buChar char="•"/>
            </a:pPr>
            <a:r>
              <a:rPr lang="hu-HU" sz="2400" dirty="0"/>
              <a:t>Színre vitele előtt a következő gondolat motoszkált a fejemben: </a:t>
            </a:r>
          </a:p>
          <a:p>
            <a:pPr marL="2695575">
              <a:buFont typeface="Arial" panose="020B0604020202020204" pitchFamily="34" charset="0"/>
              <a:buChar char="•"/>
            </a:pPr>
            <a:r>
              <a:rPr lang="hu-HU" sz="2400" dirty="0"/>
              <a:t>”Lehetetlen hogy ma, midőn nyelvünk a társadalom minden rétegében elfoglalta jogos uralkodását, ne volna meg az érzék ama tömérdek szépség iránt, mely e műből áradoz”</a:t>
            </a:r>
          </a:p>
          <a:p>
            <a:pPr marL="2695575">
              <a:buFont typeface="Arial" panose="020B0604020202020204" pitchFamily="34" charset="0"/>
              <a:buChar char="•"/>
            </a:pPr>
            <a:r>
              <a:rPr lang="hu-HU" sz="2400" dirty="0" smtClean="0"/>
              <a:t>Vörösmarty Mihály születésének 79. évfordulóján rendeztetett és tartatott meg a premier. A dráma keletkezése</a:t>
            </a:r>
            <a:br>
              <a:rPr lang="hu-HU" sz="2400" dirty="0" smtClean="0"/>
            </a:br>
            <a:r>
              <a:rPr lang="hu-HU" sz="2400" dirty="0" smtClean="0"/>
              <a:t>óta 49 esztendő telt el.</a:t>
            </a:r>
          </a:p>
          <a:p>
            <a:pPr defTabSz="955675">
              <a:buFont typeface="Arial" panose="020B0604020202020204" pitchFamily="34" charset="0"/>
              <a:buChar char="•"/>
            </a:pPr>
            <a:r>
              <a:rPr lang="hu-HU" sz="2400" dirty="0" smtClean="0"/>
              <a:t>A bemutató remekül </a:t>
            </a:r>
            <a:r>
              <a:rPr lang="hu-HU" sz="2400" dirty="0" err="1" smtClean="0"/>
              <a:t>sikeredék</a:t>
            </a:r>
            <a:r>
              <a:rPr lang="hu-HU" sz="2400" dirty="0" smtClean="0"/>
              <a:t>, hála</a:t>
            </a:r>
            <a:br>
              <a:rPr lang="hu-HU" sz="2400" dirty="0" smtClean="0"/>
            </a:br>
            <a:r>
              <a:rPr lang="hu-HU" sz="2400" dirty="0" smtClean="0"/>
              <a:t>színészeimnek és a személyzetnek.</a:t>
            </a:r>
            <a:br>
              <a:rPr lang="hu-HU" sz="2400" dirty="0" smtClean="0"/>
            </a:br>
            <a:endParaRPr lang="hu-HU" sz="2400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" r="930" b="5305"/>
          <a:stretch/>
        </p:blipFill>
        <p:spPr>
          <a:xfrm>
            <a:off x="6300192" y="4376236"/>
            <a:ext cx="2520280" cy="252028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2819" r="10552" b="4325"/>
          <a:stretch/>
        </p:blipFill>
        <p:spPr>
          <a:xfrm>
            <a:off x="179512" y="1560314"/>
            <a:ext cx="2232249" cy="3344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9264" y="332656"/>
            <a:ext cx="4242440" cy="1312698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Szereposztás:</a:t>
            </a:r>
            <a:br>
              <a:rPr lang="hu-HU" sz="3200" dirty="0" smtClean="0">
                <a:effectLst>
                  <a:reflection blurRad="6350" stA="60000" endA="900" endPos="60000" dist="60007" dir="5400000" sy="-100000" algn="bl" rotWithShape="0"/>
                </a:effectLst>
              </a:rPr>
            </a:br>
            <a:endParaRPr lang="hu-HU" sz="2000" dirty="0">
              <a:effectLst/>
            </a:endParaRPr>
          </a:p>
        </p:txBody>
      </p:sp>
      <p:pic>
        <p:nvPicPr>
          <p:cNvPr id="4" name="Tartalom helye 3" descr="eredeti plaká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758717" cy="6857999"/>
          </a:xfrm>
        </p:spPr>
      </p:pic>
      <p:sp>
        <p:nvSpPr>
          <p:cNvPr id="5" name="Szövegdoboz 4"/>
          <p:cNvSpPr txBox="1"/>
          <p:nvPr/>
        </p:nvSpPr>
        <p:spPr>
          <a:xfrm>
            <a:off x="4758716" y="5238787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Gabriola" panose="04040605051002020D02" pitchFamily="82" charset="0"/>
              </a:rPr>
              <a:t>Eme plakát a hosszú évek </a:t>
            </a:r>
            <a:r>
              <a:rPr lang="hu-HU" sz="2400" dirty="0">
                <a:latin typeface="Gabriola" panose="04040605051002020D02" pitchFamily="82" charset="0"/>
              </a:rPr>
              <a:t>során </a:t>
            </a:r>
            <a:r>
              <a:rPr lang="hu-HU" sz="2400" dirty="0" smtClean="0">
                <a:latin typeface="Gabriola" panose="04040605051002020D02" pitchFamily="82" charset="0"/>
              </a:rPr>
              <a:t>elöregedett, ezért a szereplők nevét külön is </a:t>
            </a:r>
            <a:r>
              <a:rPr lang="hu-HU" sz="2400" dirty="0" err="1" smtClean="0">
                <a:latin typeface="Gabriola" panose="04040605051002020D02" pitchFamily="82" charset="0"/>
              </a:rPr>
              <a:t>megörökítém</a:t>
            </a:r>
            <a:r>
              <a:rPr lang="hu-HU" sz="2400" dirty="0" smtClean="0">
                <a:latin typeface="Gabriola" panose="04040605051002020D02" pitchFamily="82" charset="0"/>
              </a:rPr>
              <a:t> magamnak.</a:t>
            </a:r>
            <a:endParaRPr lang="hu-HU" sz="2400" dirty="0">
              <a:latin typeface="Gabriola" panose="04040605051002020D02" pitchFamily="82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758716" y="1122417"/>
            <a:ext cx="4385284" cy="4265026"/>
          </a:xfrm>
          <a:prstGeom prst="rect">
            <a:avLst/>
          </a:prstGeom>
        </p:spPr>
        <p:txBody>
          <a:bodyPr vert="horz" numCol="1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790700" algn="r"/>
                <a:tab pos="2057400" algn="l"/>
              </a:tabLst>
            </a:pPr>
            <a:r>
              <a:rPr lang="hu-HU" sz="2000" dirty="0">
                <a:effectLst/>
              </a:rPr>
              <a:t>	</a:t>
            </a:r>
            <a:r>
              <a:rPr lang="hu-HU" sz="2000" dirty="0" smtClean="0">
                <a:effectLst/>
              </a:rPr>
              <a:t>Tünde: 	Márkus Emília</a:t>
            </a:r>
            <a:br>
              <a:rPr lang="hu-HU" sz="2000" dirty="0" smtClean="0">
                <a:effectLst/>
              </a:rPr>
            </a:br>
            <a:r>
              <a:rPr lang="hu-HU" sz="2000" dirty="0" smtClean="0">
                <a:effectLst/>
              </a:rPr>
              <a:t>	Csongor: 	Nagy Imre</a:t>
            </a:r>
            <a:br>
              <a:rPr lang="hu-HU" sz="2000" dirty="0" smtClean="0">
                <a:effectLst/>
              </a:rPr>
            </a:br>
            <a:r>
              <a:rPr lang="hu-HU" sz="2000" dirty="0" smtClean="0">
                <a:effectLst/>
              </a:rPr>
              <a:t>	Mirigy: 	Jászai Mari</a:t>
            </a:r>
            <a:br>
              <a:rPr lang="hu-HU" sz="2000" dirty="0" smtClean="0">
                <a:effectLst/>
              </a:rPr>
            </a:br>
            <a:r>
              <a:rPr lang="hu-HU" sz="2000" dirty="0" smtClean="0">
                <a:effectLst/>
              </a:rPr>
              <a:t>	Ledér: 	</a:t>
            </a:r>
            <a:r>
              <a:rPr lang="hu-HU" sz="2000" dirty="0" err="1" smtClean="0">
                <a:effectLst/>
              </a:rPr>
              <a:t>Helvey</a:t>
            </a:r>
            <a:r>
              <a:rPr lang="hu-HU" sz="2000" dirty="0" smtClean="0">
                <a:effectLst/>
              </a:rPr>
              <a:t> Laura</a:t>
            </a:r>
            <a:br>
              <a:rPr lang="hu-HU" sz="2000" dirty="0" smtClean="0">
                <a:effectLst/>
              </a:rPr>
            </a:br>
            <a:r>
              <a:rPr lang="hu-HU" sz="2000" dirty="0" smtClean="0">
                <a:effectLst/>
              </a:rPr>
              <a:t>	Kalmár: 	</a:t>
            </a:r>
            <a:r>
              <a:rPr lang="hu-HU" sz="2000" dirty="0" err="1" smtClean="0">
                <a:effectLst/>
              </a:rPr>
              <a:t>Újházy</a:t>
            </a:r>
            <a:r>
              <a:rPr lang="hu-HU" sz="2000" dirty="0" smtClean="0">
                <a:effectLst/>
              </a:rPr>
              <a:t> Ede</a:t>
            </a:r>
            <a:br>
              <a:rPr lang="hu-HU" sz="2000" dirty="0" smtClean="0">
                <a:effectLst/>
              </a:rPr>
            </a:br>
            <a:r>
              <a:rPr lang="hu-HU" sz="2000" dirty="0" smtClean="0">
                <a:effectLst/>
              </a:rPr>
              <a:t>	Fejedelem: 	E.Kovács Gyula</a:t>
            </a:r>
            <a:br>
              <a:rPr lang="hu-HU" sz="2000" dirty="0" smtClean="0">
                <a:effectLst/>
              </a:rPr>
            </a:br>
            <a:r>
              <a:rPr lang="hu-HU" sz="2000" dirty="0" smtClean="0">
                <a:effectLst/>
              </a:rPr>
              <a:t>	Tudós: 	Bercsényi Béla</a:t>
            </a:r>
            <a:br>
              <a:rPr lang="hu-HU" sz="2000" dirty="0" smtClean="0">
                <a:effectLst/>
              </a:rPr>
            </a:br>
            <a:r>
              <a:rPr lang="hu-HU" sz="2000" dirty="0" smtClean="0">
                <a:effectLst/>
              </a:rPr>
              <a:t>	kísérő zene: 	Erkel Gyula</a:t>
            </a:r>
            <a:endParaRPr lang="hu-HU" sz="20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29479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Világszínvonalú csapatom néhány tagja</a:t>
            </a:r>
            <a:endParaRPr lang="hu-HU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8123"/>
            <a:ext cx="6118324" cy="3179483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hu-HU" sz="2200" b="1" dirty="0" smtClean="0"/>
              <a:t>Márkus Emília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hu-HU" sz="2200" dirty="0" smtClean="0"/>
              <a:t>1877-ben </a:t>
            </a:r>
            <a:r>
              <a:rPr lang="hu-HU" sz="2200" dirty="0"/>
              <a:t>utolsó éves volt a Színművészeti Akadémián, </a:t>
            </a:r>
            <a:r>
              <a:rPr lang="hu-HU" sz="2200" dirty="0" smtClean="0"/>
              <a:t>amikor </a:t>
            </a:r>
            <a:r>
              <a:rPr lang="hu-HU" sz="2200" dirty="0"/>
              <a:t>színházunk tagja lett. </a:t>
            </a:r>
            <a:r>
              <a:rPr lang="hu-HU" sz="2200" dirty="0" err="1" smtClean="0"/>
              <a:t>Helvey</a:t>
            </a:r>
            <a:r>
              <a:rPr lang="hu-HU" sz="2200" dirty="0" smtClean="0"/>
              <a:t> </a:t>
            </a:r>
            <a:r>
              <a:rPr lang="hu-HU" sz="2200" dirty="0"/>
              <a:t>L</a:t>
            </a:r>
            <a:r>
              <a:rPr lang="hu-HU" sz="2200" dirty="0" smtClean="0"/>
              <a:t>aura </a:t>
            </a:r>
            <a:r>
              <a:rPr lang="hu-HU" sz="2200" dirty="0"/>
              <a:t>vetélytársa  </a:t>
            </a:r>
            <a:r>
              <a:rPr lang="hu-HU" sz="2200" dirty="0" err="1"/>
              <a:t>vala</a:t>
            </a:r>
            <a:r>
              <a:rPr lang="hu-HU" sz="2200" dirty="0" smtClean="0"/>
              <a:t>. Rögtön  </a:t>
            </a:r>
            <a:r>
              <a:rPr lang="hu-HU" sz="2200" dirty="0"/>
              <a:t>szerepet kapott a </a:t>
            </a:r>
            <a:r>
              <a:rPr lang="hu-HU" sz="2200" dirty="0" smtClean="0"/>
              <a:t>Rómeó és </a:t>
            </a:r>
            <a:r>
              <a:rPr lang="hu-HU" sz="2200" dirty="0"/>
              <a:t>Júliában, majd a Csongor és Tündében. </a:t>
            </a:r>
            <a:r>
              <a:rPr lang="hu-HU" sz="2200" dirty="0" smtClean="0"/>
              <a:t>Szépségével, kimagasló  </a:t>
            </a:r>
            <a:r>
              <a:rPr lang="hu-HU" sz="2200" dirty="0"/>
              <a:t>színészi tehetségével  nagy színésszé válhat . </a:t>
            </a:r>
          </a:p>
        </p:txBody>
      </p:sp>
      <p:pic>
        <p:nvPicPr>
          <p:cNvPr id="5" name="Kép 4" descr="P_M_rkus_Emilia_100915_1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9413" y="1608123"/>
            <a:ext cx="2452187" cy="2468949"/>
          </a:xfrm>
          <a:prstGeom prst="rect">
            <a:avLst/>
          </a:prstGeom>
        </p:spPr>
      </p:pic>
      <p:pic>
        <p:nvPicPr>
          <p:cNvPr id="6" name="Kép 5" descr="Helvey_La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810" y="4077072"/>
            <a:ext cx="1905000" cy="2609850"/>
          </a:xfrm>
          <a:prstGeom prst="rect">
            <a:avLst/>
          </a:prstGeom>
        </p:spPr>
      </p:pic>
      <p:sp>
        <p:nvSpPr>
          <p:cNvPr id="7" name="Tartalom helye 2"/>
          <p:cNvSpPr txBox="1">
            <a:spLocks/>
          </p:cNvSpPr>
          <p:nvPr/>
        </p:nvSpPr>
        <p:spPr>
          <a:xfrm>
            <a:off x="2372544" y="4237510"/>
            <a:ext cx="5805334" cy="228897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hu-HU" sz="2400" b="1" dirty="0" err="1" smtClean="0"/>
              <a:t>Helvey</a:t>
            </a:r>
            <a:r>
              <a:rPr lang="hu-HU" sz="2400" b="1" dirty="0" smtClean="0"/>
              <a:t> Laura</a:t>
            </a:r>
          </a:p>
          <a:p>
            <a:pPr marL="0" indent="0">
              <a:buFont typeface="Wingdings 2"/>
              <a:buNone/>
            </a:pPr>
            <a:r>
              <a:rPr lang="hu-HU" sz="2400" dirty="0" smtClean="0"/>
              <a:t>Kezdetben drámai hősnőket játszott; .Kiválóan </a:t>
            </a:r>
            <a:r>
              <a:rPr lang="hu-HU" sz="2400" dirty="0" err="1" smtClean="0"/>
              <a:t>beszéle</a:t>
            </a:r>
            <a:r>
              <a:rPr lang="hu-HU" sz="2400" dirty="0" smtClean="0"/>
              <a:t> franciául. Ledér szerepét </a:t>
            </a:r>
            <a:r>
              <a:rPr lang="hu-HU" sz="2400" dirty="0" err="1" smtClean="0"/>
              <a:t>osztám</a:t>
            </a:r>
            <a:r>
              <a:rPr lang="hu-HU" sz="2400" dirty="0" smtClean="0"/>
              <a:t> rá a Csongor és Tünde bemutatóján-27 esztendős </a:t>
            </a:r>
            <a:r>
              <a:rPr lang="hu-HU" sz="2400" dirty="0" err="1" smtClean="0"/>
              <a:t>vala</a:t>
            </a:r>
            <a:r>
              <a:rPr lang="hu-HU" sz="2400" dirty="0" smtClean="0"/>
              <a:t> ekkor.  A beszéd hivatott művésze, hangjával mesterien </a:t>
            </a:r>
            <a:r>
              <a:rPr lang="hu-HU" sz="2400" dirty="0" err="1" smtClean="0"/>
              <a:t>bánék</a:t>
            </a:r>
            <a:r>
              <a:rPr lang="hu-HU" sz="2400" dirty="0" smtClean="0"/>
              <a:t>.</a:t>
            </a:r>
          </a:p>
          <a:p>
            <a:pPr marL="0" indent="0">
              <a:buFont typeface="Wingdings 2"/>
              <a:buNone/>
            </a:pPr>
            <a:endParaRPr lang="hu-HU" sz="1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79931" y="1616737"/>
            <a:ext cx="5910303" cy="235832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400" b="1" dirty="0" smtClean="0"/>
              <a:t>Jászai Mari</a:t>
            </a:r>
          </a:p>
          <a:p>
            <a:pPr marL="0" indent="0">
              <a:buNone/>
            </a:pPr>
            <a:r>
              <a:rPr lang="hu-HU" sz="2400" dirty="0" smtClean="0"/>
              <a:t>1872-től tagja a nemzetinek . </a:t>
            </a:r>
            <a:r>
              <a:rPr lang="hu-HU" sz="2400" dirty="0" smtClean="0"/>
              <a:t>Őt </a:t>
            </a:r>
            <a:r>
              <a:rPr lang="hu-HU" sz="2400" dirty="0" smtClean="0"/>
              <a:t>az Isten is színésznőnek teremtette </a:t>
            </a:r>
            <a:r>
              <a:rPr lang="hu-HU" sz="2400" dirty="0" err="1" smtClean="0"/>
              <a:t>vala</a:t>
            </a:r>
            <a:r>
              <a:rPr lang="hu-HU" sz="2400" dirty="0" smtClean="0"/>
              <a:t>!. </a:t>
            </a:r>
            <a:r>
              <a:rPr lang="hu-HU" sz="2400" dirty="0" smtClean="0"/>
              <a:t>Több </a:t>
            </a:r>
            <a:r>
              <a:rPr lang="hu-HU" sz="2400" dirty="0" smtClean="0"/>
              <a:t>nyelven beszél, </a:t>
            </a:r>
            <a:r>
              <a:rPr lang="hu-HU" sz="2400" dirty="0"/>
              <a:t>ismereteit folyamatos tanulással </a:t>
            </a:r>
            <a:r>
              <a:rPr lang="hu-HU" sz="2400" dirty="0" smtClean="0"/>
              <a:t>mélyíti. </a:t>
            </a:r>
            <a:r>
              <a:rPr lang="hu-HU" sz="2400" dirty="0"/>
              <a:t>Mindenekelőtt tragikus sorsú szerepekben </a:t>
            </a:r>
            <a:r>
              <a:rPr lang="hu-HU" sz="2400" dirty="0" smtClean="0"/>
              <a:t>tündököl. Tehetségesen </a:t>
            </a:r>
            <a:r>
              <a:rPr lang="hu-HU" sz="2400" dirty="0"/>
              <a:t>és szívesen </a:t>
            </a:r>
            <a:r>
              <a:rPr lang="hu-HU" sz="2400" dirty="0" err="1" smtClean="0"/>
              <a:t>szavalá</a:t>
            </a:r>
            <a:r>
              <a:rPr lang="hu-HU" sz="2400" dirty="0" smtClean="0"/>
              <a:t> Petőfi Sándor verseit</a:t>
            </a:r>
          </a:p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endParaRPr lang="hu-HU" sz="1200" dirty="0" smtClean="0"/>
          </a:p>
          <a:p>
            <a:endParaRPr lang="hu-HU" sz="1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3270" r="3430" b="10323"/>
          <a:stretch/>
        </p:blipFill>
        <p:spPr>
          <a:xfrm>
            <a:off x="179512" y="1484784"/>
            <a:ext cx="2328412" cy="396044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>
          <a:xfrm>
            <a:off x="6588225" y="3753295"/>
            <a:ext cx="2016224" cy="3104705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2627784" y="4310278"/>
            <a:ext cx="3437126" cy="255792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2"/>
              <a:buNone/>
            </a:pPr>
            <a:r>
              <a:rPr lang="hu-HU" sz="2200" b="1" dirty="0" smtClean="0"/>
              <a:t>Nagy Imre</a:t>
            </a:r>
          </a:p>
          <a:p>
            <a:pPr marL="0" indent="0" algn="r">
              <a:buFont typeface="Wingdings 2"/>
              <a:buNone/>
            </a:pPr>
            <a:r>
              <a:rPr lang="hu-HU" sz="2200" dirty="0" smtClean="0"/>
              <a:t>23 éves kora óta  játszik  a nemzetiben.  Leghíresebb szerepe: Csongor, Ádám, valamint  Bánk bán </a:t>
            </a:r>
            <a:r>
              <a:rPr lang="hu-HU" sz="2200" dirty="0" err="1" smtClean="0"/>
              <a:t>valék</a:t>
            </a:r>
            <a:r>
              <a:rPr lang="hu-HU" sz="2200" smtClean="0"/>
              <a:t>.</a:t>
            </a:r>
            <a:endParaRPr lang="hu-HU" sz="22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457200" y="443325"/>
            <a:ext cx="8686800" cy="8382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Világszínvonalú csapatom néhány tagja</a:t>
            </a:r>
            <a:endParaRPr lang="hu-HU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476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/>
          <a:lstStyle/>
          <a:p>
            <a:pPr algn="ctr"/>
            <a:r>
              <a:rPr lang="hu-HU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Köszönjük szíves figyelmüket!</a:t>
            </a:r>
            <a:endParaRPr lang="hu-HU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1026" name="Picture 2" descr="http://laukft.hu/pngkepek2011/fuggonyok/fuggony6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6452" r="5037" b="5377"/>
          <a:stretch/>
        </p:blipFill>
        <p:spPr bwMode="auto">
          <a:xfrm>
            <a:off x="-1447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69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681</TotalTime>
  <Words>580</Words>
  <Application>Microsoft Office PowerPoint</Application>
  <PresentationFormat>Diavetítés a képernyőre (4:3 oldalarány)</PresentationFormat>
  <Paragraphs>69</Paragraphs>
  <Slides>8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Túra</vt:lpstr>
      <vt:lpstr> képzeletbeli napló </vt:lpstr>
      <vt:lpstr>Curriculum Vitae</vt:lpstr>
      <vt:lpstr>Egy kis színháztörténet …</vt:lpstr>
      <vt:lpstr>1879. december 1.</vt:lpstr>
      <vt:lpstr>Szereposztás: </vt:lpstr>
      <vt:lpstr>Világszínvonalú csapatom néhány tagja</vt:lpstr>
      <vt:lpstr>PowerPoint bemutató</vt:lpstr>
      <vt:lpstr>Köszönjük szíves figyelmüket!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Paulay Ede képzeletbeli naplójából</dc:title>
  <dc:creator>Képíró Gábor</dc:creator>
  <cp:lastModifiedBy>a</cp:lastModifiedBy>
  <cp:revision>91</cp:revision>
  <dcterms:created xsi:type="dcterms:W3CDTF">2016-03-17T10:42:10Z</dcterms:created>
  <dcterms:modified xsi:type="dcterms:W3CDTF">2016-03-20T19:21:43Z</dcterms:modified>
</cp:coreProperties>
</file>