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dirty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466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559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290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687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hu-H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914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820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233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875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750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501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501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5F1901C-D33B-4565-A7E4-5DF903098DB6}" type="datetimeFigureOut">
              <a:rPr lang="hu-HU" smtClean="0"/>
              <a:t>2018.03.09.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835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VOJTINA ARS POÉTIKÁJA</a:t>
            </a:r>
          </a:p>
          <a:p>
            <a:endParaRPr lang="hu-HU" dirty="0">
              <a:cs typeface="Calibri Ligh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sz="3200" b="1" dirty="0">
                <a:solidFill>
                  <a:srgbClr val="578278"/>
                </a:solidFill>
                <a:latin typeface="PMingLiU-ExtB"/>
                <a:ea typeface="PMingLiU-ExtB"/>
                <a:cs typeface="Calibri"/>
              </a:rPr>
              <a:t>Arany János</a:t>
            </a:r>
            <a:endParaRPr lang="hu-HU" sz="3200" b="1" dirty="0">
              <a:solidFill>
                <a:srgbClr val="578278"/>
              </a:solidFill>
              <a:latin typeface="PMingLiU-ExtB"/>
              <a:ea typeface="PMingLiU-ExtB"/>
            </a:endParaRPr>
          </a:p>
        </p:txBody>
      </p:sp>
    </p:spTree>
    <p:extLst>
      <p:ext uri="{BB962C8B-B14F-4D97-AF65-F5344CB8AC3E}">
        <p14:creationId xmlns:p14="http://schemas.microsoft.com/office/powerpoint/2010/main" val="426674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A1C999-DC4C-40DD-BCDD-AB2210F3B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345D7E"/>
                </a:solidFill>
                <a:cs typeface="Calibri Light"/>
              </a:rPr>
              <a:t>A vers keletkezésének okai</a:t>
            </a:r>
            <a:endParaRPr lang="hu-HU" dirty="0">
              <a:solidFill>
                <a:srgbClr val="345D7E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054C348-030C-4D00-8945-0889987E2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>
                <a:cs typeface="Calibri"/>
              </a:rPr>
              <a:t>Mióta Pestre költöztem, nagyon sok dolgom volt, és nem volt időm papírra vetni az  érzéseket, amik mostanság kavarogtak bennem.</a:t>
            </a:r>
          </a:p>
          <a:p>
            <a:pPr>
              <a:buClr>
                <a:srgbClr val="558BB8"/>
              </a:buClr>
            </a:pPr>
            <a:r>
              <a:rPr lang="hu-HU" dirty="0">
                <a:cs typeface="Calibri"/>
              </a:rPr>
              <a:t>Eddig nem volt szabad nyíltan kifejteni gondolatainkat a hazáról, de a jelenlegi helyzetünkben bátran megtehetjük.</a:t>
            </a:r>
          </a:p>
          <a:p>
            <a:pPr>
              <a:buClr>
                <a:srgbClr val="558BB8"/>
              </a:buClr>
            </a:pPr>
            <a:r>
              <a:rPr lang="hu-HU" dirty="0">
                <a:cs typeface="Calibri"/>
              </a:rPr>
              <a:t>A Duna partján üldögélve figyeltem az embereket ahogy rohantak, és megihletett az, amit némelyikük életébe beleképzeltem.</a:t>
            </a:r>
          </a:p>
          <a:p>
            <a:pPr>
              <a:buClr>
                <a:srgbClr val="558BB8"/>
              </a:buClr>
            </a:pPr>
            <a:r>
              <a:rPr lang="hu-HU" dirty="0">
                <a:cs typeface="Calibri"/>
              </a:rPr>
              <a:t>Minden egyén élete más és más, de vannak olyan dolgok, amikben nagyon is közel állunk egymáshoz.</a:t>
            </a:r>
          </a:p>
          <a:p>
            <a:pPr>
              <a:buClr>
                <a:srgbClr val="558BB8"/>
              </a:buClr>
            </a:pPr>
            <a:endParaRPr lang="hu-HU" dirty="0">
              <a:cs typeface="Calibri"/>
            </a:endParaRPr>
          </a:p>
          <a:p>
            <a:pPr>
              <a:buClr>
                <a:srgbClr val="558BB8"/>
              </a:buClr>
            </a:pPr>
            <a:endParaRPr lang="hu-HU" dirty="0">
              <a:cs typeface="Calibri"/>
            </a:endParaRPr>
          </a:p>
          <a:p>
            <a:pPr>
              <a:buClr>
                <a:srgbClr val="558BB8"/>
              </a:buClr>
            </a:pPr>
            <a:endParaRPr lang="hu-HU" dirty="0">
              <a:cs typeface="Calibri"/>
            </a:endParaRPr>
          </a:p>
          <a:p>
            <a:pPr>
              <a:buClr>
                <a:srgbClr val="558BB8"/>
              </a:buClr>
            </a:pPr>
            <a:endParaRPr lang="hu-HU" dirty="0">
              <a:cs typeface="Calibri"/>
            </a:endParaRPr>
          </a:p>
          <a:p>
            <a:pPr>
              <a:buClr>
                <a:srgbClr val="558BB8"/>
              </a:buClr>
            </a:pPr>
            <a:endParaRPr lang="hu-HU" dirty="0">
              <a:cs typeface="Calibri"/>
            </a:endParaRPr>
          </a:p>
          <a:p>
            <a:pPr>
              <a:buClr>
                <a:srgbClr val="558BB8"/>
              </a:buClr>
            </a:pPr>
            <a:endParaRPr lang="hu-HU" dirty="0">
              <a:cs typeface="Calibri"/>
            </a:endParaRPr>
          </a:p>
          <a:p>
            <a:endParaRPr lang="hu-H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8530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A50319-42C1-4BD1-8180-10473805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345D7E"/>
                </a:solidFill>
              </a:rPr>
              <a:t>A hazugság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14205B-4E38-40C0-8638-49C70C921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/>
              <a:t>A hazugság olyan dolog, ami az emberek képzeletét mindig megmozgatja, és a költőknek néha szükségük van a verseikben füllenteni.</a:t>
            </a:r>
          </a:p>
          <a:p>
            <a:pPr>
              <a:buClr>
                <a:srgbClr val="558BB8"/>
              </a:buClr>
            </a:pPr>
            <a:r>
              <a:rPr lang="hu-HU" dirty="0"/>
              <a:t>Könnyebb az olvasó figyelmét felkelteni, ha gondolkodni kezd a vers értelmén.</a:t>
            </a:r>
          </a:p>
          <a:p>
            <a:pPr>
              <a:buClr>
                <a:srgbClr val="558BB8"/>
              </a:buClr>
            </a:pPr>
            <a:r>
              <a:rPr lang="hu-HU" dirty="0"/>
              <a:t>Több vád is ér minket ebből kifolyólag, ezért indoklom meg: Életünkben minden, mi szép, csupán csalás, vagy hazugság, de a költőknek nem szabad alkalmazkodni a világ hamisságához.</a:t>
            </a:r>
          </a:p>
          <a:p>
            <a:pPr>
              <a:buClr>
                <a:srgbClr val="558BB8"/>
              </a:buClr>
            </a:pPr>
            <a:endParaRPr lang="hu-HU" dirty="0"/>
          </a:p>
          <a:p>
            <a:pPr>
              <a:buClr>
                <a:srgbClr val="558BB8"/>
              </a:buClr>
            </a:pPr>
            <a:r>
              <a:rPr lang="hu-HU" dirty="0"/>
              <a:t>A költőnek az a dolga, hogy azt, amiről elfedi az igazságot, bizonyos "mázzal" vonja be, hiszen ezzel eléri azt, hogy valódinak tűnjön állítása.</a:t>
            </a:r>
          </a:p>
          <a:p>
            <a:pPr>
              <a:buClr>
                <a:srgbClr val="558BB8"/>
              </a:buClr>
            </a:pPr>
            <a:endParaRPr lang="hu-HU" dirty="0"/>
          </a:p>
          <a:p>
            <a:pPr>
              <a:buClr>
                <a:srgbClr val="558BB8"/>
              </a:buClr>
            </a:pPr>
            <a:endParaRPr lang="hu-HU" dirty="0"/>
          </a:p>
          <a:p>
            <a:pPr>
              <a:buClr>
                <a:srgbClr val="558BB8"/>
              </a:buClr>
            </a:pPr>
            <a:endParaRPr lang="hu-HU" dirty="0"/>
          </a:p>
        </p:txBody>
      </p:sp>
      <p:sp>
        <p:nvSpPr>
          <p:cNvPr id="4" name="Nyíl: lefelé mutató 3">
            <a:extLst>
              <a:ext uri="{FF2B5EF4-FFF2-40B4-BE49-F238E27FC236}">
                <a16:creationId xmlns:a16="http://schemas.microsoft.com/office/drawing/2014/main" id="{35E9A170-DACC-40A5-874F-E2AF2FE2CAEF}"/>
              </a:ext>
            </a:extLst>
          </p:cNvPr>
          <p:cNvSpPr/>
          <p:nvPr/>
        </p:nvSpPr>
        <p:spPr>
          <a:xfrm>
            <a:off x="5986905" y="4029075"/>
            <a:ext cx="238149" cy="3493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345D7E"/>
              </a:solidFill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20C16654-0030-4016-966C-FB7D3FB3BC17}"/>
              </a:ext>
            </a:extLst>
          </p:cNvPr>
          <p:cNvSpPr txBox="1"/>
          <p:nvPr/>
        </p:nvSpPr>
        <p:spPr>
          <a:xfrm>
            <a:off x="4857320" y="3339622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7147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75B1887-C8FA-433C-8F86-C1D04A93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345D7E"/>
                </a:solidFill>
              </a:rPr>
              <a:t>Mit tartalmaz tehát a </a:t>
            </a:r>
            <a:r>
              <a:rPr lang="hu-HU" dirty="0" err="1">
                <a:solidFill>
                  <a:srgbClr val="345D7E"/>
                </a:solidFill>
              </a:rPr>
              <a:t>művem</a:t>
            </a:r>
            <a:r>
              <a:rPr lang="hu-HU" dirty="0">
                <a:solidFill>
                  <a:srgbClr val="345D7E"/>
                </a:solidFill>
              </a:rPr>
              <a:t>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ECEB57-2ADE-4D17-B8EA-FA55D7082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/>
              <a:t>Az élet olyan, mintha repülnél: fontos, hogy ne legyünk túl mélyen, de túl magasan sem          Meg kell találnunk az Arany-középutat .</a:t>
            </a:r>
          </a:p>
          <a:p>
            <a:pPr>
              <a:buClr>
                <a:srgbClr val="558BB8"/>
              </a:buClr>
            </a:pPr>
            <a:r>
              <a:rPr lang="hu-HU" dirty="0"/>
              <a:t>Amit a mindennapjainkban tapasztalunk, az minden, csupán az igazságot nem tükrözi vissza nekünk.</a:t>
            </a:r>
          </a:p>
          <a:p>
            <a:pPr>
              <a:buClr>
                <a:srgbClr val="558BB8"/>
              </a:buClr>
            </a:pPr>
            <a:r>
              <a:rPr lang="hu-HU" dirty="0"/>
              <a:t>Az élet olyan is, mintha egy állandó piacon lennénk: mindenki rohan, és a másikat tapossa porba azért, hogy amit ő szeretne, biztonságban megszerezze.</a:t>
            </a:r>
          </a:p>
          <a:p>
            <a:pPr>
              <a:buClr>
                <a:srgbClr val="558BB8"/>
              </a:buClr>
            </a:pPr>
            <a:r>
              <a:rPr lang="hu-HU" dirty="0"/>
              <a:t>Aki a jelenben él, az hisz, szeret, remél, és küzd.</a:t>
            </a:r>
          </a:p>
          <a:p>
            <a:pPr>
              <a:buClr>
                <a:srgbClr val="558BB8"/>
              </a:buClr>
            </a:pPr>
            <a:r>
              <a:rPr lang="hu-HU" dirty="0"/>
              <a:t>Minden kornak vannak saját írói, de mindegyikükben közös: az </a:t>
            </a:r>
            <a:r>
              <a:rPr lang="hu-HU" i="1" dirty="0"/>
              <a:t>eszme.</a:t>
            </a:r>
          </a:p>
          <a:p>
            <a:pPr>
              <a:buClr>
                <a:srgbClr val="558BB8"/>
              </a:buClr>
            </a:pPr>
            <a:endParaRPr lang="hu-HU" dirty="0"/>
          </a:p>
          <a:p>
            <a:pPr>
              <a:buClr>
                <a:srgbClr val="558BB8"/>
              </a:buClr>
            </a:pPr>
            <a:endParaRPr lang="hu-HU" dirty="0"/>
          </a:p>
        </p:txBody>
      </p:sp>
      <p:sp>
        <p:nvSpPr>
          <p:cNvPr id="4" name="Nyíl: jobbra mutató 3">
            <a:extLst>
              <a:ext uri="{FF2B5EF4-FFF2-40B4-BE49-F238E27FC236}">
                <a16:creationId xmlns:a16="http://schemas.microsoft.com/office/drawing/2014/main" id="{ECAC3E4B-FAF7-4528-9097-C74017D3B153}"/>
              </a:ext>
            </a:extLst>
          </p:cNvPr>
          <p:cNvSpPr/>
          <p:nvPr/>
        </p:nvSpPr>
        <p:spPr>
          <a:xfrm>
            <a:off x="1933938" y="2486025"/>
            <a:ext cx="482887" cy="1954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199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BCF7D52D-B0DA-4C49-80F3-259CFD666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108" y="2333625"/>
            <a:ext cx="10058400" cy="40507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hu-HU" sz="5400" b="1" dirty="0">
                <a:solidFill>
                  <a:srgbClr val="345D7E"/>
                </a:solidFill>
                <a:latin typeface="Georgia"/>
              </a:rPr>
              <a:t>Köszönöm a figyelmed, </a:t>
            </a:r>
            <a:br>
              <a:rPr lang="en-US" dirty="0">
                <a:latin typeface="+mn-ea"/>
                <a:cs typeface="+mn-ea"/>
              </a:rPr>
            </a:br>
            <a:r>
              <a:rPr lang="hu-HU" sz="5400" b="1" dirty="0">
                <a:solidFill>
                  <a:srgbClr val="345D7E"/>
                </a:solidFill>
                <a:latin typeface="Georgia"/>
              </a:rPr>
              <a:t>Édes Barátom!</a:t>
            </a:r>
            <a:endParaRPr lang="hu-HU" b="1">
              <a:solidFill>
                <a:srgbClr val="345D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581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betű">
  <a:themeElements>
    <a:clrScheme name="Fabetű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betű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abet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0</TotalTime>
  <Words>0</Words>
  <Application>Microsoft Office PowerPoint</Application>
  <PresentationFormat>Szélesvásznú</PresentationFormat>
  <Paragraphs>0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Fabetű</vt:lpstr>
      <vt:lpstr>VOJTINA ARS POÉTIKÁJA </vt:lpstr>
      <vt:lpstr>A vers keletkezésének okai</vt:lpstr>
      <vt:lpstr>A hazugság</vt:lpstr>
      <vt:lpstr>Mit tartalmaz tehát a művem?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VOJTINA ARS POÉTIKÁJA </dc:title>
  <dc:creator/>
  <cp:lastModifiedBy/>
  <cp:revision>9</cp:revision>
  <dcterms:created xsi:type="dcterms:W3CDTF">2012-08-15T22:11:07Z</dcterms:created>
  <dcterms:modified xsi:type="dcterms:W3CDTF">2018-03-09T16:04:18Z</dcterms:modified>
</cp:coreProperties>
</file>