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0"/>
  </p:notesMasterIdLst>
  <p:sldIdLst>
    <p:sldId id="256" r:id="rId2"/>
    <p:sldId id="257" r:id="rId3"/>
    <p:sldId id="262" r:id="rId4"/>
    <p:sldId id="258" r:id="rId5"/>
    <p:sldId id="259" r:id="rId6"/>
    <p:sldId id="260" r:id="rId7"/>
    <p:sldId id="263" r:id="rId8"/>
    <p:sldId id="261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7" autoAdjust="0"/>
    <p:restoredTop sz="94660"/>
  </p:normalViewPr>
  <p:slideViewPr>
    <p:cSldViewPr showGuides="1">
      <p:cViewPr varScale="1">
        <p:scale>
          <a:sx n="69" d="100"/>
          <a:sy n="69" d="100"/>
        </p:scale>
        <p:origin x="-1434" y="-90"/>
      </p:cViewPr>
      <p:guideLst>
        <p:guide orient="horz" pos="157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AF616-4674-47E7-ABB8-CCD37E64BA0D}" type="datetimeFigureOut">
              <a:rPr lang="hu-HU" smtClean="0"/>
              <a:t>2018.04.20.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847F3-851C-4F1B-A0AF-F22ABE905E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3267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847F3-851C-4F1B-A0AF-F22ABE905E16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8908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B08F3B6-4A10-47EB-8E73-5B5E383778FB}" type="datetimeFigureOut">
              <a:rPr lang="hu-HU" smtClean="0"/>
              <a:t>2018.04.20.</a:t>
            </a:fld>
            <a:endParaRPr lang="hu-H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24D240-9B95-4EF1-B428-F6F96FCE87C4}" type="slidenum">
              <a:rPr lang="hu-HU" smtClean="0"/>
              <a:t>‹#›</a:t>
            </a:fld>
            <a:endParaRPr lang="hu-H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F3B6-4A10-47EB-8E73-5B5E383778FB}" type="datetimeFigureOut">
              <a:rPr lang="hu-HU" smtClean="0"/>
              <a:t>2018.04.20.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D240-9B95-4EF1-B428-F6F96FCE87C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F3B6-4A10-47EB-8E73-5B5E383778FB}" type="datetimeFigureOut">
              <a:rPr lang="hu-HU" smtClean="0"/>
              <a:t>2018.04.20.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D240-9B95-4EF1-B428-F6F96FCE87C4}" type="slidenum">
              <a:rPr lang="hu-HU" smtClean="0"/>
              <a:t>‹#›</a:t>
            </a:fld>
            <a:endParaRPr lang="hu-H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08F3B6-4A10-47EB-8E73-5B5E383778FB}" type="datetimeFigureOut">
              <a:rPr lang="hu-HU" smtClean="0"/>
              <a:t>2018.04.20.</a:t>
            </a:fld>
            <a:endParaRPr lang="hu-H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924D240-9B95-4EF1-B428-F6F96FCE87C4}" type="slidenum">
              <a:rPr lang="hu-HU" smtClean="0"/>
              <a:t>‹#›</a:t>
            </a:fld>
            <a:endParaRPr lang="hu-H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F3B6-4A10-47EB-8E73-5B5E383778FB}" type="datetimeFigureOut">
              <a:rPr lang="hu-HU" smtClean="0"/>
              <a:t>2018.04.20.</a:t>
            </a:fld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24D240-9B95-4EF1-B428-F6F96FCE87C4}" type="slidenum">
              <a:rPr lang="hu-HU" smtClean="0"/>
              <a:t>‹#›</a:t>
            </a:fld>
            <a:endParaRPr lang="hu-H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B08F3B6-4A10-47EB-8E73-5B5E383778FB}" type="datetimeFigureOut">
              <a:rPr lang="hu-HU" smtClean="0"/>
              <a:t>2018.04.20.</a:t>
            </a:fld>
            <a:endParaRPr lang="hu-H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924D240-9B95-4EF1-B428-F6F96FCE87C4}" type="slidenum">
              <a:rPr lang="hu-HU" smtClean="0"/>
              <a:t>‹#›</a:t>
            </a:fld>
            <a:endParaRPr lang="hu-H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B08F3B6-4A10-47EB-8E73-5B5E383778FB}" type="datetimeFigureOut">
              <a:rPr lang="hu-HU" smtClean="0"/>
              <a:t>2018.04.20.</a:t>
            </a:fld>
            <a:endParaRPr lang="hu-H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924D240-9B95-4EF1-B428-F6F96FCE87C4}" type="slidenum">
              <a:rPr lang="hu-HU" smtClean="0"/>
              <a:t>‹#›</a:t>
            </a:fld>
            <a:endParaRPr lang="hu-H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F3B6-4A10-47EB-8E73-5B5E383778FB}" type="datetimeFigureOut">
              <a:rPr lang="hu-HU" smtClean="0"/>
              <a:t>2018.04.20.</a:t>
            </a:fld>
            <a:endParaRPr lang="hu-H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24D240-9B95-4EF1-B428-F6F96FCE87C4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F3B6-4A10-47EB-8E73-5B5E383778FB}" type="datetimeFigureOut">
              <a:rPr lang="hu-HU" smtClean="0"/>
              <a:t>2018.04.20.</a:t>
            </a:fld>
            <a:endParaRPr lang="hu-H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24D240-9B95-4EF1-B428-F6F96FCE87C4}" type="slidenum">
              <a:rPr lang="hu-HU" smtClean="0"/>
              <a:t>‹#›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B08F3B6-4A10-47EB-8E73-5B5E383778FB}" type="datetimeFigureOut">
              <a:rPr lang="hu-HU" smtClean="0"/>
              <a:t>2018.04.20.</a:t>
            </a:fld>
            <a:endParaRPr lang="hu-H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924D240-9B95-4EF1-B428-F6F96FCE87C4}" type="slidenum">
              <a:rPr lang="hu-HU" smtClean="0"/>
              <a:t>‹#›</a:t>
            </a:fld>
            <a:endParaRPr lang="hu-H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8B08F3B6-4A10-47EB-8E73-5B5E383778FB}" type="datetimeFigureOut">
              <a:rPr lang="hu-HU" smtClean="0"/>
              <a:t>2018.04.20.</a:t>
            </a:fld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8924D240-9B95-4EF1-B428-F6F96FCE87C4}" type="slidenum">
              <a:rPr lang="hu-HU" smtClean="0"/>
              <a:t>‹#›</a:t>
            </a:fld>
            <a:endParaRPr lang="hu-H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8B08F3B6-4A10-47EB-8E73-5B5E383778FB}" type="datetimeFigureOut">
              <a:rPr lang="hu-HU" smtClean="0"/>
              <a:t>2018.04.20.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8924D240-9B95-4EF1-B428-F6F96FCE87C4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708920"/>
            <a:ext cx="6400800" cy="2255941"/>
          </a:xfrm>
        </p:spPr>
        <p:txBody>
          <a:bodyPr>
            <a:normAutofit fontScale="62500" lnSpcReduction="20000"/>
          </a:bodyPr>
          <a:lstStyle/>
          <a:p>
            <a:r>
              <a:rPr lang="hu-HU" sz="4000" dirty="0" smtClean="0"/>
              <a:t>Rendezte: Dr. Németh Antal</a:t>
            </a:r>
          </a:p>
          <a:p>
            <a:endParaRPr lang="hu-HU" sz="4000" dirty="0">
              <a:solidFill>
                <a:schemeClr val="tx1"/>
              </a:solidFill>
            </a:endParaRPr>
          </a:p>
          <a:p>
            <a:endParaRPr lang="hu-HU" sz="2400" dirty="0" smtClean="0">
              <a:solidFill>
                <a:schemeClr val="tx1"/>
              </a:solidFill>
            </a:endParaRPr>
          </a:p>
          <a:p>
            <a:r>
              <a:rPr lang="hu-HU" sz="2800" dirty="0" smtClean="0">
                <a:solidFill>
                  <a:schemeClr val="tx1"/>
                </a:solidFill>
              </a:rPr>
              <a:t>Játsszák:</a:t>
            </a:r>
          </a:p>
          <a:p>
            <a:r>
              <a:rPr lang="hu-HU" sz="2800" dirty="0" smtClean="0">
                <a:solidFill>
                  <a:schemeClr val="tx1"/>
                </a:solidFill>
              </a:rPr>
              <a:t>Ádám: Abonyi Géza</a:t>
            </a:r>
          </a:p>
          <a:p>
            <a:r>
              <a:rPr lang="hu-HU" sz="2800" dirty="0" smtClean="0">
                <a:solidFill>
                  <a:schemeClr val="tx1"/>
                </a:solidFill>
              </a:rPr>
              <a:t>Éva: N. </a:t>
            </a:r>
            <a:r>
              <a:rPr lang="hu-HU" sz="2800" dirty="0" err="1" smtClean="0">
                <a:solidFill>
                  <a:schemeClr val="tx1"/>
                </a:solidFill>
              </a:rPr>
              <a:t>Tasnády</a:t>
            </a:r>
            <a:r>
              <a:rPr lang="hu-HU" sz="2800" dirty="0" smtClean="0">
                <a:solidFill>
                  <a:schemeClr val="tx1"/>
                </a:solidFill>
              </a:rPr>
              <a:t> Ilona</a:t>
            </a:r>
          </a:p>
          <a:p>
            <a:r>
              <a:rPr lang="hu-HU" sz="2800" dirty="0" smtClean="0">
                <a:solidFill>
                  <a:schemeClr val="tx1"/>
                </a:solidFill>
              </a:rPr>
              <a:t>Lucifer: </a:t>
            </a:r>
            <a:r>
              <a:rPr lang="hu-HU" sz="2800" dirty="0" err="1" smtClean="0">
                <a:solidFill>
                  <a:schemeClr val="tx1"/>
                </a:solidFill>
              </a:rPr>
              <a:t>Uray</a:t>
            </a:r>
            <a:r>
              <a:rPr lang="hu-HU" sz="2800" dirty="0" smtClean="0">
                <a:solidFill>
                  <a:schemeClr val="tx1"/>
                </a:solidFill>
              </a:rPr>
              <a:t> Tivadar</a:t>
            </a:r>
          </a:p>
          <a:p>
            <a:endParaRPr lang="hu-HU" sz="2800" dirty="0" smtClean="0">
              <a:solidFill>
                <a:schemeClr val="tx1"/>
              </a:solidFill>
            </a:endParaRPr>
          </a:p>
          <a:p>
            <a:endParaRPr lang="hu-HU" sz="2800" dirty="0" smtClean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400800" cy="962744"/>
          </a:xfrm>
        </p:spPr>
        <p:txBody>
          <a:bodyPr>
            <a:normAutofit/>
          </a:bodyPr>
          <a:lstStyle/>
          <a:p>
            <a:r>
              <a:rPr lang="hu-HU" sz="3600" b="0" dirty="0" smtClean="0">
                <a:solidFill>
                  <a:schemeClr val="tx1"/>
                </a:solidFill>
              </a:rPr>
              <a:t>Az ember tragédiája</a:t>
            </a:r>
            <a:endParaRPr lang="hu-HU" sz="3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298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1700808"/>
            <a:ext cx="2627784" cy="414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55870" y="980728"/>
            <a:ext cx="4114800" cy="701040"/>
          </a:xfrm>
        </p:spPr>
        <p:txBody>
          <a:bodyPr>
            <a:normAutofit/>
          </a:bodyPr>
          <a:lstStyle/>
          <a:p>
            <a:r>
              <a:rPr lang="hu-HU" dirty="0" smtClean="0"/>
              <a:t>A rendező, </a:t>
            </a:r>
            <a:r>
              <a:rPr lang="hu-HU" dirty="0" err="1" smtClean="0"/>
              <a:t>Dr.Németh</a:t>
            </a:r>
            <a:r>
              <a:rPr lang="hu-HU" dirty="0" smtClean="0"/>
              <a:t> Antal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6498201" y="5934670"/>
            <a:ext cx="2627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Dr. Németh Antal feleségével, </a:t>
            </a:r>
            <a:r>
              <a:rPr lang="hu-HU" dirty="0" err="1" smtClean="0"/>
              <a:t>Peéry</a:t>
            </a:r>
            <a:r>
              <a:rPr lang="hu-HU" dirty="0" smtClean="0"/>
              <a:t> Pirivel (1936)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371453" y="2703016"/>
            <a:ext cx="583264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Született: Budapest, 1903. május 19.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 Irodalmi és művészettörténeti egyetemi tanulmányait a budapesti és a berlini egyetemen végezte 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hu-HU" dirty="0" smtClean="0"/>
              <a:t> 1928-ban az Országos Kamara Színház rendező-fordítója és a Színpadművészeti Stúdió alapító tagja lett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 1929–1931 között a Szegedi Nemzeti Színház rendezőjeként dolgozott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u="sng" dirty="0" smtClean="0"/>
              <a:t>1935-től 1944-ig a Nemzeti Színház igazgatója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Tagja volt a lengyel–magyar kapcsolatok ápolását célul tűző Magyar Mickiewicz Társaságnak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Elhunyt:  Budapest, 1968. október 28.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539552" y="1872841"/>
            <a:ext cx="5958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rendező, egyetemi tanár, színházigazgató, színháztörténeti író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08709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sz="quarter" idx="13"/>
          </p:nvPr>
        </p:nvSpPr>
        <p:spPr>
          <a:xfrm>
            <a:off x="395536" y="2204864"/>
            <a:ext cx="4536504" cy="4032448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smtClean="0"/>
              <a:t>Született: Budapest</a:t>
            </a:r>
            <a:r>
              <a:rPr lang="hu-HU" dirty="0"/>
              <a:t>, 1894. október 23</a:t>
            </a:r>
            <a:r>
              <a:rPr lang="hu-HU" dirty="0" smtClean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smtClean="0"/>
              <a:t>1912-1915.: Országos Magyar Királyi Színművészeti Akadémia, színész szak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smtClean="0"/>
              <a:t>1915.: Magyar Színház tagja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2200" b="1" u="sng" dirty="0" smtClean="0"/>
              <a:t>1918-tól a Nemzeti Színház tagja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smtClean="0"/>
              <a:t>1935-től a Zeneművészeti Főiskola opera szakán tanított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smtClean="0"/>
              <a:t>1941-1949 között a Színiakadémia tanára volt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smtClean="0"/>
              <a:t>1945-től a Madách Színházban is szerepelt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smtClean="0"/>
              <a:t>1945–1948 </a:t>
            </a:r>
            <a:r>
              <a:rPr lang="hu-HU" dirty="0"/>
              <a:t>között a Színészek Szabad Szakszervezetének elnöke </a:t>
            </a:r>
            <a:r>
              <a:rPr lang="hu-HU" dirty="0" smtClean="0"/>
              <a:t>volt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u-HU" dirty="0" smtClean="0"/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123728" y="975360"/>
            <a:ext cx="4752528" cy="701040"/>
          </a:xfrm>
        </p:spPr>
        <p:txBody>
          <a:bodyPr/>
          <a:lstStyle/>
          <a:p>
            <a:r>
              <a:rPr lang="hu-HU" dirty="0" smtClean="0"/>
              <a:t>Ádám szerepében: Abonyi Géza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781" y="1788333"/>
            <a:ext cx="3295283" cy="506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642068" y="6416361"/>
            <a:ext cx="377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képen: Abonyi Géza és </a:t>
            </a:r>
            <a:r>
              <a:rPr lang="hu-HU" dirty="0" err="1" smtClean="0"/>
              <a:t>Tasnády</a:t>
            </a:r>
            <a:r>
              <a:rPr lang="hu-HU" dirty="0" smtClean="0"/>
              <a:t> Ilona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94606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sz="quarter" idx="13"/>
          </p:nvPr>
        </p:nvSpPr>
        <p:spPr>
          <a:xfrm>
            <a:off x="457199" y="1988840"/>
            <a:ext cx="5626967" cy="475252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1800" dirty="0" smtClean="0"/>
              <a:t>Született: Budapest, 1890.szeptember 26.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1800" dirty="0" smtClean="0"/>
              <a:t>Szülei: </a:t>
            </a:r>
            <a:r>
              <a:rPr lang="hu-HU" sz="1800" dirty="0" err="1" smtClean="0"/>
              <a:t>sárai</a:t>
            </a:r>
            <a:r>
              <a:rPr lang="hu-HU" sz="1800" dirty="0" smtClean="0"/>
              <a:t> Szabó Mária és </a:t>
            </a:r>
            <a:r>
              <a:rPr lang="hu-HU" sz="1800" dirty="0" err="1" smtClean="0"/>
              <a:t>Tasnády</a:t>
            </a:r>
            <a:r>
              <a:rPr lang="hu-HU" sz="1800" dirty="0" smtClean="0"/>
              <a:t> Nagy Gyula történész, levéltáros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1800" dirty="0" smtClean="0"/>
              <a:t>Férje: </a:t>
            </a:r>
            <a:r>
              <a:rPr lang="hu-HU" sz="1800" dirty="0" err="1" smtClean="0"/>
              <a:t>Náday</a:t>
            </a:r>
            <a:r>
              <a:rPr lang="hu-HU" sz="1800" dirty="0" smtClean="0"/>
              <a:t> </a:t>
            </a:r>
            <a:r>
              <a:rPr lang="hu-HU" sz="1800" dirty="0" err="1" smtClean="0"/>
              <a:t>Béle</a:t>
            </a:r>
            <a:r>
              <a:rPr lang="hu-HU" sz="1800" dirty="0" smtClean="0"/>
              <a:t> színművész ( 1912. június 17-én keltek egybe)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1800" dirty="0" smtClean="0"/>
              <a:t>1912.: végzett a Színiakadémián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b="1" u="sng" dirty="0" smtClean="0"/>
              <a:t>1914.: a Nemzeti Színházhoz került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1800" dirty="0" smtClean="0"/>
              <a:t>1923.: </a:t>
            </a:r>
            <a:r>
              <a:rPr lang="hu-HU" sz="1800" dirty="0" err="1" smtClean="0"/>
              <a:t>Farkas-Ratkó</a:t>
            </a:r>
            <a:r>
              <a:rPr lang="hu-HU" sz="1800" dirty="0" err="1"/>
              <a:t>-</a:t>
            </a:r>
            <a:r>
              <a:rPr lang="hu-HU" sz="1800" dirty="0" err="1" smtClean="0"/>
              <a:t>díj</a:t>
            </a:r>
            <a:endParaRPr lang="hu-HU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b="1" u="sng" dirty="0" smtClean="0"/>
              <a:t>1932.: Nemzeti Színház örökös tagság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1800" dirty="0" smtClean="0"/>
              <a:t>1945.: nyugdíjba vonult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1800" dirty="0" smtClean="0"/>
              <a:t>Elhunyt: Budapest, 1971. december 17.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619672" y="975360"/>
            <a:ext cx="5616624" cy="701040"/>
          </a:xfrm>
        </p:spPr>
        <p:txBody>
          <a:bodyPr>
            <a:normAutofit/>
          </a:bodyPr>
          <a:lstStyle/>
          <a:p>
            <a:r>
              <a:rPr lang="hu-HU" sz="2000" dirty="0" smtClean="0"/>
              <a:t>Éva szerepében: N. </a:t>
            </a:r>
            <a:r>
              <a:rPr lang="hu-HU" sz="2000" dirty="0" err="1" smtClean="0"/>
              <a:t>Tasnády</a:t>
            </a:r>
            <a:r>
              <a:rPr lang="hu-HU" sz="2000" dirty="0" smtClean="0"/>
              <a:t> </a:t>
            </a:r>
            <a:r>
              <a:rPr lang="hu-HU" sz="2000" dirty="0" err="1" smtClean="0"/>
              <a:t>ilona</a:t>
            </a:r>
            <a:endParaRPr lang="hu-H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1790863"/>
            <a:ext cx="2835194" cy="399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6084167" y="5784095"/>
            <a:ext cx="2835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Tasnády</a:t>
            </a:r>
            <a:r>
              <a:rPr lang="hu-HU" dirty="0" smtClean="0"/>
              <a:t> Ilona az 1910-es években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54668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sz="quarter" idx="13"/>
          </p:nvPr>
        </p:nvSpPr>
        <p:spPr>
          <a:xfrm>
            <a:off x="457200" y="1988840"/>
            <a:ext cx="4690864" cy="4869160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smtClean="0"/>
              <a:t>Született: Munkács, 1895. november 9.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smtClean="0"/>
              <a:t>Aradon végezte reáliskoláit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smtClean="0"/>
              <a:t>Egy évig orvostanhallgató, majd beiratkozott az Országos Színészegyesület színésziskolájába (1915-ben kapta meg oklevelét)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2200" b="1" u="sng" dirty="0"/>
              <a:t>1917-ben szerződtette a Nemzeti Színház</a:t>
            </a:r>
            <a:endParaRPr lang="hu-HU" sz="2200" b="1" u="sng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/>
              <a:t>1918-ban a Magyar Színház </a:t>
            </a:r>
            <a:r>
              <a:rPr lang="hu-HU" dirty="0" smtClean="0"/>
              <a:t>tagja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smtClean="0"/>
              <a:t>Vendégszereplései: Pódium Kabaré(1921), Pesti Kabaré és Király Színház(1923)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2200" b="1" u="sng" dirty="0"/>
              <a:t>1923–1948 között ismét a Nemzeti Színház </a:t>
            </a:r>
            <a:r>
              <a:rPr lang="hu-HU" sz="2200" b="1" u="sng" dirty="0" smtClean="0"/>
              <a:t>tagja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smtClean="0"/>
              <a:t>Fellépett a Vígszínházban(1928) és a Művész Színházban(1945)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smtClean="0"/>
              <a:t>1950-től a Madách Színházban játszott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smtClean="0"/>
              <a:t>Elhunyt: Budapest, 1962. június 22.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u-HU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331640" y="1149152"/>
            <a:ext cx="6120680" cy="623664"/>
          </a:xfrm>
        </p:spPr>
        <p:txBody>
          <a:bodyPr/>
          <a:lstStyle/>
          <a:p>
            <a:r>
              <a:rPr lang="hu-HU" dirty="0" smtClean="0"/>
              <a:t>Lucifer szerepében: </a:t>
            </a:r>
            <a:r>
              <a:rPr lang="hu-HU" dirty="0" err="1" smtClean="0"/>
              <a:t>uray</a:t>
            </a:r>
            <a:r>
              <a:rPr lang="hu-HU" dirty="0" smtClean="0"/>
              <a:t> </a:t>
            </a:r>
            <a:r>
              <a:rPr lang="hu-HU" dirty="0" err="1" smtClean="0"/>
              <a:t>tivadar</a:t>
            </a:r>
            <a:endParaRPr lang="hu-H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257" y="1865428"/>
            <a:ext cx="305752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762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 idx="4294967295"/>
          </p:nvPr>
        </p:nvSpPr>
        <p:spPr>
          <a:xfrm>
            <a:off x="0" y="974725"/>
            <a:ext cx="4114800" cy="701675"/>
          </a:xfrm>
        </p:spPr>
        <p:txBody>
          <a:bodyPr/>
          <a:lstStyle/>
          <a:p>
            <a:r>
              <a:rPr lang="hu-HU" dirty="0" smtClean="0"/>
              <a:t>Díjai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294967295"/>
          </p:nvPr>
        </p:nvSpPr>
        <p:spPr>
          <a:xfrm>
            <a:off x="0" y="1772816"/>
            <a:ext cx="6408737" cy="2305050"/>
          </a:xfrm>
        </p:spPr>
        <p:txBody>
          <a:bodyPr>
            <a:normAutofit fontScale="25000" lnSpcReduction="20000"/>
          </a:bodyPr>
          <a:lstStyle/>
          <a:p>
            <a:r>
              <a:rPr lang="hu-HU" sz="8000" dirty="0"/>
              <a:t>Érdemes művész (1953)</a:t>
            </a:r>
          </a:p>
          <a:p>
            <a:r>
              <a:rPr lang="hu-HU" sz="8000" dirty="0"/>
              <a:t>Kiváló művész (1954)</a:t>
            </a:r>
          </a:p>
          <a:p>
            <a:r>
              <a:rPr lang="hu-HU" sz="8000" dirty="0"/>
              <a:t>Kossuth-díj (1955</a:t>
            </a:r>
            <a:r>
              <a:rPr lang="hu-HU" sz="7200" dirty="0" smtClean="0"/>
              <a:t>)</a:t>
            </a:r>
          </a:p>
          <a:p>
            <a:r>
              <a:rPr lang="hu-HU" sz="7200" dirty="0"/>
              <a:t>A szakma dicsérte </a:t>
            </a:r>
            <a:r>
              <a:rPr lang="hu-HU" sz="7200" dirty="0" err="1"/>
              <a:t>komédiázóképességét</a:t>
            </a:r>
            <a:r>
              <a:rPr lang="hu-HU" sz="7200" dirty="0"/>
              <a:t>, ironikus emberségét, a tragikomikus helyzetek iránti érzékenységét.</a:t>
            </a:r>
          </a:p>
          <a:p>
            <a:endParaRPr lang="hu-HU" sz="7200" dirty="0"/>
          </a:p>
          <a:p>
            <a:r>
              <a:rPr lang="hu-HU" sz="7200" dirty="0"/>
              <a:t>Később inkább filozofikus mélységű, intellektuálisabb készsége, sőt robbanásokat sejtető feszültségábrázoló ereje került </a:t>
            </a:r>
            <a:r>
              <a:rPr lang="hu-HU" sz="7200" dirty="0" smtClean="0"/>
              <a:t>előtérbe</a:t>
            </a:r>
            <a:r>
              <a:rPr lang="hu-HU" dirty="0"/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888" y="4036640"/>
            <a:ext cx="3866308" cy="282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859363" y="5809498"/>
            <a:ext cx="4359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Nemzeti Színház művészei országos turnén. </a:t>
            </a:r>
            <a:r>
              <a:rPr lang="hu-HU" dirty="0" err="1" smtClean="0"/>
              <a:t>Vízváry</a:t>
            </a:r>
            <a:r>
              <a:rPr lang="hu-HU" dirty="0" smtClean="0"/>
              <a:t> Mariska, </a:t>
            </a:r>
            <a:r>
              <a:rPr lang="hu-HU" dirty="0" err="1" smtClean="0"/>
              <a:t>Ághy</a:t>
            </a:r>
            <a:r>
              <a:rPr lang="hu-HU" dirty="0" smtClean="0"/>
              <a:t> Erzsi (felesége), </a:t>
            </a:r>
            <a:r>
              <a:rPr lang="hu-HU" dirty="0" err="1" smtClean="0"/>
              <a:t>Uray</a:t>
            </a:r>
            <a:r>
              <a:rPr lang="hu-HU" dirty="0" smtClean="0"/>
              <a:t> Tivadar.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97033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23728" y="975360"/>
            <a:ext cx="5040560" cy="701040"/>
          </a:xfrm>
        </p:spPr>
        <p:txBody>
          <a:bodyPr/>
          <a:lstStyle/>
          <a:p>
            <a:r>
              <a:rPr lang="hu-HU" dirty="0" smtClean="0"/>
              <a:t>A tragédia 1937-es bemutatója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Rendező: Németh Antal, aki a bemutató idején a Nemzeti Színház igazgatója volt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A darab a Nemzeti Színház megnyitásának 100. évfordulójára készült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A Nemzetin kívül Hamburgban is bemutatták ezt az előadást, szintén 1937-ben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 </a:t>
            </a:r>
            <a:r>
              <a:rPr lang="hu-HU" dirty="0" smtClean="0"/>
              <a:t>a bemutató kapcsán a </a:t>
            </a:r>
            <a:r>
              <a:rPr lang="hu-HU" dirty="0"/>
              <a:t>korabeli </a:t>
            </a:r>
            <a:r>
              <a:rPr lang="hu-HU" dirty="0" smtClean="0"/>
              <a:t>szakkritika kiemelte </a:t>
            </a:r>
            <a:r>
              <a:rPr lang="hu-HU" dirty="0"/>
              <a:t>a néptömegek </a:t>
            </a:r>
            <a:r>
              <a:rPr lang="hu-HU" dirty="0" smtClean="0"/>
              <a:t>dinamikus mozgalmasságát</a:t>
            </a:r>
            <a:r>
              <a:rPr lang="hu-HU" dirty="0"/>
              <a:t>, </a:t>
            </a:r>
            <a:r>
              <a:rPr lang="hu-HU" dirty="0" smtClean="0"/>
              <a:t>egyén és </a:t>
            </a:r>
            <a:r>
              <a:rPr lang="hu-HU" dirty="0"/>
              <a:t>tömeg szembesülésének végtelen sok </a:t>
            </a:r>
            <a:r>
              <a:rPr lang="hu-HU" dirty="0" smtClean="0"/>
              <a:t>lehetőségét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A Tragédia 1937-es színrevitele expresszionista volt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Szándékát </a:t>
            </a:r>
            <a:r>
              <a:rPr lang="hu-HU" dirty="0" smtClean="0"/>
              <a:t>Németh Antal </a:t>
            </a:r>
            <a:r>
              <a:rPr lang="hu-HU" dirty="0"/>
              <a:t>így határozta meg: </a:t>
            </a:r>
            <a:endParaRPr lang="hu-H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(</a:t>
            </a:r>
            <a:r>
              <a:rPr lang="hu-HU" dirty="0"/>
              <a:t>a rendezés) "meg akarja szabadítani a színpadi elképzelést a </a:t>
            </a:r>
            <a:r>
              <a:rPr lang="hu-HU" dirty="0" smtClean="0"/>
              <a:t>történelmi képeskönyvjellegtől</a:t>
            </a:r>
            <a:r>
              <a:rPr lang="hu-HU" dirty="0"/>
              <a:t>, ami eltakarja a </a:t>
            </a:r>
            <a:r>
              <a:rPr lang="hu-HU" dirty="0" smtClean="0"/>
              <a:t>nézők elől </a:t>
            </a:r>
            <a:r>
              <a:rPr lang="hu-HU" dirty="0"/>
              <a:t>a </a:t>
            </a:r>
            <a:r>
              <a:rPr lang="hu-HU" dirty="0" smtClean="0"/>
              <a:t>mű </a:t>
            </a:r>
            <a:r>
              <a:rPr lang="hu-HU" dirty="0"/>
              <a:t>mélyebb mondanivalóját". </a:t>
            </a:r>
          </a:p>
        </p:txBody>
      </p:sp>
    </p:spTree>
    <p:extLst>
      <p:ext uri="{BB962C8B-B14F-4D97-AF65-F5344CB8AC3E}">
        <p14:creationId xmlns:p14="http://schemas.microsoft.com/office/powerpoint/2010/main" val="888696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35685" y="1844824"/>
            <a:ext cx="741682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 rendezőnek) „nemcsak összekötő kapoccsá kell lennie az időtlen irodalmi mű, valamint a kortól determinált közönség, színész és színpad között, hanem a szó szoros értelmében alkotóművésszé, kinek a kezében csupán anyag 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rodalmi mű lelke és szóruhája, a színész teste és hangbeli adottságai, a színpad építészeti, festészeti és plasztikai  lehetőségei, de anyag tulajdonképpen a közönség is, amelynek lelkéből formálja meg, hívja életre a rendelkezésére álló alakító eszközökkel művészi álmait.”</a:t>
            </a:r>
          </a:p>
          <a:p>
            <a:endParaRPr lang="hu-HU" dirty="0"/>
          </a:p>
          <a:p>
            <a:endParaRPr lang="hu-HU" dirty="0" smtClean="0"/>
          </a:p>
          <a:p>
            <a:r>
              <a:rPr lang="hu-HU" dirty="0"/>
              <a:t> </a:t>
            </a:r>
            <a:r>
              <a:rPr lang="hu-HU" dirty="0" smtClean="0"/>
              <a:t>                                                                          </a:t>
            </a:r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(Németh Antal hitvallása, 1941</a:t>
            </a:r>
            <a:r>
              <a:rPr lang="hu-HU" dirty="0" smtClean="0"/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81079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1359</TotalTime>
  <Words>604</Words>
  <Application>Microsoft Office PowerPoint</Application>
  <PresentationFormat>Diavetítés a képernyőre (4:3 oldalarány)</PresentationFormat>
  <Paragraphs>71</Paragraphs>
  <Slides>8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BlackTie</vt:lpstr>
      <vt:lpstr>Az ember tragédiája</vt:lpstr>
      <vt:lpstr>A rendező, Dr.Németh Antal</vt:lpstr>
      <vt:lpstr>Ádám szerepében: Abonyi Géza</vt:lpstr>
      <vt:lpstr>Éva szerepében: N. Tasnády ilona</vt:lpstr>
      <vt:lpstr>Lucifer szerepében: uray tivadar</vt:lpstr>
      <vt:lpstr>Díjai</vt:lpstr>
      <vt:lpstr>A tragédia 1937-es bemutatója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ember tragédiája</dc:title>
  <dc:creator>Toshiba</dc:creator>
  <cp:lastModifiedBy>Toshiba</cp:lastModifiedBy>
  <cp:revision>18</cp:revision>
  <dcterms:created xsi:type="dcterms:W3CDTF">2018-04-20T12:58:52Z</dcterms:created>
  <dcterms:modified xsi:type="dcterms:W3CDTF">2018-04-21T11:38:01Z</dcterms:modified>
</cp:coreProperties>
</file>