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ngsana New" panose="02020603050405020304" pitchFamily="18" charset="-34"/>
      <p:regular r:id="rId13"/>
      <p:bold r:id="rId14"/>
      <p:italic r:id="rId15"/>
      <p:boldItalic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ourier Prime Bold" pitchFamily="49" charset="0"/>
      <p:regular r:id="rId21"/>
      <p:bold r:id="rId22"/>
    </p:embeddedFont>
    <p:embeddedFont>
      <p:font typeface="Roller Coaster Serif" pitchFamily="2" charset="0"/>
      <p:regular r:id="rId23"/>
    </p:embeddedFont>
    <p:embeddedFont>
      <p:font typeface="Times New Roman MT Condensed" panose="02030506070405020303" pitchFamily="18" charset="0"/>
      <p:regular r:id="rId24"/>
    </p:embeddedFont>
    <p:embeddedFont>
      <p:font typeface="Times New Roman MT Condensed Italics" panose="02030506070405090303" pitchFamily="18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30" autoAdjust="0"/>
    <p:restoredTop sz="94633" autoAdjust="0"/>
  </p:normalViewPr>
  <p:slideViewPr>
    <p:cSldViewPr>
      <p:cViewPr varScale="1">
        <p:scale>
          <a:sx n="60" d="100"/>
          <a:sy n="60" d="100"/>
        </p:scale>
        <p:origin x="40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91670-420A-C340-98DE-356B0B53ED70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7FAE5-3A60-2D44-98A0-36C813EF53C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073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7FAE5-3A60-2D44-98A0-36C813EF53CD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2066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3.sv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3.sv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F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41682" y="-979520"/>
            <a:ext cx="9404635" cy="11486527"/>
          </a:xfrm>
          <a:custGeom>
            <a:avLst/>
            <a:gdLst/>
            <a:ahLst/>
            <a:cxnLst/>
            <a:rect l="l" t="t" r="r" b="b"/>
            <a:pathLst>
              <a:path w="9404635" h="11486527">
                <a:moveTo>
                  <a:pt x="0" y="0"/>
                </a:moveTo>
                <a:lnTo>
                  <a:pt x="9404636" y="0"/>
                </a:lnTo>
                <a:lnTo>
                  <a:pt x="9404636" y="11486528"/>
                </a:lnTo>
                <a:lnTo>
                  <a:pt x="0" y="114865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15343" r="-1078" b="-26940"/>
            </a:stretch>
          </a:blipFill>
          <a:ln cap="sq">
            <a:noFill/>
            <a:prstDash val="dash"/>
            <a:miter/>
          </a:ln>
        </p:spPr>
        <p:txBody>
          <a:bodyPr/>
          <a:lstStyle/>
          <a:p>
            <a:endParaRPr lang="hu-HU"/>
          </a:p>
        </p:txBody>
      </p:sp>
      <p:sp>
        <p:nvSpPr>
          <p:cNvPr id="3" name="Freeform 3"/>
          <p:cNvSpPr/>
          <p:nvPr/>
        </p:nvSpPr>
        <p:spPr>
          <a:xfrm>
            <a:off x="-384802" y="-3392016"/>
            <a:ext cx="18672802" cy="18672802"/>
          </a:xfrm>
          <a:custGeom>
            <a:avLst/>
            <a:gdLst/>
            <a:ahLst/>
            <a:cxnLst/>
            <a:rect l="l" t="t" r="r" b="b"/>
            <a:pathLst>
              <a:path w="18672802" h="18672802">
                <a:moveTo>
                  <a:pt x="0" y="0"/>
                </a:moveTo>
                <a:lnTo>
                  <a:pt x="18672802" y="0"/>
                </a:lnTo>
                <a:lnTo>
                  <a:pt x="18672802" y="18672801"/>
                </a:lnTo>
                <a:lnTo>
                  <a:pt x="0" y="1867280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4" name="Group 4"/>
          <p:cNvGrpSpPr/>
          <p:nvPr/>
        </p:nvGrpSpPr>
        <p:grpSpPr>
          <a:xfrm>
            <a:off x="0" y="5944384"/>
            <a:ext cx="16940313" cy="5636504"/>
            <a:chOff x="0" y="0"/>
            <a:chExt cx="22587084" cy="7515339"/>
          </a:xfrm>
        </p:grpSpPr>
        <p:sp>
          <p:nvSpPr>
            <p:cNvPr id="5" name="Freeform 5"/>
            <p:cNvSpPr/>
            <p:nvPr/>
          </p:nvSpPr>
          <p:spPr>
            <a:xfrm>
              <a:off x="15058056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6" name="Freeform 6"/>
            <p:cNvSpPr/>
            <p:nvPr/>
          </p:nvSpPr>
          <p:spPr>
            <a:xfrm>
              <a:off x="7529028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858133" y="3965283"/>
            <a:ext cx="8021387" cy="2556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20"/>
              </a:lnSpc>
              <a:spcBef>
                <a:spcPct val="0"/>
              </a:spcBef>
            </a:pPr>
            <a:r>
              <a:rPr lang="en-US" sz="10020" dirty="0">
                <a:solidFill>
                  <a:srgbClr val="FFCF40"/>
                </a:solidFill>
                <a:latin typeface="Roller Coaster Serif"/>
                <a:ea typeface="Roller Coaster Serif"/>
                <a:cs typeface="Roller Coaster Serif"/>
                <a:sym typeface="Roller Coaster Serif"/>
              </a:rPr>
              <a:t>ÁLMOK</a:t>
            </a:r>
            <a:r>
              <a:rPr lang="en-US" sz="10020" u="none" strike="noStrike" dirty="0">
                <a:solidFill>
                  <a:srgbClr val="FFCF40"/>
                </a:solidFill>
                <a:latin typeface="Roller Coaster Serif"/>
                <a:ea typeface="Roller Coaster Serif"/>
                <a:cs typeface="Roller Coaster Serif"/>
                <a:sym typeface="Roller Coaster Serif"/>
              </a:rPr>
              <a:t> ÉS ESZMÉK A SZÍNPADON</a:t>
            </a:r>
          </a:p>
        </p:txBody>
      </p:sp>
      <p:sp>
        <p:nvSpPr>
          <p:cNvPr id="9" name="AutoShape 9"/>
          <p:cNvSpPr/>
          <p:nvPr/>
        </p:nvSpPr>
        <p:spPr>
          <a:xfrm>
            <a:off x="6482628" y="7212729"/>
            <a:ext cx="4772397" cy="0"/>
          </a:xfrm>
          <a:prstGeom prst="line">
            <a:avLst/>
          </a:prstGeom>
          <a:ln w="28575" cap="flat">
            <a:solidFill>
              <a:srgbClr val="D99A57"/>
            </a:solidFill>
            <a:prstDash val="solid"/>
            <a:headEnd type="diamond" w="lg" len="lg"/>
            <a:tailEnd type="diamond" w="lg" len="lg"/>
          </a:ln>
        </p:spPr>
        <p:txBody>
          <a:bodyPr/>
          <a:lstStyle/>
          <a:p>
            <a:endParaRPr lang="hu-HU"/>
          </a:p>
        </p:txBody>
      </p:sp>
      <p:sp>
        <p:nvSpPr>
          <p:cNvPr id="10" name="TextBox 10"/>
          <p:cNvSpPr txBox="1"/>
          <p:nvPr/>
        </p:nvSpPr>
        <p:spPr>
          <a:xfrm>
            <a:off x="4858133" y="7960867"/>
            <a:ext cx="8021387" cy="943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53"/>
              </a:lnSpc>
            </a:pPr>
            <a:r>
              <a:rPr lang="en-US" sz="4111" dirty="0">
                <a:solidFill>
                  <a:srgbClr val="FFDC73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A </a:t>
            </a:r>
            <a:r>
              <a:rPr lang="en-US" sz="4111" dirty="0" err="1">
                <a:solidFill>
                  <a:srgbClr val="FFDC73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Tragédia</a:t>
            </a:r>
            <a:r>
              <a:rPr lang="en-US" sz="4111" dirty="0">
                <a:solidFill>
                  <a:srgbClr val="FFDC73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4111" dirty="0" err="1">
                <a:solidFill>
                  <a:srgbClr val="FFDC73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három</a:t>
            </a:r>
            <a:r>
              <a:rPr lang="en-US" sz="4111" dirty="0">
                <a:solidFill>
                  <a:srgbClr val="FFDC73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4111" dirty="0" err="1">
                <a:solidFill>
                  <a:srgbClr val="FFDC73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meghatározó</a:t>
            </a:r>
            <a:r>
              <a:rPr lang="en-US" sz="4111" dirty="0">
                <a:solidFill>
                  <a:srgbClr val="FFDC73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 arca: Ádám, Éva </a:t>
            </a:r>
            <a:r>
              <a:rPr lang="en-US" sz="4111" dirty="0" err="1">
                <a:solidFill>
                  <a:srgbClr val="FFDC73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és</a:t>
            </a:r>
            <a:r>
              <a:rPr lang="en-US" sz="4111" dirty="0">
                <a:solidFill>
                  <a:srgbClr val="FFDC73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 Lucifer</a:t>
            </a:r>
          </a:p>
        </p:txBody>
      </p:sp>
      <p:sp>
        <p:nvSpPr>
          <p:cNvPr id="11" name="Freeform 11"/>
          <p:cNvSpPr/>
          <p:nvPr/>
        </p:nvSpPr>
        <p:spPr>
          <a:xfrm>
            <a:off x="557679" y="6172200"/>
            <a:ext cx="6183443" cy="4114800"/>
          </a:xfrm>
          <a:custGeom>
            <a:avLst/>
            <a:gdLst/>
            <a:ahLst/>
            <a:cxnLst/>
            <a:rect l="l" t="t" r="r" b="b"/>
            <a:pathLst>
              <a:path w="6183443" h="4114800">
                <a:moveTo>
                  <a:pt x="0" y="0"/>
                </a:moveTo>
                <a:lnTo>
                  <a:pt x="6183442" y="0"/>
                </a:lnTo>
                <a:lnTo>
                  <a:pt x="61834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F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8987" y="-928789"/>
            <a:ext cx="16940313" cy="5636504"/>
            <a:chOff x="0" y="0"/>
            <a:chExt cx="22587084" cy="7515339"/>
          </a:xfrm>
        </p:grpSpPr>
        <p:sp>
          <p:nvSpPr>
            <p:cNvPr id="3" name="Freeform 3"/>
            <p:cNvSpPr/>
            <p:nvPr/>
          </p:nvSpPr>
          <p:spPr>
            <a:xfrm>
              <a:off x="15058056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4" name="Freeform 4"/>
            <p:cNvSpPr/>
            <p:nvPr/>
          </p:nvSpPr>
          <p:spPr>
            <a:xfrm>
              <a:off x="7529028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6" name="Freeform 6"/>
          <p:cNvSpPr/>
          <p:nvPr/>
        </p:nvSpPr>
        <p:spPr>
          <a:xfrm>
            <a:off x="-351380" y="-87992"/>
            <a:ext cx="4813880" cy="10342320"/>
          </a:xfrm>
          <a:custGeom>
            <a:avLst/>
            <a:gdLst/>
            <a:ahLst/>
            <a:cxnLst/>
            <a:rect l="l" t="t" r="r" b="b"/>
            <a:pathLst>
              <a:path w="4813880" h="10342320">
                <a:moveTo>
                  <a:pt x="0" y="0"/>
                </a:moveTo>
                <a:lnTo>
                  <a:pt x="4813880" y="0"/>
                </a:lnTo>
                <a:lnTo>
                  <a:pt x="4813880" y="10342320"/>
                </a:lnTo>
                <a:lnTo>
                  <a:pt x="0" y="1034232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7" name="Freeform 7"/>
          <p:cNvSpPr/>
          <p:nvPr/>
        </p:nvSpPr>
        <p:spPr>
          <a:xfrm flipH="1">
            <a:off x="13848240" y="-55320"/>
            <a:ext cx="4813880" cy="10342320"/>
          </a:xfrm>
          <a:custGeom>
            <a:avLst/>
            <a:gdLst/>
            <a:ahLst/>
            <a:cxnLst/>
            <a:rect l="l" t="t" r="r" b="b"/>
            <a:pathLst>
              <a:path w="4813880" h="10342320">
                <a:moveTo>
                  <a:pt x="4813880" y="0"/>
                </a:moveTo>
                <a:lnTo>
                  <a:pt x="0" y="0"/>
                </a:lnTo>
                <a:lnTo>
                  <a:pt x="0" y="10342320"/>
                </a:lnTo>
                <a:lnTo>
                  <a:pt x="4813880" y="10342320"/>
                </a:lnTo>
                <a:lnTo>
                  <a:pt x="481388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8" name="TextBox 8"/>
          <p:cNvSpPr txBox="1"/>
          <p:nvPr/>
        </p:nvSpPr>
        <p:spPr>
          <a:xfrm>
            <a:off x="3237451" y="3389507"/>
            <a:ext cx="11813097" cy="1318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20"/>
              </a:lnSpc>
              <a:spcBef>
                <a:spcPct val="0"/>
              </a:spcBef>
            </a:pPr>
            <a:r>
              <a:rPr lang="en-US" sz="10020">
                <a:solidFill>
                  <a:srgbClr val="D99A57"/>
                </a:solidFill>
                <a:latin typeface="Roller Coaster Serif"/>
                <a:ea typeface="Roller Coaster Serif"/>
                <a:cs typeface="Roller Coaster Serif"/>
                <a:sym typeface="Roller Coaster Serif"/>
              </a:rPr>
              <a:t>KÖSZÖNJÜK A FIGYELMET!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110173" y="5456718"/>
            <a:ext cx="8067655" cy="832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5"/>
              </a:lnSpc>
            </a:pPr>
            <a:r>
              <a:rPr lang="en-US" sz="3411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Készitette:</a:t>
            </a:r>
          </a:p>
          <a:p>
            <a:pPr marL="0" lvl="0" indent="0" algn="ctr">
              <a:lnSpc>
                <a:spcPts val="2865"/>
              </a:lnSpc>
            </a:pPr>
            <a:r>
              <a:rPr lang="en-US" sz="3411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Pindúr pandúrok csapata</a:t>
            </a:r>
          </a:p>
        </p:txBody>
      </p:sp>
      <p:sp>
        <p:nvSpPr>
          <p:cNvPr id="11" name="Freeform 11"/>
          <p:cNvSpPr/>
          <p:nvPr/>
        </p:nvSpPr>
        <p:spPr>
          <a:xfrm>
            <a:off x="3094618" y="6990355"/>
            <a:ext cx="5961217" cy="3164865"/>
          </a:xfrm>
          <a:custGeom>
            <a:avLst/>
            <a:gdLst/>
            <a:ahLst/>
            <a:cxnLst/>
            <a:rect l="l" t="t" r="r" b="b"/>
            <a:pathLst>
              <a:path w="5961217" h="3164865">
                <a:moveTo>
                  <a:pt x="0" y="0"/>
                </a:moveTo>
                <a:lnTo>
                  <a:pt x="5961218" y="0"/>
                </a:lnTo>
                <a:lnTo>
                  <a:pt x="5961218" y="3164865"/>
                </a:lnTo>
                <a:lnTo>
                  <a:pt x="0" y="31648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2" name="Freeform 12"/>
          <p:cNvSpPr/>
          <p:nvPr/>
        </p:nvSpPr>
        <p:spPr>
          <a:xfrm>
            <a:off x="9334890" y="6990355"/>
            <a:ext cx="5961217" cy="3164865"/>
          </a:xfrm>
          <a:custGeom>
            <a:avLst/>
            <a:gdLst/>
            <a:ahLst/>
            <a:cxnLst/>
            <a:rect l="l" t="t" r="r" b="b"/>
            <a:pathLst>
              <a:path w="5961217" h="3164865">
                <a:moveTo>
                  <a:pt x="0" y="0"/>
                </a:moveTo>
                <a:lnTo>
                  <a:pt x="5961218" y="0"/>
                </a:lnTo>
                <a:lnTo>
                  <a:pt x="5961218" y="3164865"/>
                </a:lnTo>
                <a:lnTo>
                  <a:pt x="0" y="31648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3" name="Freeform 13"/>
          <p:cNvSpPr/>
          <p:nvPr/>
        </p:nvSpPr>
        <p:spPr>
          <a:xfrm>
            <a:off x="7762320" y="82887"/>
            <a:ext cx="3452989" cy="2636828"/>
          </a:xfrm>
          <a:custGeom>
            <a:avLst/>
            <a:gdLst/>
            <a:ahLst/>
            <a:cxnLst/>
            <a:rect l="l" t="t" r="r" b="b"/>
            <a:pathLst>
              <a:path w="3452989" h="2636828">
                <a:moveTo>
                  <a:pt x="0" y="0"/>
                </a:moveTo>
                <a:lnTo>
                  <a:pt x="3452989" y="0"/>
                </a:lnTo>
                <a:lnTo>
                  <a:pt x="3452989" y="2636828"/>
                </a:lnTo>
                <a:lnTo>
                  <a:pt x="0" y="263682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83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F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52510" y="-2465162"/>
            <a:ext cx="16940313" cy="5636504"/>
            <a:chOff x="0" y="0"/>
            <a:chExt cx="22587084" cy="7515339"/>
          </a:xfrm>
        </p:grpSpPr>
        <p:sp>
          <p:nvSpPr>
            <p:cNvPr id="3" name="Freeform 3"/>
            <p:cNvSpPr/>
            <p:nvPr/>
          </p:nvSpPr>
          <p:spPr>
            <a:xfrm>
              <a:off x="15058056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4" name="Freeform 4"/>
            <p:cNvSpPr/>
            <p:nvPr/>
          </p:nvSpPr>
          <p:spPr>
            <a:xfrm>
              <a:off x="7529028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12190326" y="1494830"/>
            <a:ext cx="6134874" cy="9168970"/>
          </a:xfrm>
          <a:custGeom>
            <a:avLst/>
            <a:gdLst/>
            <a:ahLst/>
            <a:cxnLst/>
            <a:rect l="l" t="t" r="r" b="b"/>
            <a:pathLst>
              <a:path w="6134874" h="9168970">
                <a:moveTo>
                  <a:pt x="6134874" y="0"/>
                </a:moveTo>
                <a:lnTo>
                  <a:pt x="0" y="0"/>
                </a:lnTo>
                <a:lnTo>
                  <a:pt x="0" y="9168969"/>
                </a:lnTo>
                <a:lnTo>
                  <a:pt x="6134874" y="9168969"/>
                </a:lnTo>
                <a:lnTo>
                  <a:pt x="6134874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scene3d>
            <a:camera prst="orthographicFront">
              <a:rot lat="0" lon="10799999" rev="0"/>
            </a:camera>
            <a:lightRig rig="threePt" dir="t"/>
          </a:scene3d>
        </p:spPr>
        <p:txBody>
          <a:bodyPr/>
          <a:lstStyle/>
          <a:p>
            <a:endParaRPr lang="hu-HU"/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5473418" cy="10287000"/>
          </a:xfrm>
          <a:custGeom>
            <a:avLst/>
            <a:gdLst/>
            <a:ahLst/>
            <a:cxnLst/>
            <a:rect l="l" t="t" r="r" b="b"/>
            <a:pathLst>
              <a:path w="5473418" h="11759297">
                <a:moveTo>
                  <a:pt x="0" y="0"/>
                </a:moveTo>
                <a:lnTo>
                  <a:pt x="5473418" y="0"/>
                </a:lnTo>
                <a:lnTo>
                  <a:pt x="5473418" y="11759297"/>
                </a:lnTo>
                <a:lnTo>
                  <a:pt x="0" y="1175929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8" name="TextBox 8"/>
          <p:cNvSpPr txBox="1"/>
          <p:nvPr/>
        </p:nvSpPr>
        <p:spPr>
          <a:xfrm>
            <a:off x="5075895" y="4207686"/>
            <a:ext cx="10481858" cy="1611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6"/>
              </a:lnSpc>
            </a:pPr>
            <a:r>
              <a:rPr lang="en-US" sz="4311" dirty="0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A </a:t>
            </a:r>
            <a:r>
              <a:rPr lang="en-US" sz="4311" dirty="0" err="1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mű</a:t>
            </a:r>
            <a:r>
              <a:rPr lang="en-US" sz="4311" dirty="0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 1883. </a:t>
            </a:r>
            <a:r>
              <a:rPr lang="en-US" sz="4311" dirty="0" err="1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szeptember</a:t>
            </a:r>
            <a:r>
              <a:rPr lang="en-US" sz="4311" dirty="0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 21-én </a:t>
            </a:r>
            <a:r>
              <a:rPr lang="en-US" sz="4311" dirty="0" err="1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kelt</a:t>
            </a:r>
            <a:r>
              <a:rPr lang="en-US" sz="4311" dirty="0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4311" dirty="0" err="1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életre</a:t>
            </a:r>
            <a:r>
              <a:rPr lang="en-US" sz="4311" dirty="0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4311" dirty="0" err="1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először</a:t>
            </a:r>
            <a:r>
              <a:rPr lang="en-US" sz="4311" dirty="0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 a </a:t>
            </a:r>
            <a:r>
              <a:rPr lang="en-US" sz="4311" dirty="0" err="1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színpadon</a:t>
            </a:r>
            <a:r>
              <a:rPr lang="en-US" sz="4311" dirty="0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 Paulay Ede </a:t>
            </a:r>
            <a:r>
              <a:rPr lang="en-US" sz="4311" dirty="0" err="1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úttörő</a:t>
            </a:r>
            <a:r>
              <a:rPr lang="en-US" sz="4311" dirty="0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4311" dirty="0" err="1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rendezésében</a:t>
            </a:r>
            <a:r>
              <a:rPr lang="en-US" sz="4311" dirty="0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.</a:t>
            </a:r>
          </a:p>
          <a:p>
            <a:pPr algn="l">
              <a:lnSpc>
                <a:spcPts val="4096"/>
              </a:lnSpc>
            </a:pPr>
            <a:r>
              <a:rPr lang="en-US" sz="4311" dirty="0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4311" dirty="0" err="1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Azóta</a:t>
            </a:r>
            <a:r>
              <a:rPr lang="en-US" sz="4311" dirty="0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 a </a:t>
            </a:r>
            <a:r>
              <a:rPr lang="en-US" sz="4311" dirty="0" err="1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mű</a:t>
            </a:r>
            <a:r>
              <a:rPr lang="en-US" sz="4311" dirty="0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 a </a:t>
            </a:r>
            <a:r>
              <a:rPr lang="en-US" sz="4311" dirty="0" err="1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magyar</a:t>
            </a:r>
            <a:r>
              <a:rPr lang="en-US" sz="4311" dirty="0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4311" dirty="0" err="1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színjátszás</a:t>
            </a:r>
            <a:r>
              <a:rPr lang="en-US" sz="4311" dirty="0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4311" dirty="0" err="1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tartóoszlopa</a:t>
            </a:r>
            <a:endParaRPr lang="en-US" sz="4311" dirty="0">
              <a:solidFill>
                <a:srgbClr val="D99A57"/>
              </a:solidFill>
              <a:latin typeface="Times New Roman MT Condensed"/>
              <a:ea typeface="Times New Roman MT Condensed"/>
              <a:cs typeface="Times New Roman MT Condensed"/>
              <a:sym typeface="Times New Roman MT Condense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0" y="210386"/>
            <a:ext cx="18288000" cy="3997300"/>
          </a:xfrm>
          <a:custGeom>
            <a:avLst/>
            <a:gdLst/>
            <a:ahLst/>
            <a:cxnLst/>
            <a:rect l="l" t="t" r="r" b="b"/>
            <a:pathLst>
              <a:path w="18288000" h="5143500">
                <a:moveTo>
                  <a:pt x="0" y="0"/>
                </a:moveTo>
                <a:lnTo>
                  <a:pt x="18288000" y="0"/>
                </a:lnTo>
                <a:lnTo>
                  <a:pt x="18288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6783" b="-13809"/>
            </a:stretch>
          </a:blipFill>
        </p:spPr>
        <p:txBody>
          <a:bodyPr/>
          <a:lstStyle/>
          <a:p>
            <a:endParaRPr lang="hu-HU" dirty="0"/>
          </a:p>
        </p:txBody>
      </p:sp>
      <p:sp>
        <p:nvSpPr>
          <p:cNvPr id="10" name="TextBox 10"/>
          <p:cNvSpPr txBox="1"/>
          <p:nvPr/>
        </p:nvSpPr>
        <p:spPr>
          <a:xfrm>
            <a:off x="6372867" y="1127203"/>
            <a:ext cx="8699597" cy="1328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820"/>
              </a:lnSpc>
              <a:spcBef>
                <a:spcPct val="0"/>
              </a:spcBef>
            </a:pPr>
            <a:r>
              <a:rPr lang="en-US" sz="10020" dirty="0">
                <a:solidFill>
                  <a:srgbClr val="FFDC73"/>
                </a:solidFill>
                <a:latin typeface="Roller Coaster Serif"/>
                <a:ea typeface="Roller Coaster Serif"/>
                <a:cs typeface="Roller Coaster Serif"/>
                <a:sym typeface="Roller Coaster Serif"/>
              </a:rPr>
              <a:t>A NEMZETI BIBLIÁJA</a:t>
            </a:r>
          </a:p>
        </p:txBody>
      </p:sp>
      <p:sp>
        <p:nvSpPr>
          <p:cNvPr id="12" name="AutoShape 12"/>
          <p:cNvSpPr/>
          <p:nvPr/>
        </p:nvSpPr>
        <p:spPr>
          <a:xfrm flipV="1">
            <a:off x="5029200" y="3171343"/>
            <a:ext cx="9650653" cy="56040"/>
          </a:xfrm>
          <a:prstGeom prst="line">
            <a:avLst/>
          </a:prstGeom>
          <a:ln w="28575" cap="flat">
            <a:solidFill>
              <a:srgbClr val="D99A57"/>
            </a:solidFill>
            <a:prstDash val="solid"/>
            <a:headEnd type="diamond" w="lg" len="lg"/>
            <a:tailEnd type="diamond" w="lg" len="lg"/>
          </a:ln>
        </p:spPr>
        <p:txBody>
          <a:bodyPr/>
          <a:lstStyle/>
          <a:p>
            <a:endParaRPr lang="hu-HU"/>
          </a:p>
        </p:txBody>
      </p:sp>
      <p:sp>
        <p:nvSpPr>
          <p:cNvPr id="13" name="Freeform 13"/>
          <p:cNvSpPr/>
          <p:nvPr/>
        </p:nvSpPr>
        <p:spPr>
          <a:xfrm>
            <a:off x="2476493" y="6591103"/>
            <a:ext cx="9713833" cy="3356613"/>
          </a:xfrm>
          <a:custGeom>
            <a:avLst/>
            <a:gdLst/>
            <a:ahLst/>
            <a:cxnLst/>
            <a:rect l="l" t="t" r="r" b="b"/>
            <a:pathLst>
              <a:path w="9713833" h="3356613">
                <a:moveTo>
                  <a:pt x="0" y="0"/>
                </a:moveTo>
                <a:lnTo>
                  <a:pt x="9713833" y="0"/>
                </a:lnTo>
                <a:lnTo>
                  <a:pt x="9713833" y="3356612"/>
                </a:lnTo>
                <a:lnTo>
                  <a:pt x="0" y="33566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5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F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6DD56F89-1FB6-D74D-2B63-D75E2042B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0393" y="3683348"/>
            <a:ext cx="4610100" cy="65024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201620" y="-2097196"/>
            <a:ext cx="16940313" cy="5636504"/>
            <a:chOff x="0" y="0"/>
            <a:chExt cx="22587084" cy="7515339"/>
          </a:xfrm>
        </p:grpSpPr>
        <p:sp>
          <p:nvSpPr>
            <p:cNvPr id="3" name="Freeform 3"/>
            <p:cNvSpPr/>
            <p:nvPr/>
          </p:nvSpPr>
          <p:spPr>
            <a:xfrm>
              <a:off x="15058056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4" name="Freeform 4"/>
            <p:cNvSpPr/>
            <p:nvPr/>
          </p:nvSpPr>
          <p:spPr>
            <a:xfrm>
              <a:off x="7529028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6" name="Freeform 6"/>
          <p:cNvSpPr/>
          <p:nvPr/>
        </p:nvSpPr>
        <p:spPr>
          <a:xfrm>
            <a:off x="-797504" y="0"/>
            <a:ext cx="4788131" cy="10287000"/>
          </a:xfrm>
          <a:custGeom>
            <a:avLst/>
            <a:gdLst/>
            <a:ahLst/>
            <a:cxnLst/>
            <a:rect l="l" t="t" r="r" b="b"/>
            <a:pathLst>
              <a:path w="4788131" h="10287000">
                <a:moveTo>
                  <a:pt x="0" y="0"/>
                </a:moveTo>
                <a:lnTo>
                  <a:pt x="4788131" y="0"/>
                </a:lnTo>
                <a:lnTo>
                  <a:pt x="478813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7" name="Freeform 7"/>
          <p:cNvSpPr/>
          <p:nvPr/>
        </p:nvSpPr>
        <p:spPr>
          <a:xfrm flipH="1">
            <a:off x="14384367" y="-87992"/>
            <a:ext cx="4813880" cy="10342320"/>
          </a:xfrm>
          <a:custGeom>
            <a:avLst/>
            <a:gdLst/>
            <a:ahLst/>
            <a:cxnLst/>
            <a:rect l="l" t="t" r="r" b="b"/>
            <a:pathLst>
              <a:path w="4813880" h="10342320">
                <a:moveTo>
                  <a:pt x="4813879" y="0"/>
                </a:moveTo>
                <a:lnTo>
                  <a:pt x="0" y="0"/>
                </a:lnTo>
                <a:lnTo>
                  <a:pt x="0" y="10342320"/>
                </a:lnTo>
                <a:lnTo>
                  <a:pt x="4813879" y="10342320"/>
                </a:lnTo>
                <a:lnTo>
                  <a:pt x="4813879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0" name="Freeform 10"/>
          <p:cNvSpPr/>
          <p:nvPr/>
        </p:nvSpPr>
        <p:spPr>
          <a:xfrm>
            <a:off x="-422952" y="2057400"/>
            <a:ext cx="6413944" cy="8229600"/>
          </a:xfrm>
          <a:custGeom>
            <a:avLst/>
            <a:gdLst/>
            <a:ahLst/>
            <a:cxnLst/>
            <a:rect l="l" t="t" r="r" b="b"/>
            <a:pathLst>
              <a:path w="6413944" h="8229600">
                <a:moveTo>
                  <a:pt x="0" y="0"/>
                </a:moveTo>
                <a:lnTo>
                  <a:pt x="6413945" y="0"/>
                </a:lnTo>
                <a:lnTo>
                  <a:pt x="641394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1" name="TextBox 11"/>
          <p:cNvSpPr txBox="1"/>
          <p:nvPr/>
        </p:nvSpPr>
        <p:spPr>
          <a:xfrm>
            <a:off x="2183837" y="1069659"/>
            <a:ext cx="11653974" cy="2287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742"/>
              </a:lnSpc>
              <a:spcBef>
                <a:spcPct val="0"/>
              </a:spcBef>
            </a:pPr>
            <a:r>
              <a:rPr lang="en-US" sz="8921" dirty="0">
                <a:solidFill>
                  <a:srgbClr val="FFDC73"/>
                </a:solidFill>
                <a:latin typeface="Roller Coaster Serif"/>
                <a:ea typeface="Roller Coaster Serif"/>
                <a:cs typeface="Roller Coaster Serif"/>
                <a:sym typeface="Roller Coaster Serif"/>
              </a:rPr>
              <a:t>BÁSTI LAJOS, </a:t>
            </a:r>
          </a:p>
          <a:p>
            <a:pPr marL="0" lvl="0" indent="0" algn="ctr">
              <a:lnSpc>
                <a:spcPts val="8742"/>
              </a:lnSpc>
              <a:spcBef>
                <a:spcPct val="0"/>
              </a:spcBef>
            </a:pPr>
            <a:r>
              <a:rPr lang="en-US" sz="8921" dirty="0">
                <a:solidFill>
                  <a:srgbClr val="FFDC73"/>
                </a:solidFill>
                <a:latin typeface="Roller Coaster Serif"/>
                <a:ea typeface="Roller Coaster Serif"/>
                <a:cs typeface="Roller Coaster Serif"/>
                <a:sym typeface="Roller Coaster Serif"/>
              </a:rPr>
              <a:t>A GONDOLKODÓ ÁDÁM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969467" y="3304629"/>
            <a:ext cx="9535519" cy="6491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5440" lvl="1" indent="-457200" algn="l">
              <a:lnSpc>
                <a:spcPts val="3402"/>
              </a:lnSpc>
              <a:buFont typeface="Wingdings" pitchFamily="2" charset="2"/>
              <a:buChar char="v"/>
            </a:pPr>
            <a:r>
              <a:rPr lang="en-US" sz="3600" dirty="0">
                <a:solidFill>
                  <a:srgbClr val="FFC000"/>
                </a:solidFill>
                <a:latin typeface="Cambria" panose="02040503050406030204" pitchFamily="18" charset="0"/>
                <a:ea typeface="Courier Prime Bold Italics"/>
                <a:cs typeface="Courier Prime Bold Italics"/>
                <a:sym typeface="Courier Prime Bold Italics"/>
              </a:rPr>
              <a:t>1947 </a:t>
            </a:r>
            <a:r>
              <a:rPr lang="en-US" sz="3600" dirty="0" err="1">
                <a:solidFill>
                  <a:srgbClr val="FFC000"/>
                </a:solidFill>
                <a:latin typeface="Cambria" panose="02040503050406030204" pitchFamily="18" charset="0"/>
                <a:ea typeface="Courier Prime Bold Italics"/>
                <a:cs typeface="Courier Prime Bold Italics"/>
                <a:sym typeface="Courier Prime Bold Italics"/>
              </a:rPr>
              <a:t>utáni</a:t>
            </a:r>
            <a:r>
              <a:rPr lang="en-US" sz="3600" dirty="0">
                <a:solidFill>
                  <a:srgbClr val="FFC000"/>
                </a:solidFill>
                <a:latin typeface="Cambria" panose="02040503050406030204" pitchFamily="18" charset="0"/>
                <a:ea typeface="Courier Prime Bold Italics"/>
                <a:cs typeface="Courier Prime Bold Italics"/>
                <a:sym typeface="Courier Prime Bold Italics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Cambria" panose="02040503050406030204" pitchFamily="18" charset="0"/>
                <a:ea typeface="Courier Prime Bold Italics"/>
                <a:cs typeface="Courier Prime Bold Italics"/>
                <a:sym typeface="Courier Prime Bold Italics"/>
              </a:rPr>
              <a:t>Nemzeti</a:t>
            </a:r>
            <a:r>
              <a:rPr lang="en-US" sz="3600" dirty="0">
                <a:solidFill>
                  <a:srgbClr val="FFC000"/>
                </a:solidFill>
                <a:latin typeface="Cambria" panose="02040503050406030204" pitchFamily="18" charset="0"/>
                <a:ea typeface="Courier Prime Bold Italics"/>
                <a:cs typeface="Courier Prime Bold Italics"/>
                <a:sym typeface="Courier Prime Bold Italics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Cambria" panose="02040503050406030204" pitchFamily="18" charset="0"/>
                <a:ea typeface="Courier Prime Bold Italics"/>
                <a:cs typeface="Courier Prime Bold Italics"/>
                <a:sym typeface="Courier Prime Bold Italics"/>
              </a:rPr>
              <a:t>Színház</a:t>
            </a:r>
            <a:r>
              <a:rPr lang="en-US" sz="3600" dirty="0">
                <a:solidFill>
                  <a:srgbClr val="FFC000"/>
                </a:solidFill>
                <a:latin typeface="Cambria" panose="02040503050406030204" pitchFamily="18" charset="0"/>
                <a:ea typeface="Courier Prime Bold Italics"/>
                <a:cs typeface="Courier Prime Bold Italics"/>
                <a:sym typeface="Courier Prime Bold Italics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Cambria" panose="02040503050406030204" pitchFamily="18" charset="0"/>
                <a:ea typeface="Courier Prime Bold Italics"/>
                <a:cs typeface="Courier Prime Bold Italics"/>
                <a:sym typeface="Courier Prime Bold Italics"/>
              </a:rPr>
              <a:t>előadásainak</a:t>
            </a:r>
            <a:r>
              <a:rPr lang="en-US" sz="3600" dirty="0">
                <a:solidFill>
                  <a:srgbClr val="FFC000"/>
                </a:solidFill>
                <a:latin typeface="Cambria" panose="02040503050406030204" pitchFamily="18" charset="0"/>
                <a:ea typeface="Courier Prime Bold Italics"/>
                <a:cs typeface="Courier Prime Bold Italics"/>
                <a:sym typeface="Courier Prime Bold Italics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Cambria" panose="02040503050406030204" pitchFamily="18" charset="0"/>
                <a:ea typeface="Courier Prime Bold Italics"/>
                <a:cs typeface="Courier Prime Bold Italics"/>
                <a:sym typeface="Courier Prime Bold Italics"/>
              </a:rPr>
              <a:t>egyik</a:t>
            </a:r>
            <a:r>
              <a:rPr lang="en-US" sz="3600" dirty="0">
                <a:solidFill>
                  <a:srgbClr val="FFC000"/>
                </a:solidFill>
                <a:latin typeface="Cambria" panose="02040503050406030204" pitchFamily="18" charset="0"/>
                <a:ea typeface="Courier Prime Bold Italics"/>
                <a:cs typeface="Courier Prime Bold Italics"/>
                <a:sym typeface="Courier Prime Bold Italics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Cambria" panose="02040503050406030204" pitchFamily="18" charset="0"/>
                <a:ea typeface="Courier Prime Bold Italics"/>
                <a:cs typeface="Courier Prime Bold Italics"/>
                <a:sym typeface="Courier Prime Bold Italics"/>
              </a:rPr>
              <a:t>főszereplője</a:t>
            </a:r>
            <a:r>
              <a:rPr lang="en-US" sz="3600" dirty="0">
                <a:solidFill>
                  <a:srgbClr val="FFC000"/>
                </a:solidFill>
                <a:latin typeface="Cambria" panose="02040503050406030204" pitchFamily="18" charset="0"/>
                <a:ea typeface="Courier Prime Bold Italics"/>
                <a:cs typeface="Courier Prime Bold Italics"/>
                <a:sym typeface="Courier Prime Bold Italics"/>
              </a:rPr>
              <a:t> </a:t>
            </a:r>
          </a:p>
          <a:p>
            <a:pPr marL="556481" lvl="1" indent="-278241" algn="l">
              <a:lnSpc>
                <a:spcPts val="3402"/>
              </a:lnSpc>
              <a:buFont typeface="Arial"/>
              <a:buChar char="•"/>
            </a:pPr>
            <a:endParaRPr lang="en-US" sz="3600" i="1" dirty="0">
              <a:solidFill>
                <a:srgbClr val="FFC000"/>
              </a:solidFill>
              <a:latin typeface="Cambria" panose="02040503050406030204" pitchFamily="18" charset="0"/>
              <a:ea typeface="Courier Prime Bold Italics"/>
              <a:cs typeface="Courier Prime Bold Italics"/>
              <a:sym typeface="Courier Prime Bold Italics"/>
            </a:endParaRPr>
          </a:p>
          <a:p>
            <a:pPr marL="882125" lvl="1" indent="-571500">
              <a:lnSpc>
                <a:spcPts val="3798"/>
              </a:lnSpc>
              <a:buFont typeface="Wingdings" pitchFamily="2" charset="2"/>
              <a:buChar char="v"/>
            </a:pPr>
            <a:r>
              <a:rPr lang="en-US" sz="3600" dirty="0">
                <a:solidFill>
                  <a:srgbClr val="FFC000"/>
                </a:solidFill>
                <a:latin typeface="Cambria" panose="02040503050406030204" pitchFamily="18" charset="0"/>
                <a:ea typeface="Courier Prime Bold"/>
                <a:cs typeface="Bangla MN" pitchFamily="2" charset="0"/>
                <a:sym typeface="Courier Prime Bold"/>
              </a:rPr>
              <a:t>Eredeti neve Berger Lajos  (1911-1977), de volt </a:t>
            </a:r>
            <a:r>
              <a:rPr lang="en-US" sz="3600" dirty="0" err="1">
                <a:solidFill>
                  <a:srgbClr val="FFC000"/>
                </a:solidFill>
                <a:latin typeface="Cambria" panose="02040503050406030204" pitchFamily="18" charset="0"/>
                <a:ea typeface="Courier Prime Bold"/>
                <a:cs typeface="Bangla MN" pitchFamily="2" charset="0"/>
                <a:sym typeface="Courier Prime Bold"/>
              </a:rPr>
              <a:t>Bergeri</a:t>
            </a:r>
            <a:r>
              <a:rPr lang="en-US" sz="3600" dirty="0">
                <a:solidFill>
                  <a:srgbClr val="FFC000"/>
                </a:solidFill>
                <a:latin typeface="Cambria" panose="02040503050406030204" pitchFamily="18" charset="0"/>
                <a:ea typeface="Courier Prime Bold"/>
                <a:cs typeface="Bangla MN" pitchFamily="2" charset="0"/>
                <a:sym typeface="Courier Prime Bold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Cambria" panose="02040503050406030204" pitchFamily="18" charset="0"/>
                <a:ea typeface="Courier Prime Bold"/>
                <a:cs typeface="Bangla MN" pitchFamily="2" charset="0"/>
                <a:sym typeface="Courier Prime Bold"/>
              </a:rPr>
              <a:t>és</a:t>
            </a:r>
            <a:r>
              <a:rPr lang="en-US" sz="3600" dirty="0">
                <a:solidFill>
                  <a:srgbClr val="FFC000"/>
                </a:solidFill>
                <a:latin typeface="Cambria" panose="02040503050406030204" pitchFamily="18" charset="0"/>
                <a:ea typeface="Courier Prime Bold"/>
                <a:cs typeface="Bangla MN" pitchFamily="2" charset="0"/>
                <a:sym typeface="Courier Prime Bold"/>
              </a:rPr>
              <a:t> Básthy is</a:t>
            </a:r>
          </a:p>
          <a:p>
            <a:pPr marL="882125" lvl="1" indent="-571500">
              <a:lnSpc>
                <a:spcPts val="3798"/>
              </a:lnSpc>
              <a:buFont typeface="Wingdings" pitchFamily="2" charset="2"/>
              <a:buChar char="v"/>
            </a:pPr>
            <a:endParaRPr lang="en-US" sz="3600" dirty="0">
              <a:solidFill>
                <a:srgbClr val="FFC000"/>
              </a:solidFill>
              <a:latin typeface="Cambria" panose="02040503050406030204" pitchFamily="18" charset="0"/>
              <a:ea typeface="Courier Prime Bold"/>
              <a:cs typeface="Bangla MN" pitchFamily="2" charset="0"/>
              <a:sym typeface="Courier Prime Bold"/>
            </a:endParaRPr>
          </a:p>
          <a:p>
            <a:pPr marL="882125" lvl="1" indent="-571500">
              <a:lnSpc>
                <a:spcPts val="3798"/>
              </a:lnSpc>
              <a:buFont typeface="Wingdings" pitchFamily="2" charset="2"/>
              <a:buChar char="v"/>
            </a:pPr>
            <a:r>
              <a:rPr lang="en-US" sz="3600" dirty="0">
                <a:solidFill>
                  <a:srgbClr val="FFC000"/>
                </a:solidFill>
                <a:latin typeface="Cambria" panose="02040503050406030204" pitchFamily="18" charset="0"/>
                <a:ea typeface="Courier Prime Bold"/>
                <a:cs typeface="Bangla MN" pitchFamily="2" charset="0"/>
                <a:sym typeface="Courier Prime Bold"/>
              </a:rPr>
              <a:t>A 20. </a:t>
            </a:r>
            <a:r>
              <a:rPr lang="en-US" sz="3600" dirty="0" err="1">
                <a:solidFill>
                  <a:srgbClr val="FFC000"/>
                </a:solidFill>
                <a:latin typeface="Cambria" panose="02040503050406030204" pitchFamily="18" charset="0"/>
                <a:ea typeface="Courier Prime Bold"/>
                <a:cs typeface="Bangla MN" pitchFamily="2" charset="0"/>
                <a:sym typeface="Courier Prime Bold"/>
              </a:rPr>
              <a:t>század</a:t>
            </a:r>
            <a:r>
              <a:rPr lang="en-US" sz="3600" dirty="0">
                <a:solidFill>
                  <a:srgbClr val="FFC000"/>
                </a:solidFill>
                <a:latin typeface="Cambria" panose="02040503050406030204" pitchFamily="18" charset="0"/>
                <a:ea typeface="Courier Prime Bold"/>
                <a:cs typeface="Bangla MN" pitchFamily="2" charset="0"/>
                <a:sym typeface="Courier Prime Bold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Cambria" panose="02040503050406030204" pitchFamily="18" charset="0"/>
                <a:ea typeface="Courier Prime Bold"/>
                <a:cs typeface="Bangla MN" pitchFamily="2" charset="0"/>
                <a:sym typeface="Courier Prime Bold"/>
              </a:rPr>
              <a:t>egyik</a:t>
            </a:r>
            <a:r>
              <a:rPr lang="en-US" sz="3600" dirty="0">
                <a:solidFill>
                  <a:srgbClr val="FFC000"/>
                </a:solidFill>
                <a:latin typeface="Cambria" panose="02040503050406030204" pitchFamily="18" charset="0"/>
                <a:ea typeface="Courier Prime Bold"/>
                <a:cs typeface="Bangla MN" pitchFamily="2" charset="0"/>
                <a:sym typeface="Courier Prime Bold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Cambria" panose="02040503050406030204" pitchFamily="18" charset="0"/>
                <a:ea typeface="Courier Prime Bold"/>
                <a:cs typeface="Bangla MN" pitchFamily="2" charset="0"/>
                <a:sym typeface="Courier Prime Bold"/>
              </a:rPr>
              <a:t>legszebben</a:t>
            </a:r>
            <a:r>
              <a:rPr lang="en-US" sz="3600" dirty="0">
                <a:solidFill>
                  <a:srgbClr val="FFC000"/>
                </a:solidFill>
                <a:latin typeface="Cambria" panose="02040503050406030204" pitchFamily="18" charset="0"/>
                <a:ea typeface="Courier Prime Bold"/>
                <a:cs typeface="Bangla MN" pitchFamily="2" charset="0"/>
                <a:sym typeface="Courier Prime Bold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Cambria" panose="02040503050406030204" pitchFamily="18" charset="0"/>
                <a:ea typeface="Courier Prime Bold"/>
                <a:cs typeface="Bangla MN" pitchFamily="2" charset="0"/>
                <a:sym typeface="Courier Prime Bold"/>
              </a:rPr>
              <a:t>beszélő</a:t>
            </a:r>
            <a:r>
              <a:rPr lang="en-US" sz="3600" dirty="0">
                <a:solidFill>
                  <a:srgbClr val="FFC000"/>
                </a:solidFill>
                <a:latin typeface="Cambria" panose="02040503050406030204" pitchFamily="18" charset="0"/>
                <a:ea typeface="Courier Prime Bold"/>
                <a:cs typeface="Bangla MN" pitchFamily="2" charset="0"/>
                <a:sym typeface="Courier Prime Bold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Cambria" panose="02040503050406030204" pitchFamily="18" charset="0"/>
                <a:ea typeface="Courier Prime Bold"/>
                <a:cs typeface="Bangla MN" pitchFamily="2" charset="0"/>
                <a:sym typeface="Courier Prime Bold"/>
              </a:rPr>
              <a:t>magyar</a:t>
            </a:r>
            <a:r>
              <a:rPr lang="en-US" sz="3600" dirty="0">
                <a:solidFill>
                  <a:srgbClr val="FFC000"/>
                </a:solidFill>
                <a:latin typeface="Cambria" panose="02040503050406030204" pitchFamily="18" charset="0"/>
                <a:ea typeface="Courier Prime Bold"/>
                <a:cs typeface="Bangla MN" pitchFamily="2" charset="0"/>
                <a:sym typeface="Courier Prime Bold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Cambria" panose="02040503050406030204" pitchFamily="18" charset="0"/>
                <a:ea typeface="Courier Prime Bold"/>
                <a:cs typeface="Bangla MN" pitchFamily="2" charset="0"/>
                <a:sym typeface="Courier Prime Bold"/>
              </a:rPr>
              <a:t>színésze</a:t>
            </a:r>
            <a:endParaRPr lang="en-US" sz="3600" dirty="0">
              <a:solidFill>
                <a:srgbClr val="FFC000"/>
              </a:solidFill>
              <a:latin typeface="Cambria" panose="02040503050406030204" pitchFamily="18" charset="0"/>
              <a:ea typeface="Courier Prime Bold"/>
              <a:cs typeface="Bangla MN" pitchFamily="2" charset="0"/>
              <a:sym typeface="Courier Prime Bold"/>
            </a:endParaRPr>
          </a:p>
          <a:p>
            <a:pPr marL="882125" lvl="1" indent="-571500">
              <a:lnSpc>
                <a:spcPts val="3798"/>
              </a:lnSpc>
              <a:buFont typeface="Wingdings" pitchFamily="2" charset="2"/>
              <a:buChar char="v"/>
            </a:pPr>
            <a:endParaRPr lang="en-US" sz="3600" dirty="0">
              <a:solidFill>
                <a:srgbClr val="FFC000"/>
              </a:solidFill>
              <a:latin typeface="Cambria" panose="02040503050406030204" pitchFamily="18" charset="0"/>
              <a:ea typeface="Courier Prime Bold"/>
              <a:cs typeface="Bangla MN" pitchFamily="2" charset="0"/>
              <a:sym typeface="Courier Prime Bold"/>
            </a:endParaRPr>
          </a:p>
          <a:p>
            <a:pPr marL="882125" lvl="1" indent="-571500">
              <a:lnSpc>
                <a:spcPts val="3798"/>
              </a:lnSpc>
              <a:buFont typeface="Wingdings" pitchFamily="2" charset="2"/>
              <a:buChar char="v"/>
            </a:pPr>
            <a:r>
              <a:rPr lang="en-US" sz="3600" dirty="0" err="1">
                <a:solidFill>
                  <a:srgbClr val="FFC000"/>
                </a:solidFill>
                <a:latin typeface="Cambria" panose="02040503050406030204" pitchFamily="18" charset="0"/>
                <a:ea typeface="Courier Prime Bold"/>
                <a:cs typeface="Bangla MN" pitchFamily="2" charset="0"/>
                <a:sym typeface="Courier Prime Bold"/>
              </a:rPr>
              <a:t>Fontosabb</a:t>
            </a:r>
            <a:r>
              <a:rPr lang="en-US" sz="3600" dirty="0">
                <a:solidFill>
                  <a:srgbClr val="FFC000"/>
                </a:solidFill>
                <a:latin typeface="Cambria" panose="02040503050406030204" pitchFamily="18" charset="0"/>
                <a:ea typeface="Courier Prime Bold"/>
                <a:cs typeface="Bangla MN" pitchFamily="2" charset="0"/>
                <a:sym typeface="Courier Prime Bold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Cambria" panose="02040503050406030204" pitchFamily="18" charset="0"/>
                <a:ea typeface="Courier Prime Bold"/>
                <a:cs typeface="Bangla MN" pitchFamily="2" charset="0"/>
                <a:sym typeface="Courier Prime Bold"/>
              </a:rPr>
              <a:t>szerepei</a:t>
            </a:r>
            <a:r>
              <a:rPr lang="en-US" sz="3600" dirty="0">
                <a:solidFill>
                  <a:srgbClr val="FFC000"/>
                </a:solidFill>
                <a:latin typeface="Cambria" panose="02040503050406030204" pitchFamily="18" charset="0"/>
                <a:ea typeface="Courier Prime Bold"/>
                <a:cs typeface="Bangla MN" pitchFamily="2" charset="0"/>
                <a:sym typeface="Courier Prime Bold"/>
              </a:rPr>
              <a:t>: </a:t>
            </a:r>
          </a:p>
          <a:p>
            <a:pPr marL="310625" lvl="1">
              <a:lnSpc>
                <a:spcPts val="3798"/>
              </a:lnSpc>
            </a:pPr>
            <a:r>
              <a:rPr lang="en-US" sz="3600" dirty="0">
                <a:solidFill>
                  <a:srgbClr val="FFC000"/>
                </a:solidFill>
                <a:latin typeface="Cambria" panose="02040503050406030204" pitchFamily="18" charset="0"/>
                <a:ea typeface="Courier Prime Bold"/>
                <a:cs typeface="Bangla MN" pitchFamily="2" charset="0"/>
                <a:sym typeface="Courier Prime Bold"/>
              </a:rPr>
              <a:t>Hamlet,  Lear </a:t>
            </a:r>
            <a:r>
              <a:rPr lang="en-US" sz="3600" dirty="0" err="1">
                <a:solidFill>
                  <a:srgbClr val="FFC000"/>
                </a:solidFill>
                <a:latin typeface="Cambria" panose="02040503050406030204" pitchFamily="18" charset="0"/>
                <a:ea typeface="Courier Prime Bold"/>
                <a:cs typeface="Bangla MN" pitchFamily="2" charset="0"/>
                <a:sym typeface="Courier Prime Bold"/>
              </a:rPr>
              <a:t>király</a:t>
            </a:r>
            <a:r>
              <a:rPr lang="en-US" sz="3600" dirty="0">
                <a:solidFill>
                  <a:srgbClr val="FFC000"/>
                </a:solidFill>
                <a:latin typeface="Cambria" panose="02040503050406030204" pitchFamily="18" charset="0"/>
                <a:ea typeface="Courier Prime Bold"/>
                <a:cs typeface="Bangla MN" pitchFamily="2" charset="0"/>
                <a:sym typeface="Courier Prime Bold"/>
              </a:rPr>
              <a:t>, Higgins </a:t>
            </a:r>
            <a:r>
              <a:rPr lang="en-US" sz="3600" dirty="0" err="1">
                <a:solidFill>
                  <a:srgbClr val="FFC000"/>
                </a:solidFill>
                <a:latin typeface="Cambria" panose="02040503050406030204" pitchFamily="18" charset="0"/>
                <a:ea typeface="Courier Prime Bold"/>
                <a:cs typeface="Bangla MN" pitchFamily="2" charset="0"/>
                <a:sym typeface="Courier Prime Bold"/>
              </a:rPr>
              <a:t>professzor</a:t>
            </a:r>
            <a:r>
              <a:rPr lang="en-US" sz="3600" dirty="0">
                <a:solidFill>
                  <a:srgbClr val="FFC000"/>
                </a:solidFill>
                <a:latin typeface="Cambria" panose="02040503050406030204" pitchFamily="18" charset="0"/>
                <a:ea typeface="Courier Prime Bold"/>
                <a:cs typeface="Bangla MN" pitchFamily="2" charset="0"/>
                <a:sym typeface="Courier Prime Bold"/>
              </a:rPr>
              <a:t> , Csongor</a:t>
            </a:r>
          </a:p>
          <a:p>
            <a:pPr marL="882125" lvl="1" indent="-571500">
              <a:lnSpc>
                <a:spcPts val="3798"/>
              </a:lnSpc>
              <a:buFont typeface="Wingdings" pitchFamily="2" charset="2"/>
              <a:buChar char="v"/>
            </a:pPr>
            <a:r>
              <a:rPr lang="en-US" sz="3600" dirty="0" err="1">
                <a:solidFill>
                  <a:srgbClr val="FFC000"/>
                </a:solidFill>
                <a:latin typeface="Cambria" panose="02040503050406030204" pitchFamily="18" charset="0"/>
                <a:ea typeface="Courier Prime Bold"/>
                <a:cs typeface="Bangla MN" pitchFamily="2" charset="0"/>
                <a:sym typeface="Courier Prime Bold"/>
              </a:rPr>
              <a:t>Számos</a:t>
            </a:r>
            <a:r>
              <a:rPr lang="en-US" sz="3600" dirty="0">
                <a:solidFill>
                  <a:srgbClr val="FFC000"/>
                </a:solidFill>
                <a:latin typeface="Cambria" panose="02040503050406030204" pitchFamily="18" charset="0"/>
                <a:ea typeface="Courier Prime Bold"/>
                <a:cs typeface="Bangla MN" pitchFamily="2" charset="0"/>
                <a:sym typeface="Courier Prime Bold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Cambria" panose="02040503050406030204" pitchFamily="18" charset="0"/>
                <a:ea typeface="Courier Prime Bold"/>
                <a:cs typeface="Bangla MN" pitchFamily="2" charset="0"/>
                <a:sym typeface="Courier Prime Bold"/>
              </a:rPr>
              <a:t>filmben</a:t>
            </a:r>
            <a:r>
              <a:rPr lang="en-US" sz="3600" dirty="0">
                <a:solidFill>
                  <a:srgbClr val="FFC000"/>
                </a:solidFill>
                <a:latin typeface="Cambria" panose="02040503050406030204" pitchFamily="18" charset="0"/>
                <a:ea typeface="Courier Prime Bold"/>
                <a:cs typeface="Bangla MN" pitchFamily="2" charset="0"/>
                <a:sym typeface="Courier Prime Bold"/>
              </a:rPr>
              <a:t> is </a:t>
            </a:r>
            <a:r>
              <a:rPr lang="en-US" sz="3600" dirty="0" err="1">
                <a:solidFill>
                  <a:srgbClr val="FFC000"/>
                </a:solidFill>
                <a:latin typeface="Cambria" panose="02040503050406030204" pitchFamily="18" charset="0"/>
                <a:ea typeface="Courier Prime Bold"/>
                <a:cs typeface="Bangla MN" pitchFamily="2" charset="0"/>
                <a:sym typeface="Courier Prime Bold"/>
              </a:rPr>
              <a:t>szerepel</a:t>
            </a:r>
            <a:r>
              <a:rPr lang="en-US" sz="3600" dirty="0">
                <a:solidFill>
                  <a:srgbClr val="FFC000"/>
                </a:solidFill>
                <a:latin typeface="Cambria" panose="02040503050406030204" pitchFamily="18" charset="0"/>
                <a:ea typeface="Courier Prime Bold"/>
                <a:cs typeface="Bangla MN" pitchFamily="2" charset="0"/>
                <a:sym typeface="Courier Prime Bold"/>
              </a:rPr>
              <a:t> (</a:t>
            </a:r>
            <a:r>
              <a:rPr lang="en-US" sz="3600" dirty="0" err="1">
                <a:solidFill>
                  <a:srgbClr val="FFC000"/>
                </a:solidFill>
                <a:latin typeface="Cambria" panose="02040503050406030204" pitchFamily="18" charset="0"/>
                <a:ea typeface="Courier Prime Bold"/>
                <a:cs typeface="Bangla MN" pitchFamily="2" charset="0"/>
                <a:sym typeface="Courier Prime Bold"/>
              </a:rPr>
              <a:t>pl.Abigél</a:t>
            </a:r>
            <a:r>
              <a:rPr lang="en-US" sz="3600" dirty="0">
                <a:solidFill>
                  <a:srgbClr val="FFC000"/>
                </a:solidFill>
                <a:latin typeface="Cambria" panose="02040503050406030204" pitchFamily="18" charset="0"/>
                <a:ea typeface="Courier Prime Bold"/>
                <a:cs typeface="Bangla MN" pitchFamily="2" charset="0"/>
                <a:sym typeface="Courier Prime Bold"/>
              </a:rPr>
              <a:t>)</a:t>
            </a:r>
          </a:p>
          <a:p>
            <a:pPr algn="l">
              <a:lnSpc>
                <a:spcPts val="2214"/>
              </a:lnSpc>
            </a:pPr>
            <a:endParaRPr lang="en-US" sz="2577" b="1" dirty="0">
              <a:solidFill>
                <a:srgbClr val="DD9C47"/>
              </a:solidFill>
              <a:latin typeface="Courier Prime Bold"/>
              <a:ea typeface="Courier Prime Bold"/>
              <a:cs typeface="Courier Prime Bold"/>
              <a:sym typeface="Courier Prime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F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9">
            <a:extLst>
              <a:ext uri="{FF2B5EF4-FFF2-40B4-BE49-F238E27FC236}">
                <a16:creationId xmlns:a16="http://schemas.microsoft.com/office/drawing/2014/main" id="{38720040-FDA3-87CD-4EB0-4B527CF4B8BC}"/>
              </a:ext>
            </a:extLst>
          </p:cNvPr>
          <p:cNvSpPr/>
          <p:nvPr/>
        </p:nvSpPr>
        <p:spPr>
          <a:xfrm>
            <a:off x="436221" y="1846629"/>
            <a:ext cx="6073419" cy="6555719"/>
          </a:xfrm>
          <a:custGeom>
            <a:avLst/>
            <a:gdLst/>
            <a:ahLst/>
            <a:cxnLst/>
            <a:rect l="l" t="t" r="r" b="b"/>
            <a:pathLst>
              <a:path w="7024414" h="7719136">
                <a:moveTo>
                  <a:pt x="0" y="0"/>
                </a:moveTo>
                <a:lnTo>
                  <a:pt x="7024414" y="0"/>
                </a:lnTo>
                <a:lnTo>
                  <a:pt x="7024414" y="7719136"/>
                </a:lnTo>
                <a:lnTo>
                  <a:pt x="0" y="77191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2" name="Group 2"/>
          <p:cNvGrpSpPr/>
          <p:nvPr/>
        </p:nvGrpSpPr>
        <p:grpSpPr>
          <a:xfrm>
            <a:off x="0" y="-1181100"/>
            <a:ext cx="16940313" cy="5636504"/>
            <a:chOff x="0" y="0"/>
            <a:chExt cx="22587084" cy="7515339"/>
          </a:xfrm>
        </p:grpSpPr>
        <p:sp>
          <p:nvSpPr>
            <p:cNvPr id="3" name="Freeform 3"/>
            <p:cNvSpPr/>
            <p:nvPr/>
          </p:nvSpPr>
          <p:spPr>
            <a:xfrm>
              <a:off x="15058056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4" name="Freeform 4"/>
            <p:cNvSpPr/>
            <p:nvPr/>
          </p:nvSpPr>
          <p:spPr>
            <a:xfrm>
              <a:off x="7529028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7" name="Freeform 7"/>
          <p:cNvSpPr/>
          <p:nvPr/>
        </p:nvSpPr>
        <p:spPr>
          <a:xfrm rot="1000562">
            <a:off x="13465952" y="3665395"/>
            <a:ext cx="2979263" cy="3142679"/>
          </a:xfrm>
          <a:custGeom>
            <a:avLst/>
            <a:gdLst/>
            <a:ahLst/>
            <a:cxnLst/>
            <a:rect l="l" t="t" r="r" b="b"/>
            <a:pathLst>
              <a:path w="6528437" h="6652896">
                <a:moveTo>
                  <a:pt x="0" y="0"/>
                </a:moveTo>
                <a:lnTo>
                  <a:pt x="6528437" y="0"/>
                </a:lnTo>
                <a:lnTo>
                  <a:pt x="6528437" y="6652896"/>
                </a:lnTo>
                <a:lnTo>
                  <a:pt x="0" y="66528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8" name="Freeform 8"/>
          <p:cNvSpPr/>
          <p:nvPr/>
        </p:nvSpPr>
        <p:spPr>
          <a:xfrm rot="-406458">
            <a:off x="11208355" y="6959487"/>
            <a:ext cx="7761215" cy="4336579"/>
          </a:xfrm>
          <a:custGeom>
            <a:avLst/>
            <a:gdLst/>
            <a:ahLst/>
            <a:cxnLst/>
            <a:rect l="l" t="t" r="r" b="b"/>
            <a:pathLst>
              <a:path w="7761215" h="4336579">
                <a:moveTo>
                  <a:pt x="0" y="0"/>
                </a:moveTo>
                <a:lnTo>
                  <a:pt x="7761215" y="0"/>
                </a:lnTo>
                <a:lnTo>
                  <a:pt x="7761215" y="4336579"/>
                </a:lnTo>
                <a:lnTo>
                  <a:pt x="0" y="43365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7000"/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9" name="Freeform 9"/>
          <p:cNvSpPr/>
          <p:nvPr/>
        </p:nvSpPr>
        <p:spPr>
          <a:xfrm flipH="1">
            <a:off x="14384367" y="-87992"/>
            <a:ext cx="4813880" cy="10342320"/>
          </a:xfrm>
          <a:custGeom>
            <a:avLst/>
            <a:gdLst/>
            <a:ahLst/>
            <a:cxnLst/>
            <a:rect l="l" t="t" r="r" b="b"/>
            <a:pathLst>
              <a:path w="4813880" h="10342320">
                <a:moveTo>
                  <a:pt x="4813879" y="0"/>
                </a:moveTo>
                <a:lnTo>
                  <a:pt x="0" y="0"/>
                </a:lnTo>
                <a:lnTo>
                  <a:pt x="0" y="10342320"/>
                </a:lnTo>
                <a:lnTo>
                  <a:pt x="4813879" y="10342320"/>
                </a:lnTo>
                <a:lnTo>
                  <a:pt x="4813879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0" name="TextBox 10"/>
          <p:cNvSpPr txBox="1"/>
          <p:nvPr/>
        </p:nvSpPr>
        <p:spPr>
          <a:xfrm>
            <a:off x="2209800" y="655031"/>
            <a:ext cx="12174567" cy="23503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38"/>
              </a:lnSpc>
              <a:spcBef>
                <a:spcPct val="0"/>
              </a:spcBef>
            </a:pPr>
            <a:r>
              <a:rPr lang="en-US" sz="9121" dirty="0">
                <a:solidFill>
                  <a:srgbClr val="FFDC73"/>
                </a:solidFill>
                <a:latin typeface="Roller Coaster Serif"/>
                <a:ea typeface="Roller Coaster Serif"/>
                <a:cs typeface="Roller Coaster Serif"/>
                <a:sym typeface="Roller Coaster Serif"/>
              </a:rPr>
              <a:t>MIÉRT VOLT MÉRFÖLDKŐ ÁDÁM SZEREPE BÁSTI LAJOSNAK?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798118" y="2795486"/>
            <a:ext cx="8180775" cy="4812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0713" lvl="1" indent="-395356" algn="l">
              <a:lnSpc>
                <a:spcPts val="3076"/>
              </a:lnSpc>
              <a:buFont typeface="Arial"/>
              <a:buChar char="•"/>
            </a:pPr>
            <a:r>
              <a:rPr lang="en-US" sz="3600" dirty="0">
                <a:solidFill>
                  <a:srgbClr val="DD9C4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1947-től ~15 </a:t>
            </a:r>
            <a:r>
              <a:rPr lang="en-US" sz="3600" dirty="0" err="1">
                <a:solidFill>
                  <a:srgbClr val="DD9C4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évig</a:t>
            </a:r>
            <a:r>
              <a:rPr lang="en-US" sz="3600" dirty="0">
                <a:solidFill>
                  <a:srgbClr val="DD9C4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600" dirty="0" err="1">
                <a:solidFill>
                  <a:srgbClr val="DD9C4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játszotta</a:t>
            </a:r>
            <a:r>
              <a:rPr lang="en-US" sz="3600" dirty="0">
                <a:solidFill>
                  <a:srgbClr val="DD9C4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a </a:t>
            </a:r>
            <a:r>
              <a:rPr lang="en-US" sz="3600" dirty="0" err="1">
                <a:solidFill>
                  <a:srgbClr val="DD9C4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Nemzeti</a:t>
            </a:r>
            <a:r>
              <a:rPr lang="en-US" sz="3600" dirty="0">
                <a:solidFill>
                  <a:srgbClr val="DD9C4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600" dirty="0" err="1">
                <a:solidFill>
                  <a:srgbClr val="DD9C4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Színház</a:t>
            </a:r>
            <a:r>
              <a:rPr lang="en-US" sz="3600" dirty="0">
                <a:solidFill>
                  <a:srgbClr val="DD9C4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600" dirty="0" err="1">
                <a:solidFill>
                  <a:srgbClr val="DD9C4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különböző</a:t>
            </a:r>
            <a:r>
              <a:rPr lang="en-US" sz="3600" dirty="0">
                <a:solidFill>
                  <a:srgbClr val="DD9C4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600" dirty="0" err="1">
                <a:solidFill>
                  <a:srgbClr val="DD9C4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rendezéseiben</a:t>
            </a:r>
            <a:r>
              <a:rPr lang="en-US" sz="3600" dirty="0">
                <a:solidFill>
                  <a:srgbClr val="DD9C4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600" dirty="0" err="1">
                <a:solidFill>
                  <a:srgbClr val="DD9C4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közel</a:t>
            </a:r>
            <a:r>
              <a:rPr lang="en-US" sz="3600" dirty="0">
                <a:solidFill>
                  <a:srgbClr val="DD9C4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600" dirty="0" err="1">
                <a:solidFill>
                  <a:srgbClr val="DD9C4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ötszázszor</a:t>
            </a:r>
            <a:r>
              <a:rPr lang="en-US" sz="3600" dirty="0">
                <a:solidFill>
                  <a:srgbClr val="DD9C4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!</a:t>
            </a:r>
          </a:p>
          <a:p>
            <a:pPr algn="l">
              <a:lnSpc>
                <a:spcPts val="3076"/>
              </a:lnSpc>
            </a:pPr>
            <a:endParaRPr lang="en-US" sz="3600" dirty="0">
              <a:solidFill>
                <a:srgbClr val="DD9C47"/>
              </a:solidFill>
              <a:latin typeface="Cambria" panose="02040503050406030204" pitchFamily="18" charset="0"/>
              <a:ea typeface="Times New Roman MT Condensed"/>
              <a:cs typeface="Times New Roman MT Condensed"/>
              <a:sym typeface="Times New Roman MT Condensed"/>
            </a:endParaRPr>
          </a:p>
          <a:p>
            <a:pPr marL="790713" lvl="1" indent="-395356" algn="l">
              <a:lnSpc>
                <a:spcPts val="3076"/>
              </a:lnSpc>
              <a:buFont typeface="Arial"/>
              <a:buChar char="•"/>
            </a:pPr>
            <a:r>
              <a:rPr lang="en-US" sz="3600" dirty="0" err="1">
                <a:solidFill>
                  <a:srgbClr val="DD9C4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Számára</a:t>
            </a:r>
            <a:r>
              <a:rPr lang="en-US" sz="3600" dirty="0">
                <a:solidFill>
                  <a:srgbClr val="DD9C4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600" dirty="0" err="1">
                <a:solidFill>
                  <a:srgbClr val="DD9C4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filozófiai</a:t>
            </a:r>
            <a:r>
              <a:rPr lang="en-US" sz="3600" dirty="0">
                <a:solidFill>
                  <a:srgbClr val="DD9C4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600" dirty="0" err="1">
                <a:solidFill>
                  <a:srgbClr val="DD9C4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szerep</a:t>
            </a:r>
            <a:r>
              <a:rPr lang="en-US" sz="3600" dirty="0">
                <a:solidFill>
                  <a:srgbClr val="DD9C4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volt → </a:t>
            </a:r>
            <a:r>
              <a:rPr lang="en-US" sz="3600" dirty="0" err="1">
                <a:solidFill>
                  <a:srgbClr val="DD9C4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könyvet</a:t>
            </a:r>
            <a:r>
              <a:rPr lang="en-US" sz="3600" dirty="0">
                <a:solidFill>
                  <a:srgbClr val="DD9C4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600" dirty="0" err="1">
                <a:solidFill>
                  <a:srgbClr val="DD9C4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írt</a:t>
            </a:r>
            <a:r>
              <a:rPr lang="en-US" sz="3600" dirty="0">
                <a:solidFill>
                  <a:srgbClr val="DD9C4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600" dirty="0" err="1">
                <a:solidFill>
                  <a:srgbClr val="DD9C4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róla</a:t>
            </a:r>
            <a:r>
              <a:rPr lang="en-US" sz="3600" dirty="0">
                <a:solidFill>
                  <a:srgbClr val="DD9C4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: Mire </a:t>
            </a:r>
            <a:r>
              <a:rPr lang="en-US" sz="3600" dirty="0" err="1">
                <a:solidFill>
                  <a:srgbClr val="DD9C4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Gondolsz</a:t>
            </a:r>
            <a:r>
              <a:rPr lang="en-US" sz="3600" dirty="0">
                <a:solidFill>
                  <a:srgbClr val="DD9C4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Ádám?</a:t>
            </a:r>
          </a:p>
          <a:p>
            <a:pPr algn="l">
              <a:lnSpc>
                <a:spcPts val="3076"/>
              </a:lnSpc>
            </a:pPr>
            <a:endParaRPr lang="en-US" sz="3600" dirty="0">
              <a:solidFill>
                <a:srgbClr val="DD9C47"/>
              </a:solidFill>
              <a:latin typeface="Cambria" panose="02040503050406030204" pitchFamily="18" charset="0"/>
              <a:ea typeface="Times New Roman MT Condensed"/>
              <a:cs typeface="Times New Roman MT Condensed"/>
              <a:sym typeface="Times New Roman MT Condensed"/>
            </a:endParaRPr>
          </a:p>
          <a:p>
            <a:pPr marL="790713" lvl="1" indent="-395356" algn="l">
              <a:lnSpc>
                <a:spcPts val="3076"/>
              </a:lnSpc>
              <a:buFont typeface="Arial"/>
              <a:buChar char="•"/>
            </a:pPr>
            <a:r>
              <a:rPr lang="en-US" sz="3600" dirty="0" err="1">
                <a:solidFill>
                  <a:srgbClr val="DD9C4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Ádámja</a:t>
            </a:r>
            <a:r>
              <a:rPr lang="en-US" sz="3600" dirty="0">
                <a:solidFill>
                  <a:srgbClr val="DD9C4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600" dirty="0" err="1">
                <a:solidFill>
                  <a:srgbClr val="DD9C4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jelenetrő</a:t>
            </a:r>
            <a:r>
              <a:rPr lang="en-US" sz="3600" dirty="0">
                <a:solidFill>
                  <a:srgbClr val="DD9C4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600" dirty="0" err="1">
                <a:solidFill>
                  <a:srgbClr val="DD9C4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jelenetre</a:t>
            </a:r>
            <a:r>
              <a:rPr lang="en-US" sz="3600" dirty="0">
                <a:solidFill>
                  <a:srgbClr val="DD9C4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600" dirty="0" err="1">
                <a:solidFill>
                  <a:srgbClr val="DD9C4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fejlődött</a:t>
            </a:r>
            <a:r>
              <a:rPr lang="en-US" sz="3600" dirty="0">
                <a:solidFill>
                  <a:srgbClr val="DD9C4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, a </a:t>
            </a:r>
            <a:r>
              <a:rPr lang="en-US" sz="3600" dirty="0" err="1">
                <a:solidFill>
                  <a:srgbClr val="DD9C4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megtörhetetlenséget</a:t>
            </a:r>
            <a:r>
              <a:rPr lang="en-US" sz="3600" dirty="0">
                <a:solidFill>
                  <a:srgbClr val="DD9C4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600" dirty="0" err="1">
                <a:solidFill>
                  <a:srgbClr val="DD9C4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és</a:t>
            </a:r>
            <a:r>
              <a:rPr lang="en-US" sz="3600" dirty="0">
                <a:solidFill>
                  <a:srgbClr val="DD9C4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600" dirty="0" err="1">
                <a:solidFill>
                  <a:srgbClr val="DD9C4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az</a:t>
            </a:r>
            <a:r>
              <a:rPr lang="en-US" sz="3600" dirty="0">
                <a:solidFill>
                  <a:srgbClr val="DD9C4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600" dirty="0" err="1">
                <a:solidFill>
                  <a:srgbClr val="DD9C4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örök</a:t>
            </a:r>
            <a:r>
              <a:rPr lang="en-US" sz="3600" dirty="0">
                <a:solidFill>
                  <a:srgbClr val="DD9C4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600" dirty="0" err="1">
                <a:solidFill>
                  <a:srgbClr val="DD9C4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küzdést</a:t>
            </a:r>
            <a:r>
              <a:rPr lang="en-US" sz="3600" dirty="0">
                <a:solidFill>
                  <a:srgbClr val="DD9C4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600" dirty="0" err="1">
                <a:solidFill>
                  <a:srgbClr val="DD9C4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képviselte</a:t>
            </a:r>
            <a:r>
              <a:rPr lang="en-US" sz="3600" dirty="0">
                <a:solidFill>
                  <a:srgbClr val="DD9C4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.</a:t>
            </a:r>
          </a:p>
          <a:p>
            <a:pPr marL="0" lvl="0" indent="0" algn="l">
              <a:lnSpc>
                <a:spcPts val="3076"/>
              </a:lnSpc>
            </a:pPr>
            <a:endParaRPr lang="en-US" sz="3662" dirty="0">
              <a:solidFill>
                <a:srgbClr val="DD9C47"/>
              </a:solidFill>
              <a:latin typeface="Times New Roman MT Condensed"/>
              <a:ea typeface="Times New Roman MT Condensed"/>
              <a:cs typeface="Times New Roman MT Condensed"/>
              <a:sym typeface="Times New Roman MT Condensed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4D9C8BB5-22CC-1B56-CB11-2E2A2FF6DE9A}"/>
              </a:ext>
            </a:extLst>
          </p:cNvPr>
          <p:cNvSpPr txBox="1"/>
          <p:nvPr/>
        </p:nvSpPr>
        <p:spPr>
          <a:xfrm>
            <a:off x="1786193" y="7308603"/>
            <a:ext cx="110442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i="1" dirty="0">
                <a:solidFill>
                  <a:schemeClr val="bg1"/>
                </a:solidFill>
                <a:highlight>
                  <a:srgbClr val="0000FF"/>
                </a:highlight>
                <a:latin typeface="Angsana New" panose="02020603050405020304" pitchFamily="18" charset="-34"/>
                <a:cs typeface="Angsana New" panose="02020603050405020304" pitchFamily="18" charset="-34"/>
              </a:rPr>
              <a:t>Önmagam harca a szerepen belül ma is tart. Sosem kész. Három-négy nemzedék </a:t>
            </a:r>
            <a:r>
              <a:rPr lang="hu-HU" sz="3600" i="1" dirty="0" err="1">
                <a:solidFill>
                  <a:schemeClr val="bg1"/>
                </a:solidFill>
                <a:highlight>
                  <a:srgbClr val="0000FF"/>
                </a:highlight>
                <a:latin typeface="Angsana New" panose="02020603050405020304" pitchFamily="18" charset="-34"/>
                <a:cs typeface="Angsana New" panose="02020603050405020304" pitchFamily="18" charset="-34"/>
              </a:rPr>
              <a:t>végignézte</a:t>
            </a:r>
            <a:r>
              <a:rPr lang="hu-HU" sz="3600" i="1" dirty="0">
                <a:solidFill>
                  <a:schemeClr val="bg1"/>
                </a:solidFill>
                <a:highlight>
                  <a:srgbClr val="0000FF"/>
                </a:highlight>
                <a:latin typeface="Angsana New" panose="02020603050405020304" pitchFamily="18" charset="-34"/>
                <a:cs typeface="Angsana New" panose="02020603050405020304" pitchFamily="18" charset="-34"/>
              </a:rPr>
              <a:t> már. És ha csak egy jottányit is sikerült megállnom a sarat, vagy ha csak egy fél lépésnyit sikerült is mai színjátszásunk haladó sodrában előbbre vinnem, emberibbé, érthetőbbé tennem Ádám szellemének hegyes-völgyes útjait – nem dolgoztam, nem éltem hiába.” (Básti Lajos)</a:t>
            </a:r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39830689-90DC-2597-ED43-AF55EC7D8455}"/>
              </a:ext>
            </a:extLst>
          </p:cNvPr>
          <p:cNvGrpSpPr/>
          <p:nvPr/>
        </p:nvGrpSpPr>
        <p:grpSpPr>
          <a:xfrm>
            <a:off x="0" y="-49892"/>
            <a:ext cx="16940313" cy="5636504"/>
            <a:chOff x="0" y="0"/>
            <a:chExt cx="22587084" cy="7515339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63BF63D9-20A5-18D9-01C9-94C5424C1CEE}"/>
                </a:ext>
              </a:extLst>
            </p:cNvPr>
            <p:cNvSpPr/>
            <p:nvPr/>
          </p:nvSpPr>
          <p:spPr>
            <a:xfrm>
              <a:off x="15058056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9BD8D77D-E776-FFD2-1B87-6B0B6391E453}"/>
                </a:ext>
              </a:extLst>
            </p:cNvPr>
            <p:cNvSpPr/>
            <p:nvPr/>
          </p:nvSpPr>
          <p:spPr>
            <a:xfrm>
              <a:off x="7529028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E78611A6-887F-2CB2-EBBD-5A9D22EA8CCB}"/>
                </a:ext>
              </a:extLst>
            </p:cNvPr>
            <p:cNvSpPr/>
            <p:nvPr/>
          </p:nvSpPr>
          <p:spPr>
            <a:xfrm>
              <a:off x="0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F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flipH="1">
            <a:off x="15290775" y="5727801"/>
            <a:ext cx="2962656" cy="4114800"/>
          </a:xfrm>
          <a:custGeom>
            <a:avLst/>
            <a:gdLst/>
            <a:ahLst/>
            <a:cxnLst/>
            <a:rect l="l" t="t" r="r" b="b"/>
            <a:pathLst>
              <a:path w="2962656" h="4114800">
                <a:moveTo>
                  <a:pt x="2962656" y="0"/>
                </a:moveTo>
                <a:lnTo>
                  <a:pt x="0" y="0"/>
                </a:lnTo>
                <a:lnTo>
                  <a:pt x="0" y="4114800"/>
                </a:lnTo>
                <a:lnTo>
                  <a:pt x="2962656" y="4114800"/>
                </a:lnTo>
                <a:lnTo>
                  <a:pt x="2962656" y="0"/>
                </a:lnTo>
                <a:close/>
              </a:path>
            </a:pathLst>
          </a:custGeom>
          <a:blipFill>
            <a:blip>
              <a:alphaModFix amt="85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0CFF3A5-805A-5653-8E96-5CB623C7F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46">
            <a:off x="3360390" y="3450955"/>
            <a:ext cx="5357765" cy="333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E4E73AB-D969-57F9-F325-C8FA6F9FD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1913">
            <a:off x="2186703" y="5855076"/>
            <a:ext cx="2818059" cy="395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/>
          <p:cNvGrpSpPr/>
          <p:nvPr/>
        </p:nvGrpSpPr>
        <p:grpSpPr>
          <a:xfrm>
            <a:off x="2252510" y="-2465162"/>
            <a:ext cx="16940313" cy="5636504"/>
            <a:chOff x="0" y="0"/>
            <a:chExt cx="22587084" cy="7515339"/>
          </a:xfrm>
        </p:grpSpPr>
        <p:sp>
          <p:nvSpPr>
            <p:cNvPr id="3" name="Freeform 3"/>
            <p:cNvSpPr/>
            <p:nvPr/>
          </p:nvSpPr>
          <p:spPr>
            <a:xfrm>
              <a:off x="15058056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4" name="Freeform 4"/>
            <p:cNvSpPr/>
            <p:nvPr/>
          </p:nvSpPr>
          <p:spPr>
            <a:xfrm>
              <a:off x="7529028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6" name="Freeform 6"/>
          <p:cNvSpPr/>
          <p:nvPr/>
        </p:nvSpPr>
        <p:spPr>
          <a:xfrm>
            <a:off x="-215392" y="-516295"/>
            <a:ext cx="5121211" cy="11002601"/>
          </a:xfrm>
          <a:custGeom>
            <a:avLst/>
            <a:gdLst/>
            <a:ahLst/>
            <a:cxnLst/>
            <a:rect l="l" t="t" r="r" b="b"/>
            <a:pathLst>
              <a:path w="5121211" h="11002601">
                <a:moveTo>
                  <a:pt x="0" y="0"/>
                </a:moveTo>
                <a:lnTo>
                  <a:pt x="5121211" y="0"/>
                </a:lnTo>
                <a:lnTo>
                  <a:pt x="5121211" y="11002601"/>
                </a:lnTo>
                <a:lnTo>
                  <a:pt x="0" y="1100260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8" name="AutoShape 8"/>
          <p:cNvSpPr/>
          <p:nvPr/>
        </p:nvSpPr>
        <p:spPr>
          <a:xfrm flipV="1">
            <a:off x="4905819" y="3171342"/>
            <a:ext cx="11916570" cy="14288"/>
          </a:xfrm>
          <a:prstGeom prst="line">
            <a:avLst/>
          </a:prstGeom>
          <a:ln w="28575" cap="flat">
            <a:solidFill>
              <a:srgbClr val="D99A57"/>
            </a:solidFill>
            <a:prstDash val="solid"/>
            <a:headEnd type="diamond" w="lg" len="lg"/>
            <a:tailEnd type="diamond" w="lg" len="lg"/>
          </a:ln>
        </p:spPr>
        <p:txBody>
          <a:bodyPr/>
          <a:lstStyle/>
          <a:p>
            <a:endParaRPr lang="hu-HU"/>
          </a:p>
        </p:txBody>
      </p:sp>
      <p:sp>
        <p:nvSpPr>
          <p:cNvPr id="10" name="TextBox 10"/>
          <p:cNvSpPr txBox="1"/>
          <p:nvPr/>
        </p:nvSpPr>
        <p:spPr>
          <a:xfrm>
            <a:off x="4905819" y="553115"/>
            <a:ext cx="12353481" cy="2556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820"/>
              </a:lnSpc>
              <a:spcBef>
                <a:spcPct val="0"/>
              </a:spcBef>
            </a:pPr>
            <a:r>
              <a:rPr lang="en-US" sz="10020" dirty="0">
                <a:solidFill>
                  <a:srgbClr val="FFDC73"/>
                </a:solidFill>
                <a:latin typeface="Roller Coaster Serif"/>
                <a:ea typeface="Roller Coaster Serif"/>
                <a:cs typeface="Roller Coaster Serif"/>
                <a:sym typeface="Roller Coaster Serif"/>
              </a:rPr>
              <a:t>JÁSZAI MARI – AZ ŐSBEMUTATÓ “ELSŐ ÉVÁJA”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986664" y="3109574"/>
            <a:ext cx="8067655" cy="5988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8300" lvl="1" algn="l">
              <a:lnSpc>
                <a:spcPts val="2865"/>
              </a:lnSpc>
            </a:pPr>
            <a:endParaRPr lang="en-US" sz="3600" dirty="0">
              <a:solidFill>
                <a:srgbClr val="D99A57"/>
              </a:solidFill>
              <a:latin typeface="Cambria" panose="02040503050406030204" pitchFamily="18" charset="0"/>
              <a:ea typeface="Times New Roman MT Condensed Italics"/>
              <a:cs typeface="Times New Roman MT Condensed Italics"/>
              <a:sym typeface="Times New Roman MT Condensed Italics"/>
            </a:endParaRPr>
          </a:p>
          <a:p>
            <a:pPr algn="l">
              <a:lnSpc>
                <a:spcPts val="2865"/>
              </a:lnSpc>
            </a:pPr>
            <a:endParaRPr lang="en-US" sz="3600" dirty="0">
              <a:solidFill>
                <a:srgbClr val="D99A57"/>
              </a:solidFill>
              <a:latin typeface="Cambria" panose="02040503050406030204" pitchFamily="18" charset="0"/>
              <a:ea typeface="Times New Roman MT Condensed"/>
              <a:cs typeface="Times New Roman MT Condensed"/>
              <a:sym typeface="Times New Roman MT Condensed"/>
            </a:endParaRPr>
          </a:p>
          <a:p>
            <a:pPr marL="736600" lvl="1" indent="-368300" algn="l">
              <a:lnSpc>
                <a:spcPts val="2865"/>
              </a:lnSpc>
              <a:buFont typeface="Arial"/>
              <a:buChar char="•"/>
            </a:pPr>
            <a:r>
              <a:rPr lang="en-US" sz="3600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Eredeti neve: </a:t>
            </a:r>
            <a:r>
              <a:rPr lang="en-US" sz="3600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Kripl</a:t>
            </a:r>
            <a:r>
              <a:rPr lang="en-US" sz="3600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(Krippel) Maria Anna (1850–1926)</a:t>
            </a:r>
          </a:p>
          <a:p>
            <a:pPr algn="l">
              <a:lnSpc>
                <a:spcPts val="2865"/>
              </a:lnSpc>
            </a:pPr>
            <a:endParaRPr lang="en-US" sz="3600" dirty="0">
              <a:solidFill>
                <a:srgbClr val="D99A57"/>
              </a:solidFill>
              <a:latin typeface="Cambria" panose="02040503050406030204" pitchFamily="18" charset="0"/>
              <a:ea typeface="Times New Roman MT Condensed"/>
              <a:cs typeface="Times New Roman MT Condensed"/>
              <a:sym typeface="Times New Roman MT Condensed"/>
            </a:endParaRPr>
          </a:p>
          <a:p>
            <a:pPr marL="736600" lvl="1" indent="-368300" algn="l">
              <a:lnSpc>
                <a:spcPts val="2865"/>
              </a:lnSpc>
              <a:buFont typeface="Arial"/>
              <a:buChar char="•"/>
            </a:pPr>
            <a:r>
              <a:rPr lang="en-US" sz="3600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A </a:t>
            </a:r>
            <a:r>
              <a:rPr lang="en-US" sz="3600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magyar</a:t>
            </a:r>
            <a:r>
              <a:rPr lang="en-US" sz="3600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600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színháztörténet</a:t>
            </a:r>
            <a:r>
              <a:rPr lang="en-US" sz="3600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600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egyik</a:t>
            </a:r>
            <a:r>
              <a:rPr lang="en-US" sz="3600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600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legnagyobb</a:t>
            </a:r>
            <a:r>
              <a:rPr lang="en-US" sz="3600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600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tragikája</a:t>
            </a:r>
            <a:endParaRPr lang="en-US" sz="3600" dirty="0">
              <a:solidFill>
                <a:srgbClr val="D99A57"/>
              </a:solidFill>
              <a:latin typeface="Cambria" panose="02040503050406030204" pitchFamily="18" charset="0"/>
              <a:ea typeface="Times New Roman MT Condensed"/>
              <a:cs typeface="Times New Roman MT Condensed"/>
              <a:sym typeface="Times New Roman MT Condensed"/>
            </a:endParaRPr>
          </a:p>
          <a:p>
            <a:pPr marL="368300" lvl="1" algn="l">
              <a:lnSpc>
                <a:spcPts val="2865"/>
              </a:lnSpc>
            </a:pPr>
            <a:endParaRPr lang="en-US" sz="3600" dirty="0">
              <a:solidFill>
                <a:srgbClr val="D99A57"/>
              </a:solidFill>
              <a:latin typeface="Cambria" panose="02040503050406030204" pitchFamily="18" charset="0"/>
              <a:ea typeface="Times New Roman MT Condensed"/>
              <a:cs typeface="Times New Roman MT Condensed"/>
              <a:sym typeface="Times New Roman MT Condensed"/>
            </a:endParaRPr>
          </a:p>
          <a:p>
            <a:pPr marL="736600" lvl="1" indent="-368300" algn="l">
              <a:lnSpc>
                <a:spcPts val="2865"/>
              </a:lnSpc>
              <a:buFont typeface="Arial"/>
              <a:buChar char="•"/>
            </a:pPr>
            <a:r>
              <a:rPr lang="en-US" sz="3600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Fontos </a:t>
            </a:r>
            <a:r>
              <a:rPr lang="en-US" sz="3600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szerepei</a:t>
            </a:r>
            <a:r>
              <a:rPr lang="en-US" sz="3600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: Gertrudis, Lady Macbeth, </a:t>
            </a:r>
            <a:r>
              <a:rPr lang="en-US" sz="3600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Antigoné</a:t>
            </a:r>
            <a:endParaRPr lang="en-US" sz="3600" dirty="0">
              <a:solidFill>
                <a:srgbClr val="D99A57"/>
              </a:solidFill>
              <a:latin typeface="Cambria" panose="02040503050406030204" pitchFamily="18" charset="0"/>
              <a:ea typeface="Times New Roman MT Condensed"/>
              <a:cs typeface="Times New Roman MT Condensed"/>
              <a:sym typeface="Times New Roman MT Condensed"/>
            </a:endParaRPr>
          </a:p>
          <a:p>
            <a:pPr marL="736600" lvl="1" indent="-368300" algn="l">
              <a:lnSpc>
                <a:spcPts val="2865"/>
              </a:lnSpc>
              <a:buFont typeface="Arial"/>
              <a:buChar char="•"/>
            </a:pPr>
            <a:endParaRPr lang="en-US" sz="3600" dirty="0">
              <a:solidFill>
                <a:srgbClr val="D99A57"/>
              </a:solidFill>
              <a:latin typeface="Cambria" panose="02040503050406030204" pitchFamily="18" charset="0"/>
              <a:ea typeface="Times New Roman MT Condensed"/>
              <a:cs typeface="Times New Roman MT Condensed"/>
              <a:sym typeface="Times New Roman MT Condensed"/>
            </a:endParaRPr>
          </a:p>
          <a:p>
            <a:pPr marL="736600" lvl="1" indent="-368300" algn="l">
              <a:lnSpc>
                <a:spcPts val="2865"/>
              </a:lnSpc>
              <a:buFont typeface="Arial"/>
              <a:buChar char="•"/>
            </a:pPr>
            <a:r>
              <a:rPr lang="en-US" sz="3600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A </a:t>
            </a:r>
            <a:r>
              <a:rPr lang="en-US" sz="3600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tolnc</a:t>
            </a:r>
            <a:r>
              <a:rPr lang="en-US" sz="3600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600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némafilm</a:t>
            </a:r>
            <a:r>
              <a:rPr lang="en-US" sz="3600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600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főszereplője</a:t>
            </a:r>
            <a:endParaRPr lang="en-US" sz="3600" dirty="0">
              <a:solidFill>
                <a:srgbClr val="D99A57"/>
              </a:solidFill>
              <a:latin typeface="Cambria" panose="02040503050406030204" pitchFamily="18" charset="0"/>
              <a:ea typeface="Times New Roman MT Condensed"/>
              <a:cs typeface="Times New Roman MT Condensed"/>
              <a:sym typeface="Times New Roman MT Condensed"/>
            </a:endParaRPr>
          </a:p>
          <a:p>
            <a:pPr marL="736600" lvl="1" indent="-368300" algn="l">
              <a:lnSpc>
                <a:spcPts val="2865"/>
              </a:lnSpc>
              <a:buFont typeface="Arial"/>
              <a:buChar char="•"/>
            </a:pPr>
            <a:endParaRPr lang="en-US" sz="3600" dirty="0">
              <a:solidFill>
                <a:srgbClr val="D99A57"/>
              </a:solidFill>
              <a:latin typeface="Cambria" panose="02040503050406030204" pitchFamily="18" charset="0"/>
              <a:ea typeface="Times New Roman MT Condensed"/>
              <a:cs typeface="Times New Roman MT Condensed"/>
              <a:sym typeface="Times New Roman MT Condensed"/>
            </a:endParaRPr>
          </a:p>
          <a:p>
            <a:pPr marL="736600" lvl="1" indent="-368300" algn="l">
              <a:lnSpc>
                <a:spcPts val="2865"/>
              </a:lnSpc>
              <a:buFont typeface="Arial"/>
              <a:buChar char="•"/>
            </a:pPr>
            <a:r>
              <a:rPr lang="en-US" sz="3600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A </a:t>
            </a:r>
            <a:r>
              <a:rPr lang="en-US" sz="3600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színház</a:t>
            </a:r>
            <a:r>
              <a:rPr lang="en-US" sz="3600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600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mellett</a:t>
            </a:r>
            <a:r>
              <a:rPr lang="en-US" sz="3600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600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suívesen</a:t>
            </a:r>
            <a:r>
              <a:rPr lang="en-US" sz="3600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600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írt</a:t>
            </a:r>
            <a:r>
              <a:rPr lang="en-US" sz="3600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600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verseket</a:t>
            </a:r>
            <a:r>
              <a:rPr lang="en-US" sz="3600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, Petőfi ”</a:t>
            </a:r>
            <a:r>
              <a:rPr lang="en-US" sz="3600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rajongója</a:t>
            </a:r>
            <a:r>
              <a:rPr lang="en-US" sz="3600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” volt.</a:t>
            </a:r>
          </a:p>
          <a:p>
            <a:pPr algn="l">
              <a:lnSpc>
                <a:spcPts val="2865"/>
              </a:lnSpc>
            </a:pPr>
            <a:endParaRPr lang="en-US" sz="3411" dirty="0">
              <a:solidFill>
                <a:srgbClr val="D99A57"/>
              </a:solidFill>
              <a:latin typeface="Times New Roman MT Condensed"/>
              <a:ea typeface="Times New Roman MT Condensed"/>
              <a:cs typeface="Times New Roman MT Condensed"/>
              <a:sym typeface="Times New Roman MT Condens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F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D922102-21CE-8D98-57BF-9E27D07E3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629" y="3336857"/>
            <a:ext cx="4268226" cy="655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/>
          <p:cNvGrpSpPr/>
          <p:nvPr/>
        </p:nvGrpSpPr>
        <p:grpSpPr>
          <a:xfrm>
            <a:off x="-178774" y="-1157849"/>
            <a:ext cx="15635419" cy="5202330"/>
            <a:chOff x="0" y="0"/>
            <a:chExt cx="20847225" cy="6936440"/>
          </a:xfrm>
        </p:grpSpPr>
        <p:sp>
          <p:nvSpPr>
            <p:cNvPr id="3" name="Freeform 3"/>
            <p:cNvSpPr/>
            <p:nvPr/>
          </p:nvSpPr>
          <p:spPr>
            <a:xfrm>
              <a:off x="13898150" y="0"/>
              <a:ext cx="6949075" cy="6936440"/>
            </a:xfrm>
            <a:custGeom>
              <a:avLst/>
              <a:gdLst/>
              <a:ahLst/>
              <a:cxnLst/>
              <a:rect l="l" t="t" r="r" b="b"/>
              <a:pathLst>
                <a:path w="6949075" h="6936440">
                  <a:moveTo>
                    <a:pt x="0" y="0"/>
                  </a:moveTo>
                  <a:lnTo>
                    <a:pt x="6949075" y="0"/>
                  </a:lnTo>
                  <a:lnTo>
                    <a:pt x="6949075" y="6936440"/>
                  </a:lnTo>
                  <a:lnTo>
                    <a:pt x="0" y="6936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4" name="Freeform 4"/>
            <p:cNvSpPr/>
            <p:nvPr/>
          </p:nvSpPr>
          <p:spPr>
            <a:xfrm>
              <a:off x="6949075" y="0"/>
              <a:ext cx="6949075" cy="6936440"/>
            </a:xfrm>
            <a:custGeom>
              <a:avLst/>
              <a:gdLst/>
              <a:ahLst/>
              <a:cxnLst/>
              <a:rect l="l" t="t" r="r" b="b"/>
              <a:pathLst>
                <a:path w="6949075" h="6936440">
                  <a:moveTo>
                    <a:pt x="0" y="0"/>
                  </a:moveTo>
                  <a:lnTo>
                    <a:pt x="6949075" y="0"/>
                  </a:lnTo>
                  <a:lnTo>
                    <a:pt x="6949075" y="6936440"/>
                  </a:lnTo>
                  <a:lnTo>
                    <a:pt x="0" y="6936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6949075" cy="6936440"/>
            </a:xfrm>
            <a:custGeom>
              <a:avLst/>
              <a:gdLst/>
              <a:ahLst/>
              <a:cxnLst/>
              <a:rect l="l" t="t" r="r" b="b"/>
              <a:pathLst>
                <a:path w="6949075" h="6936440">
                  <a:moveTo>
                    <a:pt x="0" y="0"/>
                  </a:moveTo>
                  <a:lnTo>
                    <a:pt x="6949075" y="0"/>
                  </a:lnTo>
                  <a:lnTo>
                    <a:pt x="6949075" y="6936440"/>
                  </a:lnTo>
                  <a:lnTo>
                    <a:pt x="0" y="6936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3863788"/>
            <a:ext cx="8806224" cy="0"/>
          </a:xfrm>
          <a:prstGeom prst="line">
            <a:avLst/>
          </a:prstGeom>
          <a:ln w="28575" cap="flat">
            <a:solidFill>
              <a:srgbClr val="D99A57"/>
            </a:solidFill>
            <a:prstDash val="solid"/>
            <a:headEnd type="diamond" w="lg" len="lg"/>
            <a:tailEnd type="diamond" w="lg" len="lg"/>
          </a:ln>
        </p:spPr>
        <p:txBody>
          <a:bodyPr/>
          <a:lstStyle/>
          <a:p>
            <a:endParaRPr lang="hu-HU"/>
          </a:p>
        </p:txBody>
      </p:sp>
      <p:sp>
        <p:nvSpPr>
          <p:cNvPr id="8" name="TextBox 8"/>
          <p:cNvSpPr txBox="1"/>
          <p:nvPr/>
        </p:nvSpPr>
        <p:spPr>
          <a:xfrm>
            <a:off x="1028700" y="1089486"/>
            <a:ext cx="11787282" cy="2584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820"/>
              </a:lnSpc>
              <a:spcBef>
                <a:spcPct val="0"/>
              </a:spcBef>
            </a:pPr>
            <a:r>
              <a:rPr lang="en-US" sz="10020" dirty="0">
                <a:solidFill>
                  <a:srgbClr val="FFDC73"/>
                </a:solidFill>
                <a:latin typeface="Roller Coaster Serif"/>
                <a:ea typeface="Roller Coaster Serif"/>
                <a:cs typeface="Roller Coaster Serif"/>
                <a:sym typeface="Roller Coaster Serif"/>
              </a:rPr>
              <a:t>MIÉRT VOLT MÉRFÖLDKŐ ÉVA  ALAKÍTÁSA A NEMZETINEK?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91818" y="4396640"/>
            <a:ext cx="8067655" cy="5620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8190" lvl="1" indent="-379095">
              <a:lnSpc>
                <a:spcPts val="2949"/>
              </a:lnSpc>
              <a:buFont typeface="Arial"/>
              <a:buChar char="•"/>
            </a:pPr>
            <a:r>
              <a:rPr lang="en-US" sz="3600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1883-as </a:t>
            </a:r>
            <a:r>
              <a:rPr lang="en-US" sz="3600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ősbemutató</a:t>
            </a:r>
            <a:r>
              <a:rPr lang="en-US" sz="3600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(</a:t>
            </a:r>
            <a:r>
              <a:rPr lang="en-US" sz="3600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első</a:t>
            </a:r>
            <a:r>
              <a:rPr lang="en-US" sz="3600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600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színpadi</a:t>
            </a:r>
            <a:r>
              <a:rPr lang="en-US" sz="3600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600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feldolgozás</a:t>
            </a:r>
            <a:r>
              <a:rPr lang="en-US" sz="3600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)</a:t>
            </a:r>
          </a:p>
          <a:p>
            <a:pPr>
              <a:lnSpc>
                <a:spcPts val="2949"/>
              </a:lnSpc>
            </a:pPr>
            <a:endParaRPr lang="en-US" sz="3600" dirty="0">
              <a:solidFill>
                <a:srgbClr val="D99A57"/>
              </a:solidFill>
              <a:latin typeface="Cambria" panose="02040503050406030204" pitchFamily="18" charset="0"/>
              <a:ea typeface="Times New Roman MT Condensed"/>
              <a:cs typeface="Times New Roman MT Condensed"/>
              <a:sym typeface="Times New Roman MT Condensed"/>
            </a:endParaRPr>
          </a:p>
          <a:p>
            <a:pPr marL="758190" lvl="1" indent="-379095">
              <a:lnSpc>
                <a:spcPts val="2949"/>
              </a:lnSpc>
              <a:buFont typeface="Arial"/>
              <a:buChar char="•"/>
            </a:pPr>
            <a:r>
              <a:rPr lang="en-US" sz="3600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Paulay Ede </a:t>
            </a:r>
            <a:r>
              <a:rPr lang="en-US" sz="3600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rendezésében</a:t>
            </a:r>
            <a:r>
              <a:rPr lang="en-US" sz="3600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 </a:t>
            </a:r>
            <a:r>
              <a:rPr lang="en-US" sz="3600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korszakalkotó</a:t>
            </a:r>
            <a:r>
              <a:rPr lang="en-US" sz="3600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volt </a:t>
            </a:r>
            <a:r>
              <a:rPr lang="en-US" sz="3600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nemcsak</a:t>
            </a:r>
            <a:r>
              <a:rPr lang="en-US" sz="3600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600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az</a:t>
            </a:r>
            <a:r>
              <a:rPr lang="en-US" sz="3600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600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ő</a:t>
            </a:r>
            <a:r>
              <a:rPr lang="en-US" sz="3600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600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szerepe</a:t>
            </a:r>
            <a:r>
              <a:rPr lang="en-US" sz="3600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, de </a:t>
            </a:r>
            <a:r>
              <a:rPr lang="en-US" sz="3600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az</a:t>
            </a:r>
            <a:r>
              <a:rPr lang="en-US" sz="3600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600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egész</a:t>
            </a:r>
            <a:r>
              <a:rPr lang="en-US" sz="3600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600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darab</a:t>
            </a:r>
            <a:r>
              <a:rPr lang="en-US" sz="3600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is</a:t>
            </a:r>
          </a:p>
          <a:p>
            <a:pPr>
              <a:lnSpc>
                <a:spcPts val="2949"/>
              </a:lnSpc>
            </a:pPr>
            <a:endParaRPr lang="en-US" sz="3600" dirty="0">
              <a:solidFill>
                <a:srgbClr val="D99A57"/>
              </a:solidFill>
              <a:latin typeface="Cambria" panose="02040503050406030204" pitchFamily="18" charset="0"/>
              <a:ea typeface="Times New Roman MT Condensed"/>
              <a:cs typeface="Times New Roman MT Condensed"/>
              <a:sym typeface="Times New Roman MT Condensed"/>
            </a:endParaRPr>
          </a:p>
          <a:p>
            <a:pPr marL="758190" lvl="1" indent="-379095">
              <a:lnSpc>
                <a:spcPts val="2949"/>
              </a:lnSpc>
              <a:buFont typeface="Arial"/>
              <a:buChar char="•"/>
            </a:pPr>
            <a:r>
              <a:rPr lang="en-US" sz="3600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Éva </a:t>
            </a:r>
            <a:r>
              <a:rPr lang="en-US" sz="3600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az</a:t>
            </a:r>
            <a:r>
              <a:rPr lang="en-US" sz="3600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600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emberiség</a:t>
            </a:r>
            <a:r>
              <a:rPr lang="en-US" sz="3600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600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női</a:t>
            </a:r>
            <a:r>
              <a:rPr lang="en-US" sz="3600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600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oldalát</a:t>
            </a:r>
            <a:r>
              <a:rPr lang="en-US" sz="3600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600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képviseli</a:t>
            </a:r>
            <a:r>
              <a:rPr lang="en-US" sz="3600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600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végig</a:t>
            </a:r>
            <a:r>
              <a:rPr lang="en-US" sz="3600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a </a:t>
            </a:r>
            <a:r>
              <a:rPr lang="en-US" sz="3600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történelmi</a:t>
            </a:r>
            <a:r>
              <a:rPr lang="en-US" sz="3600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600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korszakokon</a:t>
            </a:r>
            <a:endParaRPr lang="en-US" sz="3600" dirty="0">
              <a:solidFill>
                <a:srgbClr val="D99A57"/>
              </a:solidFill>
              <a:latin typeface="Cambria" panose="02040503050406030204" pitchFamily="18" charset="0"/>
              <a:ea typeface="Times New Roman MT Condensed"/>
              <a:cs typeface="Times New Roman MT Condensed"/>
              <a:sym typeface="Times New Roman MT Condensed"/>
            </a:endParaRPr>
          </a:p>
          <a:p>
            <a:pPr>
              <a:lnSpc>
                <a:spcPts val="2949"/>
              </a:lnSpc>
            </a:pPr>
            <a:endParaRPr lang="en-US" sz="3600" dirty="0">
              <a:solidFill>
                <a:srgbClr val="D99A57"/>
              </a:solidFill>
              <a:latin typeface="Cambria" panose="02040503050406030204" pitchFamily="18" charset="0"/>
              <a:ea typeface="Times New Roman MT Condensed"/>
              <a:cs typeface="Times New Roman MT Condensed"/>
              <a:sym typeface="Times New Roman MT Condensed"/>
            </a:endParaRPr>
          </a:p>
          <a:p>
            <a:pPr marL="758190" lvl="1" indent="-379095">
              <a:lnSpc>
                <a:spcPts val="2949"/>
              </a:lnSpc>
              <a:buFont typeface="Arial"/>
              <a:buChar char="•"/>
            </a:pPr>
            <a:r>
              <a:rPr lang="en-US" sz="3600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Jászai </a:t>
            </a:r>
            <a:r>
              <a:rPr lang="en-US" sz="3600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bebizonyította</a:t>
            </a:r>
            <a:r>
              <a:rPr lang="en-US" sz="3600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, </a:t>
            </a:r>
            <a:r>
              <a:rPr lang="en-US" sz="3600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hogy</a:t>
            </a:r>
            <a:r>
              <a:rPr lang="en-US" sz="3600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a </a:t>
            </a:r>
            <a:r>
              <a:rPr lang="en-US" sz="3600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mű</a:t>
            </a:r>
            <a:r>
              <a:rPr lang="en-US" sz="3600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600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színpadon</a:t>
            </a:r>
            <a:r>
              <a:rPr lang="en-US" sz="3600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is </a:t>
            </a:r>
            <a:r>
              <a:rPr lang="en-US" sz="3600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működik</a:t>
            </a:r>
            <a:r>
              <a:rPr lang="en-US" sz="3600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.</a:t>
            </a:r>
          </a:p>
          <a:p>
            <a:pPr algn="l">
              <a:lnSpc>
                <a:spcPts val="2865"/>
              </a:lnSpc>
            </a:pPr>
            <a:endParaRPr dirty="0"/>
          </a:p>
          <a:p>
            <a:pPr marL="0" lvl="0" indent="0" algn="l">
              <a:lnSpc>
                <a:spcPts val="2949"/>
              </a:lnSpc>
            </a:pPr>
            <a:endParaRPr lang="en-US" sz="3511" dirty="0">
              <a:solidFill>
                <a:srgbClr val="D99A57"/>
              </a:solidFill>
              <a:latin typeface="Times New Roman MT Condensed"/>
              <a:ea typeface="Times New Roman MT Condensed"/>
              <a:cs typeface="Times New Roman MT Condensed"/>
              <a:sym typeface="Times New Roman MT Condensed"/>
            </a:endParaRPr>
          </a:p>
        </p:txBody>
      </p:sp>
      <p:sp>
        <p:nvSpPr>
          <p:cNvPr id="10" name="Freeform 10"/>
          <p:cNvSpPr/>
          <p:nvPr/>
        </p:nvSpPr>
        <p:spPr>
          <a:xfrm flipH="1">
            <a:off x="13624023" y="-55320"/>
            <a:ext cx="4813880" cy="10342320"/>
          </a:xfrm>
          <a:custGeom>
            <a:avLst/>
            <a:gdLst/>
            <a:ahLst/>
            <a:cxnLst/>
            <a:rect l="l" t="t" r="r" b="b"/>
            <a:pathLst>
              <a:path w="4813880" h="10342320">
                <a:moveTo>
                  <a:pt x="4813880" y="0"/>
                </a:moveTo>
                <a:lnTo>
                  <a:pt x="0" y="0"/>
                </a:lnTo>
                <a:lnTo>
                  <a:pt x="0" y="10342320"/>
                </a:lnTo>
                <a:lnTo>
                  <a:pt x="4813880" y="10342320"/>
                </a:lnTo>
                <a:lnTo>
                  <a:pt x="481388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23369A3F-5202-84BC-4EF4-7177B2A24B50}"/>
              </a:ext>
            </a:extLst>
          </p:cNvPr>
          <p:cNvSpPr txBox="1"/>
          <p:nvPr/>
        </p:nvSpPr>
        <p:spPr>
          <a:xfrm>
            <a:off x="10937633" y="3542838"/>
            <a:ext cx="3756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Évaként a Párizs színben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A69D64B8-A46F-2E6A-8D9F-6A3A9B375F8C}"/>
              </a:ext>
            </a:extLst>
          </p:cNvPr>
          <p:cNvSpPr txBox="1"/>
          <p:nvPr/>
        </p:nvSpPr>
        <p:spPr>
          <a:xfrm>
            <a:off x="8495172" y="8210815"/>
            <a:ext cx="54724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„</a:t>
            </a:r>
            <a:r>
              <a:rPr lang="hu-HU" sz="2800" i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Én minden új szerepemtől rettenetesen megijedtem...Hogy fogom én eljátszani Évát? Hiszen az esténként tíz külön alakítást kíván</a:t>
            </a:r>
            <a:r>
              <a:rPr lang="hu-HU" i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!"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F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ill Zsolt 50 éves – Deszkavízió">
            <a:extLst>
              <a:ext uri="{FF2B5EF4-FFF2-40B4-BE49-F238E27FC236}">
                <a16:creationId xmlns:a16="http://schemas.microsoft.com/office/drawing/2014/main" id="{CBAD660B-58EA-2910-FCA2-2CF73CC83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1235">
            <a:off x="1610244" y="4537803"/>
            <a:ext cx="745291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2"/>
          <p:cNvSpPr/>
          <p:nvPr/>
        </p:nvSpPr>
        <p:spPr>
          <a:xfrm>
            <a:off x="9825686" y="2506933"/>
            <a:ext cx="8462314" cy="8374516"/>
          </a:xfrm>
          <a:custGeom>
            <a:avLst/>
            <a:gdLst/>
            <a:ahLst/>
            <a:cxnLst/>
            <a:rect l="l" t="t" r="r" b="b"/>
            <a:pathLst>
              <a:path w="8462314" h="8374516">
                <a:moveTo>
                  <a:pt x="0" y="0"/>
                </a:moveTo>
                <a:lnTo>
                  <a:pt x="8462314" y="0"/>
                </a:lnTo>
                <a:lnTo>
                  <a:pt x="8462314" y="8374516"/>
                </a:lnTo>
                <a:lnTo>
                  <a:pt x="0" y="83745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2000"/>
            </a:blip>
            <a:stretch>
              <a:fillRect l="-880" r="-880"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3" name="Group 3"/>
          <p:cNvGrpSpPr/>
          <p:nvPr/>
        </p:nvGrpSpPr>
        <p:grpSpPr>
          <a:xfrm>
            <a:off x="-2809650" y="-2343965"/>
            <a:ext cx="16940313" cy="5636504"/>
            <a:chOff x="0" y="0"/>
            <a:chExt cx="22587084" cy="7515339"/>
          </a:xfrm>
        </p:grpSpPr>
        <p:sp>
          <p:nvSpPr>
            <p:cNvPr id="4" name="Freeform 4"/>
            <p:cNvSpPr/>
            <p:nvPr/>
          </p:nvSpPr>
          <p:spPr>
            <a:xfrm>
              <a:off x="15058056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5" name="Freeform 5"/>
            <p:cNvSpPr/>
            <p:nvPr/>
          </p:nvSpPr>
          <p:spPr>
            <a:xfrm>
              <a:off x="7529028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7" name="Freeform 7"/>
          <p:cNvSpPr/>
          <p:nvPr/>
        </p:nvSpPr>
        <p:spPr>
          <a:xfrm>
            <a:off x="-215392" y="-516295"/>
            <a:ext cx="5121211" cy="11002601"/>
          </a:xfrm>
          <a:custGeom>
            <a:avLst/>
            <a:gdLst/>
            <a:ahLst/>
            <a:cxnLst/>
            <a:rect l="l" t="t" r="r" b="b"/>
            <a:pathLst>
              <a:path w="5121211" h="11002601">
                <a:moveTo>
                  <a:pt x="0" y="0"/>
                </a:moveTo>
                <a:lnTo>
                  <a:pt x="5121211" y="0"/>
                </a:lnTo>
                <a:lnTo>
                  <a:pt x="5121211" y="11002601"/>
                </a:lnTo>
                <a:lnTo>
                  <a:pt x="0" y="1100260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0" name="AutoShape 10"/>
          <p:cNvSpPr/>
          <p:nvPr/>
        </p:nvSpPr>
        <p:spPr>
          <a:xfrm flipV="1">
            <a:off x="5905706" y="4117433"/>
            <a:ext cx="10772338" cy="0"/>
          </a:xfrm>
          <a:prstGeom prst="line">
            <a:avLst/>
          </a:prstGeom>
          <a:ln w="28575" cap="flat">
            <a:solidFill>
              <a:srgbClr val="D99A57"/>
            </a:solidFill>
            <a:prstDash val="solid"/>
            <a:headEnd type="diamond" w="lg" len="lg"/>
            <a:tailEnd type="diamond" w="lg" len="lg"/>
          </a:ln>
        </p:spPr>
        <p:txBody>
          <a:bodyPr/>
          <a:lstStyle/>
          <a:p>
            <a:endParaRPr lang="hu-HU"/>
          </a:p>
        </p:txBody>
      </p:sp>
      <p:sp>
        <p:nvSpPr>
          <p:cNvPr id="12" name="TextBox 12"/>
          <p:cNvSpPr txBox="1"/>
          <p:nvPr/>
        </p:nvSpPr>
        <p:spPr>
          <a:xfrm>
            <a:off x="5905706" y="1127586"/>
            <a:ext cx="11027981" cy="2556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820"/>
              </a:lnSpc>
              <a:spcBef>
                <a:spcPct val="0"/>
              </a:spcBef>
            </a:pPr>
            <a:r>
              <a:rPr lang="en-US" sz="10020">
                <a:solidFill>
                  <a:srgbClr val="FFDC73"/>
                </a:solidFill>
                <a:latin typeface="Roller Coaster Serif"/>
                <a:ea typeface="Roller Coaster Serif"/>
                <a:cs typeface="Roller Coaster Serif"/>
                <a:sym typeface="Roller Coaster Serif"/>
              </a:rPr>
              <a:t>TRILL ZSOLT – A MODERN LUCIFER (21. SZÁZAD)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266487" y="4117433"/>
            <a:ext cx="8411444" cy="6264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38"/>
              </a:lnSpc>
            </a:pPr>
            <a:endParaRPr dirty="0"/>
          </a:p>
          <a:p>
            <a:pPr marL="771670" lvl="1" indent="-385835" algn="l">
              <a:lnSpc>
                <a:spcPts val="3002"/>
              </a:lnSpc>
              <a:buFont typeface="Arial"/>
              <a:buChar char="•"/>
            </a:pPr>
            <a:r>
              <a:rPr lang="en-US" sz="3574" i="1" dirty="0">
                <a:solidFill>
                  <a:srgbClr val="D99A57"/>
                </a:solidFill>
                <a:latin typeface="Times New Roman MT Condensed Italics"/>
                <a:ea typeface="Times New Roman MT Condensed Italics"/>
                <a:cs typeface="Times New Roman MT Condensed Italics"/>
                <a:sym typeface="Times New Roman MT Condensed Italics"/>
              </a:rPr>
              <a:t>(</a:t>
            </a:r>
            <a:r>
              <a:rPr lang="en-US" sz="3574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 Italics"/>
                <a:cs typeface="Times New Roman MT Condensed Italics"/>
                <a:sym typeface="Times New Roman MT Condensed Italics"/>
              </a:rPr>
              <a:t>Az ember </a:t>
            </a:r>
            <a:r>
              <a:rPr lang="en-US" sz="3574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 Italics"/>
                <a:cs typeface="Times New Roman MT Condensed Italics"/>
                <a:sym typeface="Times New Roman MT Condensed Italics"/>
              </a:rPr>
              <a:t>tragédiája</a:t>
            </a:r>
            <a:r>
              <a:rPr lang="en-US" sz="3574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 Italics"/>
                <a:cs typeface="Times New Roman MT Condensed Italics"/>
                <a:sym typeface="Times New Roman MT Condensed Italics"/>
              </a:rPr>
              <a:t> – 21. </a:t>
            </a:r>
            <a:r>
              <a:rPr lang="en-US" sz="3574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 Italics"/>
                <a:cs typeface="Times New Roman MT Condensed Italics"/>
                <a:sym typeface="Times New Roman MT Condensed Italics"/>
              </a:rPr>
              <a:t>századi</a:t>
            </a:r>
            <a:r>
              <a:rPr lang="en-US" sz="3574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 Italics"/>
                <a:cs typeface="Times New Roman MT Condensed Italics"/>
                <a:sym typeface="Times New Roman MT Condensed Italics"/>
              </a:rPr>
              <a:t> </a:t>
            </a:r>
            <a:r>
              <a:rPr lang="en-US" sz="3574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 Italics"/>
                <a:cs typeface="Times New Roman MT Condensed Italics"/>
                <a:sym typeface="Times New Roman MT Condensed Italics"/>
              </a:rPr>
              <a:t>Nemzeti</a:t>
            </a:r>
            <a:r>
              <a:rPr lang="en-US" sz="3574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 Italics"/>
                <a:cs typeface="Times New Roman MT Condensed Italics"/>
                <a:sym typeface="Times New Roman MT Condensed Italics"/>
              </a:rPr>
              <a:t> </a:t>
            </a:r>
            <a:r>
              <a:rPr lang="en-US" sz="3574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 Italics"/>
                <a:cs typeface="Times New Roman MT Condensed Italics"/>
                <a:sym typeface="Times New Roman MT Condensed Italics"/>
              </a:rPr>
              <a:t>Színház</a:t>
            </a:r>
            <a:r>
              <a:rPr lang="en-US" sz="3574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 Italics"/>
                <a:cs typeface="Times New Roman MT Condensed Italics"/>
                <a:sym typeface="Times New Roman MT Condensed Italics"/>
              </a:rPr>
              <a:t> </a:t>
            </a:r>
            <a:r>
              <a:rPr lang="en-US" sz="3574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 Italics"/>
                <a:cs typeface="Times New Roman MT Condensed Italics"/>
                <a:sym typeface="Times New Roman MT Condensed Italics"/>
              </a:rPr>
              <a:t>előadásai</a:t>
            </a:r>
            <a:r>
              <a:rPr lang="en-US" sz="3574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 Italics"/>
                <a:cs typeface="Times New Roman MT Condensed Italics"/>
                <a:sym typeface="Times New Roman MT Condensed Italics"/>
              </a:rPr>
              <a:t>, </a:t>
            </a:r>
            <a:r>
              <a:rPr lang="en-US" sz="3574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 Italics"/>
                <a:cs typeface="Times New Roman MT Condensed Italics"/>
                <a:sym typeface="Times New Roman MT Condensed Italics"/>
              </a:rPr>
              <a:t>rendező</a:t>
            </a:r>
            <a:r>
              <a:rPr lang="en-US" sz="3574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 Italics"/>
                <a:cs typeface="Times New Roman MT Condensed Italics"/>
                <a:sym typeface="Times New Roman MT Condensed Italics"/>
              </a:rPr>
              <a:t>: </a:t>
            </a:r>
            <a:r>
              <a:rPr lang="en-US" sz="3574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 Italics"/>
                <a:cs typeface="Times New Roman MT Condensed Italics"/>
                <a:sym typeface="Times New Roman MT Condensed Italics"/>
              </a:rPr>
              <a:t>Vidnyánszky</a:t>
            </a:r>
            <a:r>
              <a:rPr lang="en-US" sz="3574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 Italics"/>
                <a:cs typeface="Times New Roman MT Condensed Italics"/>
                <a:sym typeface="Times New Roman MT Condensed Italics"/>
              </a:rPr>
              <a:t> Attila)</a:t>
            </a:r>
          </a:p>
          <a:p>
            <a:pPr algn="l">
              <a:lnSpc>
                <a:spcPts val="3002"/>
              </a:lnSpc>
            </a:pPr>
            <a:endParaRPr lang="en-US" sz="3574" dirty="0">
              <a:solidFill>
                <a:srgbClr val="D99A57"/>
              </a:solidFill>
              <a:latin typeface="Cambria" panose="02040503050406030204" pitchFamily="18" charset="0"/>
              <a:ea typeface="Times New Roman MT Condensed"/>
              <a:cs typeface="Times New Roman MT Condensed"/>
              <a:sym typeface="Times New Roman MT Condensed"/>
            </a:endParaRPr>
          </a:p>
          <a:p>
            <a:pPr marL="771670" lvl="1" indent="-385835" algn="l">
              <a:lnSpc>
                <a:spcPts val="3002"/>
              </a:lnSpc>
              <a:buFont typeface="Arial"/>
              <a:buChar char="•"/>
            </a:pPr>
            <a:r>
              <a:rPr lang="en-US" sz="3574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1972–ben </a:t>
            </a:r>
            <a:r>
              <a:rPr lang="en-US" sz="3574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született</a:t>
            </a:r>
            <a:r>
              <a:rPr lang="en-US" sz="3574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574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Kárpátalján</a:t>
            </a:r>
            <a:endParaRPr lang="en-US" sz="3574" dirty="0">
              <a:solidFill>
                <a:srgbClr val="D99A57"/>
              </a:solidFill>
              <a:latin typeface="Cambria" panose="02040503050406030204" pitchFamily="18" charset="0"/>
              <a:ea typeface="Times New Roman MT Condensed"/>
              <a:cs typeface="Times New Roman MT Condensed"/>
              <a:sym typeface="Times New Roman MT Condensed"/>
            </a:endParaRPr>
          </a:p>
          <a:p>
            <a:pPr marL="771670" lvl="1" indent="-385835" algn="l">
              <a:lnSpc>
                <a:spcPts val="3002"/>
              </a:lnSpc>
              <a:buFont typeface="Arial"/>
              <a:buChar char="•"/>
            </a:pPr>
            <a:r>
              <a:rPr lang="en-US" sz="3574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Házastársa</a:t>
            </a:r>
            <a:r>
              <a:rPr lang="en-US" sz="3574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Szűcs Nelli</a:t>
            </a:r>
          </a:p>
          <a:p>
            <a:pPr algn="l">
              <a:lnSpc>
                <a:spcPts val="3002"/>
              </a:lnSpc>
            </a:pPr>
            <a:endParaRPr lang="en-US" sz="3574" dirty="0">
              <a:solidFill>
                <a:srgbClr val="D99A57"/>
              </a:solidFill>
              <a:latin typeface="Cambria" panose="02040503050406030204" pitchFamily="18" charset="0"/>
              <a:ea typeface="Times New Roman MT Condensed"/>
              <a:cs typeface="Times New Roman MT Condensed"/>
              <a:sym typeface="Times New Roman MT Condensed"/>
            </a:endParaRPr>
          </a:p>
          <a:p>
            <a:pPr marL="771670" lvl="1" indent="-385835" algn="l">
              <a:lnSpc>
                <a:spcPts val="3002"/>
              </a:lnSpc>
              <a:buFont typeface="Arial"/>
              <a:buChar char="•"/>
            </a:pPr>
            <a:r>
              <a:rPr lang="en-US" sz="3574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Beregszászi Illyés Gyula Magyar </a:t>
            </a:r>
            <a:r>
              <a:rPr lang="en-US" sz="3574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Színház</a:t>
            </a:r>
            <a:r>
              <a:rPr lang="en-US" sz="3574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574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alapítótagja</a:t>
            </a:r>
            <a:r>
              <a:rPr lang="en-US" sz="3574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, a </a:t>
            </a:r>
            <a:r>
              <a:rPr lang="en-US" sz="3574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Nemzeti</a:t>
            </a:r>
            <a:r>
              <a:rPr lang="en-US" sz="3574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574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Színház</a:t>
            </a:r>
            <a:r>
              <a:rPr lang="en-US" sz="3574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574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színésze</a:t>
            </a:r>
            <a:endParaRPr lang="en-US" sz="3574" dirty="0">
              <a:solidFill>
                <a:srgbClr val="D99A57"/>
              </a:solidFill>
              <a:latin typeface="Cambria" panose="02040503050406030204" pitchFamily="18" charset="0"/>
              <a:ea typeface="Times New Roman MT Condensed"/>
              <a:cs typeface="Times New Roman MT Condensed"/>
              <a:sym typeface="Times New Roman MT Condensed"/>
            </a:endParaRPr>
          </a:p>
          <a:p>
            <a:pPr algn="l">
              <a:lnSpc>
                <a:spcPts val="3002"/>
              </a:lnSpc>
            </a:pPr>
            <a:endParaRPr lang="en-US" sz="3574" dirty="0">
              <a:solidFill>
                <a:srgbClr val="D99A57"/>
              </a:solidFill>
              <a:latin typeface="Cambria" panose="02040503050406030204" pitchFamily="18" charset="0"/>
              <a:ea typeface="Times New Roman MT Condensed"/>
              <a:cs typeface="Times New Roman MT Condensed"/>
              <a:sym typeface="Times New Roman MT Condensed"/>
            </a:endParaRPr>
          </a:p>
          <a:p>
            <a:pPr marL="771670" lvl="1" indent="-385835" algn="l">
              <a:lnSpc>
                <a:spcPts val="3002"/>
              </a:lnSpc>
              <a:buFont typeface="Arial"/>
              <a:buChar char="•"/>
            </a:pPr>
            <a:r>
              <a:rPr lang="en-US" sz="3574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Fontos </a:t>
            </a:r>
            <a:r>
              <a:rPr lang="en-US" sz="3574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szerepei</a:t>
            </a:r>
            <a:r>
              <a:rPr lang="en-US" sz="3574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: III. Richárd, Tartuffe, </a:t>
            </a:r>
            <a:r>
              <a:rPr lang="en-US" sz="3574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Őrnagy</a:t>
            </a:r>
            <a:endParaRPr lang="en-US" sz="3574" dirty="0">
              <a:solidFill>
                <a:srgbClr val="D99A57"/>
              </a:solidFill>
              <a:latin typeface="Cambria" panose="02040503050406030204" pitchFamily="18" charset="0"/>
              <a:ea typeface="Times New Roman MT Condensed"/>
              <a:cs typeface="Times New Roman MT Condensed"/>
              <a:sym typeface="Times New Roman MT Condensed"/>
            </a:endParaRPr>
          </a:p>
          <a:p>
            <a:pPr marL="771670" lvl="1" indent="-385835" algn="l">
              <a:lnSpc>
                <a:spcPts val="3002"/>
              </a:lnSpc>
              <a:buFont typeface="Arial"/>
              <a:buChar char="•"/>
            </a:pPr>
            <a:r>
              <a:rPr lang="en-US" sz="3574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Számos</a:t>
            </a:r>
            <a:r>
              <a:rPr lang="en-US" sz="3574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574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filmben</a:t>
            </a:r>
            <a:r>
              <a:rPr lang="en-US" sz="3574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574" dirty="0" err="1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szerepelt</a:t>
            </a:r>
            <a:r>
              <a:rPr lang="en-US" sz="3574" dirty="0">
                <a:solidFill>
                  <a:srgbClr val="D99A57"/>
                </a:solidFill>
                <a:latin typeface="Cambria" panose="02040503050406030204" pitchFamily="18" charset="0"/>
                <a:ea typeface="Times New Roman MT Condensed"/>
                <a:cs typeface="Times New Roman MT Condensed"/>
                <a:sym typeface="Times New Roman MT Condensed"/>
              </a:rPr>
              <a:t>, pl. Hadik</a:t>
            </a:r>
          </a:p>
          <a:p>
            <a:pPr algn="l">
              <a:lnSpc>
                <a:spcPts val="3338"/>
              </a:lnSpc>
            </a:pPr>
            <a:endParaRPr lang="en-US" sz="3574" dirty="0">
              <a:solidFill>
                <a:srgbClr val="D99A57"/>
              </a:solidFill>
              <a:latin typeface="Times New Roman MT Condensed"/>
              <a:ea typeface="Times New Roman MT Condensed"/>
              <a:cs typeface="Times New Roman MT Condensed"/>
              <a:sym typeface="Times New Roman MT Condense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F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8670782" y="2110374"/>
            <a:ext cx="9679420" cy="6356958"/>
          </a:xfrm>
          <a:custGeom>
            <a:avLst/>
            <a:gdLst/>
            <a:ahLst/>
            <a:cxnLst/>
            <a:rect l="l" t="t" r="r" b="b"/>
            <a:pathLst>
              <a:path w="11301259" h="6356958">
                <a:moveTo>
                  <a:pt x="0" y="0"/>
                </a:moveTo>
                <a:lnTo>
                  <a:pt x="11301259" y="0"/>
                </a:lnTo>
                <a:lnTo>
                  <a:pt x="11301259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u-HU" dirty="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13C1919C-A7AE-F36D-6A49-CFE5752E0DFC}"/>
              </a:ext>
            </a:extLst>
          </p:cNvPr>
          <p:cNvSpPr/>
          <p:nvPr/>
        </p:nvSpPr>
        <p:spPr>
          <a:xfrm rot="21198335">
            <a:off x="709943" y="3680307"/>
            <a:ext cx="8522243" cy="5796202"/>
          </a:xfrm>
          <a:custGeom>
            <a:avLst/>
            <a:gdLst/>
            <a:ahLst/>
            <a:cxnLst/>
            <a:rect l="l" t="t" r="r" b="b"/>
            <a:pathLst>
              <a:path w="8522243" h="5796202">
                <a:moveTo>
                  <a:pt x="0" y="0"/>
                </a:moveTo>
                <a:lnTo>
                  <a:pt x="8522243" y="0"/>
                </a:lnTo>
                <a:lnTo>
                  <a:pt x="8522243" y="5796202"/>
                </a:lnTo>
                <a:lnTo>
                  <a:pt x="0" y="57962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4634"/>
            </a:stretch>
          </a:blipFill>
        </p:spPr>
        <p:txBody>
          <a:bodyPr/>
          <a:lstStyle/>
          <a:p>
            <a:endParaRPr lang="hu-HU" dirty="0"/>
          </a:p>
        </p:txBody>
      </p:sp>
      <p:grpSp>
        <p:nvGrpSpPr>
          <p:cNvPr id="2" name="Group 2"/>
          <p:cNvGrpSpPr/>
          <p:nvPr/>
        </p:nvGrpSpPr>
        <p:grpSpPr>
          <a:xfrm>
            <a:off x="2345213" y="256126"/>
            <a:ext cx="16940313" cy="5636504"/>
            <a:chOff x="0" y="0"/>
            <a:chExt cx="22587084" cy="7515339"/>
          </a:xfrm>
        </p:grpSpPr>
        <p:sp>
          <p:nvSpPr>
            <p:cNvPr id="3" name="Freeform 3"/>
            <p:cNvSpPr/>
            <p:nvPr/>
          </p:nvSpPr>
          <p:spPr>
            <a:xfrm>
              <a:off x="15058056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4" name="Freeform 4"/>
            <p:cNvSpPr/>
            <p:nvPr/>
          </p:nvSpPr>
          <p:spPr>
            <a:xfrm>
              <a:off x="7529028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7" name="Freeform 7"/>
          <p:cNvSpPr/>
          <p:nvPr/>
        </p:nvSpPr>
        <p:spPr>
          <a:xfrm>
            <a:off x="-215392" y="-516295"/>
            <a:ext cx="5121211" cy="11002601"/>
          </a:xfrm>
          <a:custGeom>
            <a:avLst/>
            <a:gdLst/>
            <a:ahLst/>
            <a:cxnLst/>
            <a:rect l="l" t="t" r="r" b="b"/>
            <a:pathLst>
              <a:path w="5121211" h="11002601">
                <a:moveTo>
                  <a:pt x="0" y="0"/>
                </a:moveTo>
                <a:lnTo>
                  <a:pt x="5121211" y="0"/>
                </a:lnTo>
                <a:lnTo>
                  <a:pt x="5121211" y="11002601"/>
                </a:lnTo>
                <a:lnTo>
                  <a:pt x="0" y="1100260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9" name="TextBox 9"/>
          <p:cNvSpPr txBox="1"/>
          <p:nvPr/>
        </p:nvSpPr>
        <p:spPr>
          <a:xfrm>
            <a:off x="5036310" y="994233"/>
            <a:ext cx="12964032" cy="2556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820"/>
              </a:lnSpc>
              <a:spcBef>
                <a:spcPct val="0"/>
              </a:spcBef>
            </a:pPr>
            <a:r>
              <a:rPr lang="en-US" sz="10020" dirty="0">
                <a:solidFill>
                  <a:srgbClr val="FFDC73"/>
                </a:solidFill>
                <a:latin typeface="Roller Coaster Serif"/>
                <a:ea typeface="Roller Coaster Serif"/>
                <a:cs typeface="Roller Coaster Serif"/>
                <a:sym typeface="Roller Coaster Serif"/>
              </a:rPr>
              <a:t>MIÉRT VOLT MÉRFÖLDKŐ LUCIFER SZEREPE TRILL ZSOLTNAK?</a:t>
            </a:r>
          </a:p>
        </p:txBody>
      </p:sp>
      <p:sp>
        <p:nvSpPr>
          <p:cNvPr id="10" name="AutoShape 10"/>
          <p:cNvSpPr/>
          <p:nvPr/>
        </p:nvSpPr>
        <p:spPr>
          <a:xfrm>
            <a:off x="7368049" y="3550692"/>
            <a:ext cx="10265158" cy="0"/>
          </a:xfrm>
          <a:prstGeom prst="line">
            <a:avLst/>
          </a:prstGeom>
          <a:ln w="28575" cap="flat">
            <a:solidFill>
              <a:srgbClr val="D99A57"/>
            </a:solidFill>
            <a:prstDash val="solid"/>
            <a:headEnd type="diamond" w="lg" len="lg"/>
            <a:tailEnd type="diamond" w="lg" len="lg"/>
          </a:ln>
        </p:spPr>
        <p:txBody>
          <a:bodyPr/>
          <a:lstStyle/>
          <a:p>
            <a:endParaRPr lang="hu-HU"/>
          </a:p>
        </p:txBody>
      </p:sp>
      <p:sp>
        <p:nvSpPr>
          <p:cNvPr id="12" name="Freeform 12"/>
          <p:cNvSpPr/>
          <p:nvPr/>
        </p:nvSpPr>
        <p:spPr>
          <a:xfrm rot="6000000">
            <a:off x="15069797" y="7016291"/>
            <a:ext cx="1541180" cy="4114800"/>
          </a:xfrm>
          <a:custGeom>
            <a:avLst/>
            <a:gdLst/>
            <a:ahLst/>
            <a:cxnLst/>
            <a:rect l="l" t="t" r="r" b="b"/>
            <a:pathLst>
              <a:path w="1541180" h="4114800">
                <a:moveTo>
                  <a:pt x="0" y="0"/>
                </a:moveTo>
                <a:lnTo>
                  <a:pt x="1541180" y="0"/>
                </a:lnTo>
                <a:lnTo>
                  <a:pt x="15411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3" name="TextBox 13"/>
          <p:cNvSpPr txBox="1"/>
          <p:nvPr/>
        </p:nvSpPr>
        <p:spPr>
          <a:xfrm>
            <a:off x="6972545" y="3745675"/>
            <a:ext cx="8754534" cy="5259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7759" lvl="1" indent="-433880" algn="l">
              <a:lnSpc>
                <a:spcPts val="3376"/>
              </a:lnSpc>
              <a:buFont typeface="Arial"/>
              <a:buChar char="•"/>
            </a:pPr>
            <a:r>
              <a:rPr lang="en-US" sz="3600" dirty="0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Modern ,21. </a:t>
            </a:r>
            <a:r>
              <a:rPr lang="en-US" sz="3600" dirty="0" err="1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századi</a:t>
            </a:r>
            <a:r>
              <a:rPr lang="en-US" sz="3600" dirty="0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) </a:t>
            </a:r>
            <a:r>
              <a:rPr lang="en-US" sz="3600" dirty="0" err="1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rendezésben</a:t>
            </a:r>
            <a:r>
              <a:rPr lang="en-US" sz="3600" dirty="0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600" dirty="0" err="1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jelenik</a:t>
            </a:r>
            <a:r>
              <a:rPr lang="en-US" sz="3600" dirty="0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 meg, </a:t>
            </a:r>
          </a:p>
          <a:p>
            <a:pPr marL="867759" lvl="1" indent="-433880" algn="l">
              <a:lnSpc>
                <a:spcPts val="3376"/>
              </a:lnSpc>
              <a:buFont typeface="Arial"/>
              <a:buChar char="•"/>
            </a:pPr>
            <a:r>
              <a:rPr lang="en-US" sz="3600" dirty="0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1999-ben </a:t>
            </a:r>
            <a:r>
              <a:rPr lang="en-US" sz="3600" dirty="0" err="1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kezdte</a:t>
            </a:r>
            <a:r>
              <a:rPr lang="en-US" sz="3600" dirty="0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600" dirty="0" err="1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ebben</a:t>
            </a:r>
            <a:r>
              <a:rPr lang="en-US" sz="3600" dirty="0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 a </a:t>
            </a:r>
            <a:r>
              <a:rPr lang="en-US" sz="3600" dirty="0" err="1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szerepben</a:t>
            </a:r>
            <a:r>
              <a:rPr lang="en-US" sz="3600" dirty="0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600" dirty="0" err="1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Vidnyánszky</a:t>
            </a:r>
            <a:r>
              <a:rPr lang="en-US" sz="3600" dirty="0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600" dirty="0" err="1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társulatában</a:t>
            </a:r>
            <a:endParaRPr lang="en-US" sz="3600" dirty="0">
              <a:solidFill>
                <a:srgbClr val="D99A57"/>
              </a:solidFill>
              <a:latin typeface="Times New Roman MT Condensed"/>
              <a:ea typeface="Times New Roman MT Condensed"/>
              <a:cs typeface="Times New Roman MT Condensed"/>
              <a:sym typeface="Times New Roman MT Condensed"/>
            </a:endParaRPr>
          </a:p>
          <a:p>
            <a:pPr algn="l">
              <a:lnSpc>
                <a:spcPts val="3376"/>
              </a:lnSpc>
            </a:pPr>
            <a:endParaRPr lang="en-US" sz="3600" dirty="0">
              <a:solidFill>
                <a:srgbClr val="D99A57"/>
              </a:solidFill>
              <a:latin typeface="Times New Roman MT Condensed"/>
              <a:ea typeface="Times New Roman MT Condensed"/>
              <a:cs typeface="Times New Roman MT Condensed"/>
              <a:sym typeface="Times New Roman MT Condensed"/>
            </a:endParaRPr>
          </a:p>
          <a:p>
            <a:pPr marL="867759" lvl="1" indent="-433880" algn="l">
              <a:lnSpc>
                <a:spcPts val="3376"/>
              </a:lnSpc>
              <a:buFont typeface="Arial"/>
              <a:buChar char="•"/>
            </a:pPr>
            <a:r>
              <a:rPr lang="en-US" sz="3600" dirty="0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Lucifer </a:t>
            </a:r>
            <a:r>
              <a:rPr lang="en-US" sz="3600" dirty="0" err="1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minden</a:t>
            </a:r>
            <a:r>
              <a:rPr lang="en-US" sz="3600" dirty="0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600" dirty="0" err="1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korszakban</a:t>
            </a:r>
            <a:r>
              <a:rPr lang="en-US" sz="3600" dirty="0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600" dirty="0" err="1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jelen</a:t>
            </a:r>
            <a:r>
              <a:rPr lang="en-US" sz="3600" dirty="0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 van → </a:t>
            </a:r>
            <a:r>
              <a:rPr lang="en-US" sz="3600" dirty="0" err="1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az</a:t>
            </a:r>
            <a:r>
              <a:rPr lang="en-US" sz="3600" dirty="0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600" dirty="0" err="1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emberi</a:t>
            </a:r>
            <a:r>
              <a:rPr lang="en-US" sz="3600" dirty="0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600" dirty="0" err="1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gondolkodás</a:t>
            </a:r>
            <a:r>
              <a:rPr lang="en-US" sz="3600" dirty="0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600" dirty="0" err="1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kritikusa</a:t>
            </a:r>
            <a:endParaRPr lang="en-US" sz="3600" dirty="0">
              <a:solidFill>
                <a:srgbClr val="D99A57"/>
              </a:solidFill>
              <a:latin typeface="Times New Roman MT Condensed"/>
              <a:ea typeface="Times New Roman MT Condensed"/>
              <a:cs typeface="Times New Roman MT Condensed"/>
              <a:sym typeface="Times New Roman MT Condensed"/>
            </a:endParaRPr>
          </a:p>
          <a:p>
            <a:pPr algn="l">
              <a:lnSpc>
                <a:spcPts val="3376"/>
              </a:lnSpc>
            </a:pPr>
            <a:endParaRPr lang="en-US" sz="3600" dirty="0">
              <a:solidFill>
                <a:srgbClr val="D99A57"/>
              </a:solidFill>
              <a:latin typeface="Times New Roman MT Condensed"/>
              <a:ea typeface="Times New Roman MT Condensed"/>
              <a:cs typeface="Times New Roman MT Condensed"/>
              <a:sym typeface="Times New Roman MT Condensed"/>
            </a:endParaRPr>
          </a:p>
          <a:p>
            <a:pPr marL="867759" lvl="1" indent="-433880" algn="l">
              <a:lnSpc>
                <a:spcPts val="3376"/>
              </a:lnSpc>
              <a:buFont typeface="Arial"/>
              <a:buChar char="•"/>
            </a:pPr>
            <a:r>
              <a:rPr lang="hu-HU" sz="3600" dirty="0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Bár a Nemzeti Színházban nem ő játszotta Lucifert, e szerep révén később ott Ádám lett</a:t>
            </a:r>
            <a:endParaRPr lang="en-US" sz="3600" dirty="0">
              <a:solidFill>
                <a:srgbClr val="D99A57"/>
              </a:solidFill>
              <a:latin typeface="Times New Roman MT Condensed"/>
              <a:ea typeface="Times New Roman MT Condensed"/>
              <a:cs typeface="Times New Roman MT Condensed"/>
              <a:sym typeface="Times New Roman MT Condensed"/>
            </a:endParaRPr>
          </a:p>
          <a:p>
            <a:pPr algn="l">
              <a:lnSpc>
                <a:spcPts val="3376"/>
              </a:lnSpc>
            </a:pPr>
            <a:endParaRPr lang="en-US" sz="3600" dirty="0">
              <a:solidFill>
                <a:srgbClr val="D99A57"/>
              </a:solidFill>
              <a:latin typeface="Times New Roman MT Condensed"/>
              <a:ea typeface="Times New Roman MT Condensed"/>
              <a:cs typeface="Times New Roman MT Condensed"/>
              <a:sym typeface="Times New Roman MT Condensed"/>
            </a:endParaRPr>
          </a:p>
          <a:p>
            <a:pPr marL="867759" lvl="1" indent="-433880" algn="l">
              <a:lnSpc>
                <a:spcPts val="3376"/>
              </a:lnSpc>
              <a:buFont typeface="Arial"/>
              <a:buChar char="•"/>
            </a:pPr>
            <a:r>
              <a:rPr lang="en-US" sz="3600" dirty="0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Az </a:t>
            </a:r>
            <a:r>
              <a:rPr lang="en-US" sz="3600" dirty="0" err="1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előadás</a:t>
            </a:r>
            <a:r>
              <a:rPr lang="en-US" sz="3600" dirty="0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600" dirty="0" err="1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egyik</a:t>
            </a:r>
            <a:r>
              <a:rPr lang="en-US" sz="3600" dirty="0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600" dirty="0" err="1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legmeghatározóbb</a:t>
            </a:r>
            <a:r>
              <a:rPr lang="en-US" sz="3600" dirty="0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 </a:t>
            </a:r>
            <a:r>
              <a:rPr lang="en-US" sz="3600" dirty="0" err="1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alakja</a:t>
            </a:r>
            <a:endParaRPr lang="en-US" sz="3600" dirty="0">
              <a:solidFill>
                <a:srgbClr val="D99A57"/>
              </a:solidFill>
              <a:latin typeface="Times New Roman MT Condensed"/>
              <a:ea typeface="Times New Roman MT Condensed"/>
              <a:cs typeface="Times New Roman MT Condensed"/>
              <a:sym typeface="Times New Roman MT Condensed"/>
            </a:endParaRPr>
          </a:p>
          <a:p>
            <a:pPr marL="0" lvl="0" indent="0" algn="l">
              <a:lnSpc>
                <a:spcPts val="3292"/>
              </a:lnSpc>
            </a:pPr>
            <a:endParaRPr lang="en-US" sz="4019" dirty="0">
              <a:solidFill>
                <a:srgbClr val="D99A57"/>
              </a:solidFill>
              <a:latin typeface="Times New Roman MT Condensed"/>
              <a:ea typeface="Times New Roman MT Condensed"/>
              <a:cs typeface="Times New Roman MT Condensed"/>
              <a:sym typeface="Times New Roman MT Condensed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E8779E04-353F-74C5-10BD-ECD01DFA09EA}"/>
              </a:ext>
            </a:extLst>
          </p:cNvPr>
          <p:cNvSpPr txBox="1"/>
          <p:nvPr/>
        </p:nvSpPr>
        <p:spPr>
          <a:xfrm>
            <a:off x="1593443" y="8717340"/>
            <a:ext cx="143566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008000"/>
                </a:highlight>
                <a:latin typeface="Cambria" panose="02040503050406030204" pitchFamily="18" charset="0"/>
              </a:rPr>
              <a:t>„Nekem Lucifer is ember volt. Persze a sötét erő benne van, de sok emberben van sötét erő. Lucifer, mint »a tagadás ősi szelleme« nem áll ellen a sötét erőnek, sőt, kísérletezik vele, akaratlanul is rávezetve Ádámot szép, emelkedett érzésekre, új eszmékre, cselekvésre. Néha segít Lucifer szerepének ismerete, néha akadályoz…”</a:t>
            </a:r>
            <a:endParaRPr lang="hu-HU" sz="2400" i="1" dirty="0">
              <a:solidFill>
                <a:schemeClr val="tx1">
                  <a:lumMod val="95000"/>
                  <a:lumOff val="5000"/>
                </a:schemeClr>
              </a:solidFill>
              <a:highlight>
                <a:srgbClr val="008000"/>
              </a:highlight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F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1620" y="-2097196"/>
            <a:ext cx="16940313" cy="5636504"/>
            <a:chOff x="0" y="0"/>
            <a:chExt cx="22587084" cy="7515339"/>
          </a:xfrm>
        </p:grpSpPr>
        <p:sp>
          <p:nvSpPr>
            <p:cNvPr id="3" name="Freeform 3"/>
            <p:cNvSpPr/>
            <p:nvPr/>
          </p:nvSpPr>
          <p:spPr>
            <a:xfrm>
              <a:off x="15058056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4" name="Freeform 4"/>
            <p:cNvSpPr/>
            <p:nvPr/>
          </p:nvSpPr>
          <p:spPr>
            <a:xfrm>
              <a:off x="7529028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6" name="Freeform 6"/>
          <p:cNvSpPr/>
          <p:nvPr/>
        </p:nvSpPr>
        <p:spPr>
          <a:xfrm>
            <a:off x="4194555" y="3269995"/>
            <a:ext cx="10480733" cy="6955396"/>
          </a:xfrm>
          <a:custGeom>
            <a:avLst/>
            <a:gdLst/>
            <a:ahLst/>
            <a:cxnLst/>
            <a:rect l="l" t="t" r="r" b="b"/>
            <a:pathLst>
              <a:path w="10480733" h="6955396">
                <a:moveTo>
                  <a:pt x="0" y="0"/>
                </a:moveTo>
                <a:lnTo>
                  <a:pt x="10480734" y="0"/>
                </a:lnTo>
                <a:lnTo>
                  <a:pt x="10480734" y="6955396"/>
                </a:lnTo>
                <a:lnTo>
                  <a:pt x="0" y="695539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7" name="Freeform 7"/>
          <p:cNvSpPr/>
          <p:nvPr/>
        </p:nvSpPr>
        <p:spPr>
          <a:xfrm>
            <a:off x="-351380" y="-87992"/>
            <a:ext cx="4813880" cy="10342320"/>
          </a:xfrm>
          <a:custGeom>
            <a:avLst/>
            <a:gdLst/>
            <a:ahLst/>
            <a:cxnLst/>
            <a:rect l="l" t="t" r="r" b="b"/>
            <a:pathLst>
              <a:path w="4813880" h="10342320">
                <a:moveTo>
                  <a:pt x="0" y="0"/>
                </a:moveTo>
                <a:lnTo>
                  <a:pt x="4813880" y="0"/>
                </a:lnTo>
                <a:lnTo>
                  <a:pt x="4813880" y="10342320"/>
                </a:lnTo>
                <a:lnTo>
                  <a:pt x="0" y="1034232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8" name="Freeform 8"/>
          <p:cNvSpPr/>
          <p:nvPr/>
        </p:nvSpPr>
        <p:spPr>
          <a:xfrm flipH="1">
            <a:off x="13848240" y="-55320"/>
            <a:ext cx="4813880" cy="10342320"/>
          </a:xfrm>
          <a:custGeom>
            <a:avLst/>
            <a:gdLst/>
            <a:ahLst/>
            <a:cxnLst/>
            <a:rect l="l" t="t" r="r" b="b"/>
            <a:pathLst>
              <a:path w="4813880" h="10342320">
                <a:moveTo>
                  <a:pt x="4813880" y="0"/>
                </a:moveTo>
                <a:lnTo>
                  <a:pt x="0" y="0"/>
                </a:lnTo>
                <a:lnTo>
                  <a:pt x="0" y="10342320"/>
                </a:lnTo>
                <a:lnTo>
                  <a:pt x="4813880" y="10342320"/>
                </a:lnTo>
                <a:lnTo>
                  <a:pt x="481388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9" name="TextBox 9"/>
          <p:cNvSpPr txBox="1"/>
          <p:nvPr/>
        </p:nvSpPr>
        <p:spPr>
          <a:xfrm>
            <a:off x="3903633" y="1068740"/>
            <a:ext cx="10480733" cy="2556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20"/>
              </a:lnSpc>
              <a:spcBef>
                <a:spcPct val="0"/>
              </a:spcBef>
            </a:pPr>
            <a:r>
              <a:rPr lang="en-US" sz="10020">
                <a:solidFill>
                  <a:srgbClr val="FFDC73"/>
                </a:solidFill>
                <a:latin typeface="Roller Coaster Serif"/>
                <a:ea typeface="Roller Coaster Serif"/>
                <a:cs typeface="Roller Coaster Serif"/>
                <a:sym typeface="Roller Coaster Serif"/>
              </a:rPr>
              <a:t>„EMBER KÜZDJ, ÉS BÍZVA BÍZZÁL!”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889227" y="5159368"/>
            <a:ext cx="8509546" cy="1200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8"/>
              </a:lnSpc>
            </a:pPr>
            <a:r>
              <a:rPr lang="en-US" sz="4998">
                <a:solidFill>
                  <a:srgbClr val="000000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A Tragédia nem csupán könyv, hanem élő színházi emlékezet.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005385" y="7155069"/>
            <a:ext cx="8277230" cy="1703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4"/>
              </a:lnSpc>
            </a:pPr>
            <a:r>
              <a:rPr lang="en-US" sz="2154" b="1" dirty="0" err="1">
                <a:solidFill>
                  <a:srgbClr val="000000"/>
                </a:solidFill>
                <a:latin typeface="Courier Prime Bold"/>
                <a:ea typeface="Courier Prime Bold"/>
                <a:cs typeface="Courier Prime Bold"/>
                <a:sym typeface="Courier Prime Bold"/>
              </a:rPr>
              <a:t>Bár</a:t>
            </a:r>
            <a:r>
              <a:rPr lang="en-US" sz="2154" b="1" dirty="0">
                <a:solidFill>
                  <a:srgbClr val="000000"/>
                </a:solidFill>
                <a:latin typeface="Courier Prime Bold"/>
                <a:ea typeface="Courier Prime Bold"/>
                <a:cs typeface="Courier Prime Bold"/>
                <a:sym typeface="Courier Prime Bold"/>
              </a:rPr>
              <a:t> </a:t>
            </a:r>
            <a:r>
              <a:rPr lang="en-US" sz="2154" b="1" dirty="0" err="1">
                <a:solidFill>
                  <a:srgbClr val="000000"/>
                </a:solidFill>
                <a:latin typeface="Courier Prime Bold"/>
                <a:ea typeface="Courier Prime Bold"/>
                <a:cs typeface="Courier Prime Bold"/>
                <a:sym typeface="Courier Prime Bold"/>
              </a:rPr>
              <a:t>Básti</a:t>
            </a:r>
            <a:r>
              <a:rPr lang="en-US" sz="2154" b="1" dirty="0">
                <a:solidFill>
                  <a:srgbClr val="000000"/>
                </a:solidFill>
                <a:latin typeface="Courier Prime Bold"/>
                <a:ea typeface="Courier Prime Bold"/>
                <a:cs typeface="Courier Prime Bold"/>
                <a:sym typeface="Courier Prime Bold"/>
              </a:rPr>
              <a:t> </a:t>
            </a:r>
            <a:r>
              <a:rPr lang="en-US" sz="2154" b="1" dirty="0" err="1">
                <a:solidFill>
                  <a:srgbClr val="000000"/>
                </a:solidFill>
                <a:latin typeface="Courier Prime Bold"/>
                <a:ea typeface="Courier Prime Bold"/>
                <a:cs typeface="Courier Prime Bold"/>
                <a:sym typeface="Courier Prime Bold"/>
              </a:rPr>
              <a:t>klasszikus</a:t>
            </a:r>
            <a:r>
              <a:rPr lang="en-US" sz="2154" b="1" dirty="0">
                <a:solidFill>
                  <a:srgbClr val="000000"/>
                </a:solidFill>
                <a:latin typeface="Courier Prime Bold"/>
                <a:ea typeface="Courier Prime Bold"/>
                <a:cs typeface="Courier Prime Bold"/>
                <a:sym typeface="Courier Prime Bold"/>
              </a:rPr>
              <a:t> </a:t>
            </a:r>
            <a:r>
              <a:rPr lang="en-US" sz="2154" b="1" dirty="0" err="1">
                <a:solidFill>
                  <a:srgbClr val="000000"/>
                </a:solidFill>
                <a:latin typeface="Courier Prime Bold"/>
                <a:ea typeface="Courier Prime Bold"/>
                <a:cs typeface="Courier Prime Bold"/>
                <a:sym typeface="Courier Prime Bold"/>
              </a:rPr>
              <a:t>Ádámja</a:t>
            </a:r>
            <a:r>
              <a:rPr lang="en-US" sz="2154" b="1" dirty="0">
                <a:solidFill>
                  <a:srgbClr val="000000"/>
                </a:solidFill>
                <a:latin typeface="Courier Prime Bold"/>
                <a:ea typeface="Courier Prime Bold"/>
                <a:cs typeface="Courier Prime Bold"/>
                <a:sym typeface="Courier Prime Bold"/>
              </a:rPr>
              <a:t>, Jászai </a:t>
            </a:r>
            <a:r>
              <a:rPr lang="en-US" sz="2154" b="1" dirty="0" err="1">
                <a:solidFill>
                  <a:srgbClr val="000000"/>
                </a:solidFill>
                <a:latin typeface="Courier Prime Bold"/>
                <a:ea typeface="Courier Prime Bold"/>
                <a:cs typeface="Courier Prime Bold"/>
                <a:sym typeface="Courier Prime Bold"/>
              </a:rPr>
              <a:t>Évája</a:t>
            </a:r>
            <a:r>
              <a:rPr lang="en-US" sz="2154" b="1" dirty="0">
                <a:solidFill>
                  <a:srgbClr val="000000"/>
                </a:solidFill>
                <a:latin typeface="Courier Prime Bold"/>
                <a:ea typeface="Courier Prime Bold"/>
                <a:cs typeface="Courier Prime Bold"/>
                <a:sym typeface="Courier Prime Bold"/>
              </a:rPr>
              <a:t> </a:t>
            </a:r>
            <a:r>
              <a:rPr lang="en-US" sz="2154" b="1" dirty="0" err="1">
                <a:solidFill>
                  <a:srgbClr val="000000"/>
                </a:solidFill>
                <a:latin typeface="Courier Prime Bold"/>
                <a:ea typeface="Courier Prime Bold"/>
                <a:cs typeface="Courier Prime Bold"/>
                <a:sym typeface="Courier Prime Bold"/>
              </a:rPr>
              <a:t>és</a:t>
            </a:r>
            <a:r>
              <a:rPr lang="en-US" sz="2154" b="1" dirty="0">
                <a:solidFill>
                  <a:srgbClr val="000000"/>
                </a:solidFill>
                <a:latin typeface="Courier Prime Bold"/>
                <a:ea typeface="Courier Prime Bold"/>
                <a:cs typeface="Courier Prime Bold"/>
                <a:sym typeface="Courier Prime Bold"/>
              </a:rPr>
              <a:t> Trill modern </a:t>
            </a:r>
            <a:r>
              <a:rPr lang="en-US" sz="2154" b="1" dirty="0" err="1">
                <a:solidFill>
                  <a:srgbClr val="000000"/>
                </a:solidFill>
                <a:latin typeface="Courier Prime Bold"/>
                <a:ea typeface="Courier Prime Bold"/>
                <a:cs typeface="Courier Prime Bold"/>
                <a:sym typeface="Courier Prime Bold"/>
              </a:rPr>
              <a:t>Lucifere</a:t>
            </a:r>
            <a:r>
              <a:rPr lang="en-US" sz="2154" b="1" dirty="0">
                <a:solidFill>
                  <a:srgbClr val="000000"/>
                </a:solidFill>
                <a:latin typeface="Courier Prime Bold"/>
                <a:ea typeface="Courier Prime Bold"/>
                <a:cs typeface="Courier Prime Bold"/>
                <a:sym typeface="Courier Prime Bold"/>
              </a:rPr>
              <a:t> </a:t>
            </a:r>
            <a:r>
              <a:rPr lang="en-US" sz="2154" b="1" dirty="0" err="1">
                <a:solidFill>
                  <a:srgbClr val="000000"/>
                </a:solidFill>
                <a:latin typeface="Courier Prime Bold"/>
                <a:ea typeface="Courier Prime Bold"/>
                <a:cs typeface="Courier Prime Bold"/>
                <a:sym typeface="Courier Prime Bold"/>
              </a:rPr>
              <a:t>évtizedekre</a:t>
            </a:r>
            <a:r>
              <a:rPr lang="en-US" sz="2154" b="1" dirty="0">
                <a:solidFill>
                  <a:srgbClr val="000000"/>
                </a:solidFill>
                <a:latin typeface="Courier Prime Bold"/>
                <a:ea typeface="Courier Prime Bold"/>
                <a:cs typeface="Courier Prime Bold"/>
                <a:sym typeface="Courier Prime Bold"/>
              </a:rPr>
              <a:t> </a:t>
            </a:r>
            <a:r>
              <a:rPr lang="en-US" sz="2154" b="1" dirty="0" err="1">
                <a:solidFill>
                  <a:srgbClr val="000000"/>
                </a:solidFill>
                <a:latin typeface="Courier Prime Bold"/>
                <a:ea typeface="Courier Prime Bold"/>
                <a:cs typeface="Courier Prime Bold"/>
                <a:sym typeface="Courier Prime Bold"/>
              </a:rPr>
              <a:t>vannak</a:t>
            </a:r>
            <a:r>
              <a:rPr lang="en-US" sz="2154" b="1" dirty="0">
                <a:solidFill>
                  <a:srgbClr val="000000"/>
                </a:solidFill>
                <a:latin typeface="Courier Prime Bold"/>
                <a:ea typeface="Courier Prime Bold"/>
                <a:cs typeface="Courier Prime Bold"/>
                <a:sym typeface="Courier Prime Bold"/>
              </a:rPr>
              <a:t> </a:t>
            </a:r>
            <a:r>
              <a:rPr lang="en-US" sz="2154" b="1" dirty="0" err="1">
                <a:solidFill>
                  <a:srgbClr val="000000"/>
                </a:solidFill>
                <a:latin typeface="Courier Prime Bold"/>
                <a:ea typeface="Courier Prime Bold"/>
                <a:cs typeface="Courier Prime Bold"/>
                <a:sym typeface="Courier Prime Bold"/>
              </a:rPr>
              <a:t>egymástól</a:t>
            </a:r>
            <a:r>
              <a:rPr lang="en-US" sz="2154" b="1" dirty="0">
                <a:solidFill>
                  <a:srgbClr val="000000"/>
                </a:solidFill>
                <a:latin typeface="Courier Prime Bold"/>
                <a:ea typeface="Courier Prime Bold"/>
                <a:cs typeface="Courier Prime Bold"/>
                <a:sym typeface="Courier Prime Bold"/>
              </a:rPr>
              <a:t>, </a:t>
            </a:r>
            <a:r>
              <a:rPr lang="en-US" sz="2154" b="1" dirty="0" err="1">
                <a:solidFill>
                  <a:srgbClr val="000000"/>
                </a:solidFill>
                <a:latin typeface="Courier Prime Bold"/>
                <a:ea typeface="Courier Prime Bold"/>
                <a:cs typeface="Courier Prime Bold"/>
                <a:sym typeface="Courier Prime Bold"/>
              </a:rPr>
              <a:t>közös</a:t>
            </a:r>
            <a:r>
              <a:rPr lang="en-US" sz="2154" b="1" dirty="0">
                <a:solidFill>
                  <a:srgbClr val="000000"/>
                </a:solidFill>
                <a:latin typeface="Courier Prime Bold"/>
                <a:ea typeface="Courier Prime Bold"/>
                <a:cs typeface="Courier Prime Bold"/>
                <a:sym typeface="Courier Prime Bold"/>
              </a:rPr>
              <a:t> </a:t>
            </a:r>
            <a:r>
              <a:rPr lang="en-US" sz="2154" b="1" dirty="0" err="1">
                <a:solidFill>
                  <a:srgbClr val="000000"/>
                </a:solidFill>
                <a:latin typeface="Courier Prime Bold"/>
                <a:ea typeface="Courier Prime Bold"/>
                <a:cs typeface="Courier Prime Bold"/>
                <a:sym typeface="Courier Prime Bold"/>
              </a:rPr>
              <a:t>bennük</a:t>
            </a:r>
            <a:r>
              <a:rPr lang="en-US" sz="2154" b="1" dirty="0">
                <a:solidFill>
                  <a:srgbClr val="000000"/>
                </a:solidFill>
                <a:latin typeface="Courier Prime Bold"/>
                <a:ea typeface="Courier Prime Bold"/>
                <a:cs typeface="Courier Prime Bold"/>
                <a:sym typeface="Courier Prime Bold"/>
              </a:rPr>
              <a:t> a Madách-</a:t>
            </a:r>
            <a:r>
              <a:rPr lang="en-US" sz="2154" b="1" dirty="0" err="1">
                <a:solidFill>
                  <a:srgbClr val="000000"/>
                </a:solidFill>
                <a:latin typeface="Courier Prime Bold"/>
                <a:ea typeface="Courier Prime Bold"/>
                <a:cs typeface="Courier Prime Bold"/>
                <a:sym typeface="Courier Prime Bold"/>
              </a:rPr>
              <a:t>szöveg</a:t>
            </a:r>
            <a:r>
              <a:rPr lang="en-US" sz="2154" b="1" dirty="0">
                <a:solidFill>
                  <a:srgbClr val="000000"/>
                </a:solidFill>
                <a:latin typeface="Courier Prime Bold"/>
                <a:ea typeface="Courier Prime Bold"/>
                <a:cs typeface="Courier Prime Bold"/>
                <a:sym typeface="Courier Prime Bold"/>
              </a:rPr>
              <a:t> </a:t>
            </a:r>
            <a:r>
              <a:rPr lang="en-US" sz="2154" b="1" dirty="0" err="1">
                <a:solidFill>
                  <a:srgbClr val="000000"/>
                </a:solidFill>
                <a:latin typeface="Courier Prime Bold"/>
                <a:ea typeface="Courier Prime Bold"/>
                <a:cs typeface="Courier Prime Bold"/>
                <a:sym typeface="Courier Prime Bold"/>
              </a:rPr>
              <a:t>iránti</a:t>
            </a:r>
            <a:r>
              <a:rPr lang="en-US" sz="2154" b="1" dirty="0">
                <a:solidFill>
                  <a:srgbClr val="000000"/>
                </a:solidFill>
                <a:latin typeface="Courier Prime Bold"/>
                <a:ea typeface="Courier Prime Bold"/>
                <a:cs typeface="Courier Prime Bold"/>
                <a:sym typeface="Courier Prime Bold"/>
              </a:rPr>
              <a:t> </a:t>
            </a:r>
            <a:r>
              <a:rPr lang="en-US" sz="2154" b="1" dirty="0" err="1">
                <a:solidFill>
                  <a:srgbClr val="000000"/>
                </a:solidFill>
                <a:latin typeface="Courier Prime Bold"/>
                <a:ea typeface="Courier Prime Bold"/>
                <a:cs typeface="Courier Prime Bold"/>
                <a:sym typeface="Courier Prime Bold"/>
              </a:rPr>
              <a:t>alázat</a:t>
            </a:r>
            <a:r>
              <a:rPr lang="en-US" sz="2154" b="1" dirty="0">
                <a:solidFill>
                  <a:srgbClr val="000000"/>
                </a:solidFill>
                <a:latin typeface="Courier Prime Bold"/>
                <a:ea typeface="Courier Prime Bold"/>
                <a:cs typeface="Courier Prime Bold"/>
                <a:sym typeface="Courier Prime Bold"/>
              </a:rPr>
              <a:t>. A </a:t>
            </a:r>
            <a:r>
              <a:rPr lang="en-US" sz="2154" b="1" dirty="0" err="1">
                <a:solidFill>
                  <a:srgbClr val="000000"/>
                </a:solidFill>
                <a:latin typeface="Courier Prime Bold"/>
                <a:ea typeface="Courier Prime Bold"/>
                <a:cs typeface="Courier Prime Bold"/>
                <a:sym typeface="Courier Prime Bold"/>
              </a:rPr>
              <a:t>kiállítások</a:t>
            </a:r>
            <a:r>
              <a:rPr lang="en-US" sz="2154" b="1" dirty="0">
                <a:solidFill>
                  <a:srgbClr val="000000"/>
                </a:solidFill>
                <a:latin typeface="Courier Prime Bold"/>
                <a:ea typeface="Courier Prime Bold"/>
                <a:cs typeface="Courier Prime Bold"/>
                <a:sym typeface="Courier Prime Bold"/>
              </a:rPr>
              <a:t> </a:t>
            </a:r>
            <a:r>
              <a:rPr lang="en-US" sz="2154" b="1" dirty="0" err="1">
                <a:solidFill>
                  <a:srgbClr val="000000"/>
                </a:solidFill>
                <a:latin typeface="Courier Prime Bold"/>
                <a:ea typeface="Courier Prime Bold"/>
                <a:cs typeface="Courier Prime Bold"/>
                <a:sym typeface="Courier Prime Bold"/>
              </a:rPr>
              <a:t>dokumentálják</a:t>
            </a:r>
            <a:r>
              <a:rPr lang="en-US" sz="2154" b="1" dirty="0">
                <a:solidFill>
                  <a:srgbClr val="000000"/>
                </a:solidFill>
                <a:latin typeface="Courier Prime Bold"/>
                <a:ea typeface="Courier Prime Bold"/>
                <a:cs typeface="Courier Prime Bold"/>
                <a:sym typeface="Courier Prime Bold"/>
              </a:rPr>
              <a:t> </a:t>
            </a:r>
            <a:r>
              <a:rPr lang="en-US" sz="2154" b="1" dirty="0" err="1">
                <a:solidFill>
                  <a:srgbClr val="000000"/>
                </a:solidFill>
                <a:latin typeface="Courier Prime Bold"/>
                <a:ea typeface="Courier Prime Bold"/>
                <a:cs typeface="Courier Prime Bold"/>
                <a:sym typeface="Courier Prime Bold"/>
              </a:rPr>
              <a:t>ezt</a:t>
            </a:r>
            <a:r>
              <a:rPr lang="en-US" sz="2154" b="1" dirty="0">
                <a:solidFill>
                  <a:srgbClr val="000000"/>
                </a:solidFill>
                <a:latin typeface="Courier Prime Bold"/>
                <a:ea typeface="Courier Prime Bold"/>
                <a:cs typeface="Courier Prime Bold"/>
                <a:sym typeface="Courier Prime Bold"/>
              </a:rPr>
              <a:t> a 140 </a:t>
            </a:r>
            <a:r>
              <a:rPr lang="en-US" sz="2154" b="1" dirty="0" err="1">
                <a:solidFill>
                  <a:srgbClr val="000000"/>
                </a:solidFill>
                <a:latin typeface="Courier Prime Bold"/>
                <a:ea typeface="Courier Prime Bold"/>
                <a:cs typeface="Courier Prime Bold"/>
                <a:sym typeface="Courier Prime Bold"/>
              </a:rPr>
              <a:t>éves</a:t>
            </a:r>
            <a:r>
              <a:rPr lang="en-US" sz="2154" b="1" dirty="0">
                <a:solidFill>
                  <a:srgbClr val="000000"/>
                </a:solidFill>
                <a:latin typeface="Courier Prime Bold"/>
                <a:ea typeface="Courier Prime Bold"/>
                <a:cs typeface="Courier Prime Bold"/>
                <a:sym typeface="Courier Prime Bold"/>
              </a:rPr>
              <a:t> </a:t>
            </a:r>
            <a:r>
              <a:rPr lang="en-US" sz="2154" b="1" dirty="0" err="1">
                <a:solidFill>
                  <a:srgbClr val="000000"/>
                </a:solidFill>
                <a:latin typeface="Courier Prime Bold"/>
                <a:ea typeface="Courier Prime Bold"/>
                <a:cs typeface="Courier Prime Bold"/>
                <a:sym typeface="Courier Prime Bold"/>
              </a:rPr>
              <a:t>fejlődést</a:t>
            </a:r>
            <a:endParaRPr lang="en-US" sz="2154" b="1" dirty="0">
              <a:solidFill>
                <a:srgbClr val="000000"/>
              </a:solidFill>
              <a:latin typeface="Courier Prime Bold"/>
              <a:ea typeface="Courier Prime Bold"/>
              <a:cs typeface="Courier Prime Bold"/>
              <a:sym typeface="Courier Prime Bold"/>
            </a:endParaRPr>
          </a:p>
          <a:p>
            <a:pPr marL="0" lvl="0" indent="0" algn="just">
              <a:lnSpc>
                <a:spcPts val="2302"/>
              </a:lnSpc>
            </a:pPr>
            <a:r>
              <a:rPr lang="en-US" sz="1744" b="1" dirty="0">
                <a:solidFill>
                  <a:srgbClr val="012F3D"/>
                </a:solidFill>
                <a:latin typeface="Courier Prime Bold"/>
                <a:ea typeface="Courier Prime Bold"/>
                <a:cs typeface="Courier Prime Bold"/>
                <a:sym typeface="Courier Prime Bold"/>
              </a:rPr>
              <a:t>.</a:t>
            </a:r>
          </a:p>
        </p:txBody>
      </p:sp>
      <p:sp>
        <p:nvSpPr>
          <p:cNvPr id="13" name="Freeform 13"/>
          <p:cNvSpPr/>
          <p:nvPr/>
        </p:nvSpPr>
        <p:spPr>
          <a:xfrm>
            <a:off x="5815578" y="3857435"/>
            <a:ext cx="5574841" cy="5867400"/>
          </a:xfrm>
          <a:custGeom>
            <a:avLst/>
            <a:gdLst/>
            <a:ahLst/>
            <a:cxnLst/>
            <a:rect l="l" t="t" r="r" b="b"/>
            <a:pathLst>
              <a:path w="7581519" h="8229600">
                <a:moveTo>
                  <a:pt x="0" y="0"/>
                </a:moveTo>
                <a:lnTo>
                  <a:pt x="7581519" y="0"/>
                </a:lnTo>
                <a:lnTo>
                  <a:pt x="758151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2000"/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585</Words>
  <Application>Microsoft Macintosh PowerPoint</Application>
  <PresentationFormat>Egyéni</PresentationFormat>
  <Paragraphs>74</Paragraphs>
  <Slides>10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11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22" baseType="lpstr">
      <vt:lpstr>Aptos</vt:lpstr>
      <vt:lpstr>Arial</vt:lpstr>
      <vt:lpstr>Times New Roman</vt:lpstr>
      <vt:lpstr>Courier Prime Bold</vt:lpstr>
      <vt:lpstr>Times New Roman MT Condensed</vt:lpstr>
      <vt:lpstr>Times New Roman MT Condensed Italics</vt:lpstr>
      <vt:lpstr>Calibri</vt:lpstr>
      <vt:lpstr>Roller Coaster Serif</vt:lpstr>
      <vt:lpstr>Cambria</vt:lpstr>
      <vt:lpstr>Wingdings</vt:lpstr>
      <vt:lpstr>Angsana New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Fososhugy</dc:title>
  <dc:creator>Acer</dc:creator>
  <cp:lastModifiedBy>Erik Dr. Bíró</cp:lastModifiedBy>
  <cp:revision>7</cp:revision>
  <dcterms:created xsi:type="dcterms:W3CDTF">2006-08-16T00:00:00Z</dcterms:created>
  <dcterms:modified xsi:type="dcterms:W3CDTF">2026-04-19T09:21:01Z</dcterms:modified>
  <dc:identifier>DAHG8vGcXpA</dc:identifier>
</cp:coreProperties>
</file>