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D31"/>
    <a:srgbClr val="E3D1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2BDB51-E157-E1BA-7B3F-EFC1B45A586A}" v="109" dt="2026-03-26T17:53:38.0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317465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6309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225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502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5635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695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2916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783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78127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030843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3066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F1901C-D33B-4565-A7E4-5DF903098DB6}" type="datetimeFigureOut">
              <a:rPr lang="hu-HU" smtClean="0"/>
              <a:t>2026. 03. 26.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2FF2AA-B0B2-4F6D-BCD1-ED89749CA0E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9806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 descr="Tizenegy ország színésznövendékei adják elő Madách művét | Nemzeti Színház">
            <a:extLst>
              <a:ext uri="{FF2B5EF4-FFF2-40B4-BE49-F238E27FC236}">
                <a16:creationId xmlns:a16="http://schemas.microsoft.com/office/drawing/2014/main" id="{C9C01D10-8B58-4CC8-7A4B-3980A49A5C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" name="Csoportba foglalás 2">
            <a:extLst>
              <a:ext uri="{FF2B5EF4-FFF2-40B4-BE49-F238E27FC236}">
                <a16:creationId xmlns:a16="http://schemas.microsoft.com/office/drawing/2014/main" id="{66ACBBE6-2AD9-2427-28D4-BF318067FBD7}"/>
              </a:ext>
            </a:extLst>
          </p:cNvPr>
          <p:cNvGrpSpPr/>
          <p:nvPr/>
        </p:nvGrpSpPr>
        <p:grpSpPr>
          <a:xfrm>
            <a:off x="772317" y="1000120"/>
            <a:ext cx="5328214" cy="4882815"/>
            <a:chOff x="772317" y="1000120"/>
            <a:chExt cx="5328214" cy="4882815"/>
          </a:xfrm>
        </p:grpSpPr>
        <p:pic>
          <p:nvPicPr>
            <p:cNvPr id="4" name="Kép 3" descr="Tizenegy ország színésznövendékei adják elő Madách művét | Nemzeti Színház">
              <a:extLst>
                <a:ext uri="{FF2B5EF4-FFF2-40B4-BE49-F238E27FC236}">
                  <a16:creationId xmlns:a16="http://schemas.microsoft.com/office/drawing/2014/main" id="{CA2FDE4D-4CD8-E2AF-F98A-A67AFA0D1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74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38000"/>
                      </a14:imgEffect>
                      <a14:imgEffect>
                        <a14:brightnessContrast bright="-31000" contrast="65000"/>
                      </a14:imgEffect>
                    </a14:imgLayer>
                  </a14:imgProps>
                </a:ext>
              </a:extLst>
            </a:blip>
            <a:srcRect l="6340" t="12278" r="49958" b="27721"/>
            <a:stretch>
              <a:fillRect/>
            </a:stretch>
          </p:blipFill>
          <p:spPr>
            <a:xfrm>
              <a:off x="772317" y="1000120"/>
              <a:ext cx="5328214" cy="4882815"/>
            </a:xfrm>
            <a:prstGeom prst="rect">
              <a:avLst/>
            </a:prstGeom>
          </p:spPr>
        </p:pic>
        <p:sp>
          <p:nvSpPr>
            <p:cNvPr id="5" name="Szövegdoboz 4">
              <a:extLst>
                <a:ext uri="{FF2B5EF4-FFF2-40B4-BE49-F238E27FC236}">
                  <a16:creationId xmlns:a16="http://schemas.microsoft.com/office/drawing/2014/main" id="{FB65F1EE-4230-730D-855B-5539F8C2557A}"/>
                </a:ext>
              </a:extLst>
            </p:cNvPr>
            <p:cNvSpPr txBox="1"/>
            <p:nvPr/>
          </p:nvSpPr>
          <p:spPr>
            <a:xfrm>
              <a:off x="1143000" y="1575486"/>
              <a:ext cx="4582295" cy="954107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hu-HU" sz="2800" dirty="0">
                  <a:solidFill>
                    <a:schemeClr val="bg1"/>
                  </a:solidFill>
                  <a:latin typeface="Aptos Serif"/>
                  <a:ea typeface="MS Mincho"/>
                  <a:cs typeface="Aptos Serif"/>
                </a:rPr>
                <a:t>Az Ember Tragédiája a Nemzeti Színházban</a:t>
              </a:r>
              <a:endParaRPr lang="hu-HU" sz="2800">
                <a:solidFill>
                  <a:schemeClr val="bg1"/>
                </a:solidFill>
                <a:latin typeface="Aptos Serif"/>
                <a:cs typeface="Aptos Serif"/>
              </a:endParaRPr>
            </a:p>
          </p:txBody>
        </p:sp>
        <p:cxnSp>
          <p:nvCxnSpPr>
            <p:cNvPr id="6" name="Egyenes összekötő nyíllal 5">
              <a:extLst>
                <a:ext uri="{FF2B5EF4-FFF2-40B4-BE49-F238E27FC236}">
                  <a16:creationId xmlns:a16="http://schemas.microsoft.com/office/drawing/2014/main" id="{37D7E62F-9E84-4418-5FEC-598C838BF84C}"/>
                </a:ext>
              </a:extLst>
            </p:cNvPr>
            <p:cNvCxnSpPr/>
            <p:nvPr/>
          </p:nvCxnSpPr>
          <p:spPr>
            <a:xfrm>
              <a:off x="2100648" y="2842053"/>
              <a:ext cx="2677296" cy="0"/>
            </a:xfrm>
            <a:prstGeom prst="straightConnector1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Kép 7" descr="A képen rajzfilm, clipart, illusztráció, Grafika látható&#10;&#10;Lehet, hogy az AI által létrehozott tartalom helytelen.">
              <a:extLst>
                <a:ext uri="{FF2B5EF4-FFF2-40B4-BE49-F238E27FC236}">
                  <a16:creationId xmlns:a16="http://schemas.microsoft.com/office/drawing/2014/main" id="{575C5E00-4F43-6337-8126-50F087EC2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86865" y="1132701"/>
              <a:ext cx="885569" cy="885569"/>
            </a:xfrm>
            <a:prstGeom prst="rect">
              <a:avLst/>
            </a:prstGeom>
          </p:spPr>
        </p:pic>
        <p:sp>
          <p:nvSpPr>
            <p:cNvPr id="11" name="Szövegdoboz 10">
              <a:extLst>
                <a:ext uri="{FF2B5EF4-FFF2-40B4-BE49-F238E27FC236}">
                  <a16:creationId xmlns:a16="http://schemas.microsoft.com/office/drawing/2014/main" id="{1C2B9FC7-083D-CDF4-B670-6B5C5FD01B05}"/>
                </a:ext>
              </a:extLst>
            </p:cNvPr>
            <p:cNvSpPr txBox="1"/>
            <p:nvPr/>
          </p:nvSpPr>
          <p:spPr>
            <a:xfrm>
              <a:off x="947350" y="3027404"/>
              <a:ext cx="4901514" cy="230832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hu-HU" dirty="0">
                  <a:solidFill>
                    <a:schemeClr val="bg1"/>
                  </a:solidFill>
                  <a:latin typeface="Corbel"/>
                </a:rPr>
                <a:t>Madách Műve olyan, mint egy időutazó óra - egyszerre ketyeg </a:t>
              </a:r>
              <a:r>
                <a:rPr lang="hu-HU">
                  <a:solidFill>
                    <a:schemeClr val="bg1"/>
                  </a:solidFill>
                  <a:latin typeface="Corbel"/>
                </a:rPr>
                <a:t>a múltban, a jelenben és a jövőben.</a:t>
              </a:r>
            </a:p>
            <a:p>
              <a:endParaRPr lang="hu-HU" dirty="0">
                <a:solidFill>
                  <a:schemeClr val="bg1"/>
                </a:solidFill>
                <a:latin typeface="Corbel"/>
              </a:endParaRPr>
            </a:p>
            <a:p>
              <a:r>
                <a:rPr lang="hu-HU" dirty="0">
                  <a:solidFill>
                    <a:schemeClr val="bg1"/>
                  </a:solidFill>
                  <a:latin typeface="Corbel"/>
                </a:rPr>
                <a:t>A Nemzeti Színház rendezői minden korban </a:t>
              </a:r>
              <a:r>
                <a:rPr lang="hu-HU">
                  <a:solidFill>
                    <a:schemeClr val="bg1"/>
                  </a:solidFill>
                  <a:latin typeface="Corbel"/>
                </a:rPr>
                <a:t>másképp hallották meg ezt a ketyegést...</a:t>
              </a:r>
              <a:endParaRPr lang="hu-HU" dirty="0">
                <a:solidFill>
                  <a:schemeClr val="bg1"/>
                </a:solidFill>
                <a:latin typeface="Corbel"/>
              </a:endParaRPr>
            </a:p>
            <a:p>
              <a:r>
                <a:rPr lang="hu-HU">
                  <a:solidFill>
                    <a:schemeClr val="bg1"/>
                  </a:solidFill>
                  <a:latin typeface="Corbel"/>
                </a:rPr>
                <a:t>és más-más világot hoztak létre.</a:t>
              </a:r>
              <a:endParaRPr lang="hu-HU" dirty="0">
                <a:solidFill>
                  <a:schemeClr val="bg1"/>
                </a:solidFill>
                <a:latin typeface="Corbel"/>
              </a:endParaRPr>
            </a:p>
            <a:p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3962693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 descr="Ádám a vérzivatarban - Filmvilág blog">
            <a:extLst>
              <a:ext uri="{FF2B5EF4-FFF2-40B4-BE49-F238E27FC236}">
                <a16:creationId xmlns:a16="http://schemas.microsoft.com/office/drawing/2014/main" id="{775CE5D7-A157-6E78-1E53-062539D817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6730"/>
          <a:stretch>
            <a:fillRect/>
          </a:stretch>
        </p:blipFill>
        <p:spPr>
          <a:xfrm>
            <a:off x="20" y="1282"/>
            <a:ext cx="12191980" cy="6858634"/>
          </a:xfrm>
          <a:prstGeom prst="rect">
            <a:avLst/>
          </a:prstGeom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DD884600-0946-6C51-FDED-0C784AAD0CB7}"/>
              </a:ext>
            </a:extLst>
          </p:cNvPr>
          <p:cNvSpPr/>
          <p:nvPr/>
        </p:nvSpPr>
        <p:spPr>
          <a:xfrm>
            <a:off x="486833" y="296333"/>
            <a:ext cx="3471333" cy="2783416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08499605-1B94-75C8-036D-89B22FDEB776}"/>
              </a:ext>
            </a:extLst>
          </p:cNvPr>
          <p:cNvSpPr txBox="1"/>
          <p:nvPr/>
        </p:nvSpPr>
        <p:spPr>
          <a:xfrm>
            <a:off x="571500" y="497417"/>
            <a:ext cx="3386666" cy="25853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Times New Roman"/>
                <a:cs typeface="Times New Roman"/>
              </a:rPr>
              <a:t>Három rendezés.</a:t>
            </a:r>
            <a:br>
              <a:rPr lang="hu-HU" sz="24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hu-HU" sz="2400" dirty="0">
                <a:solidFill>
                  <a:schemeClr val="bg1"/>
                </a:solidFill>
                <a:latin typeface="Times New Roman"/>
                <a:cs typeface="Times New Roman"/>
              </a:rPr>
              <a:t>Három külön világ.</a:t>
            </a:r>
            <a:br>
              <a:rPr lang="hu-HU" sz="24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Mégis ugyanaz a kérdés:</a:t>
            </a:r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br>
              <a:rPr lang="hu-HU" sz="2400" dirty="0">
                <a:solidFill>
                  <a:schemeClr val="bg1"/>
                </a:solidFill>
                <a:latin typeface="Times New Roman"/>
                <a:cs typeface="Times New Roman"/>
              </a:rPr>
            </a:br>
            <a:r>
              <a:rPr lang="hu-HU" sz="2400" b="1" i="1">
                <a:solidFill>
                  <a:schemeClr val="bg1"/>
                </a:solidFill>
                <a:latin typeface="Times New Roman"/>
                <a:cs typeface="Times New Roman"/>
              </a:rPr>
              <a:t>Mi az ember útja – és </a:t>
            </a:r>
            <a:r>
              <a:rPr lang="hu-HU" sz="2400" b="1" i="1" dirty="0">
                <a:solidFill>
                  <a:schemeClr val="bg1"/>
                </a:solidFill>
                <a:latin typeface="Times New Roman"/>
                <a:cs typeface="Times New Roman"/>
              </a:rPr>
              <a:t>mi ad értelmet neki?</a:t>
            </a:r>
            <a:endParaRPr lang="hu-HU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60818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>
            <a:extLst>
              <a:ext uri="{FF2B5EF4-FFF2-40B4-BE49-F238E27FC236}">
                <a16:creationId xmlns:a16="http://schemas.microsoft.com/office/drawing/2014/main" id="{F6093540-D412-0314-F1CD-BBA326B348B3}"/>
              </a:ext>
            </a:extLst>
          </p:cNvPr>
          <p:cNvSpPr txBox="1"/>
          <p:nvPr/>
        </p:nvSpPr>
        <p:spPr>
          <a:xfrm>
            <a:off x="1683987" y="3038104"/>
            <a:ext cx="8831447" cy="7848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sz="4500" b="1">
                <a:solidFill>
                  <a:schemeClr val="bg1"/>
                </a:solidFill>
                <a:latin typeface="Times New Roman"/>
                <a:cs typeface="Times New Roman"/>
              </a:rPr>
              <a:t>KÖSZÖNJÜK A FIGYELMET</a:t>
            </a:r>
            <a:endParaRPr lang="hu-HU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883C8D9C-A43F-5493-E3AE-D70F97A7AF94}"/>
              </a:ext>
            </a:extLst>
          </p:cNvPr>
          <p:cNvSpPr txBox="1"/>
          <p:nvPr/>
        </p:nvSpPr>
        <p:spPr>
          <a:xfrm>
            <a:off x="1739240" y="3706090"/>
            <a:ext cx="87184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hu-HU" b="1">
                <a:solidFill>
                  <a:schemeClr val="bg1"/>
                </a:solidFill>
              </a:rPr>
              <a:t>Lucifer tanoncai </a:t>
            </a:r>
            <a:r>
              <a:rPr lang="hu-HU">
                <a:solidFill>
                  <a:schemeClr val="bg1"/>
                </a:solidFill>
              </a:rPr>
              <a:t>- Boták Hanna, Kiss Virág, Metykó Júlia, Vass Imola</a:t>
            </a:r>
          </a:p>
        </p:txBody>
      </p:sp>
    </p:spTree>
    <p:extLst>
      <p:ext uri="{BB962C8B-B14F-4D97-AF65-F5344CB8AC3E}">
        <p14:creationId xmlns:p14="http://schemas.microsoft.com/office/powerpoint/2010/main" val="13979805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Az ember tragédiája">
            <a:extLst>
              <a:ext uri="{FF2B5EF4-FFF2-40B4-BE49-F238E27FC236}">
                <a16:creationId xmlns:a16="http://schemas.microsoft.com/office/drawing/2014/main" id="{51BE25BE-A7FF-899B-6B5C-7D45B46EC4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06" r="-205" b="29870"/>
          <a:stretch>
            <a:fillRect/>
          </a:stretch>
        </p:blipFill>
        <p:spPr>
          <a:xfrm>
            <a:off x="675751" y="870857"/>
            <a:ext cx="6347678" cy="4819406"/>
          </a:xfrm>
          <a:prstGeom prst="round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F0D13483-758F-8904-FD9F-2082EFFA6802}"/>
              </a:ext>
            </a:extLst>
          </p:cNvPr>
          <p:cNvSpPr txBox="1"/>
          <p:nvPr/>
        </p:nvSpPr>
        <p:spPr>
          <a:xfrm>
            <a:off x="7362702" y="1039091"/>
            <a:ext cx="4354285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hu-HU" sz="2400">
                <a:solidFill>
                  <a:srgbClr val="E3D15F"/>
                </a:solidFill>
                <a:latin typeface="Times New Roman"/>
                <a:cs typeface="Times New Roman"/>
              </a:rPr>
              <a:t>15 szín</a:t>
            </a: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ből álló drámai költemény</a:t>
            </a:r>
          </a:p>
          <a:p>
            <a:pPr marL="342900" indent="-342900">
              <a:buFont typeface="Arial"/>
              <a:buChar char="•"/>
            </a:pPr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Az </a:t>
            </a:r>
            <a:r>
              <a:rPr lang="hu-HU" sz="2400">
                <a:solidFill>
                  <a:srgbClr val="E3D15F"/>
                </a:solidFill>
                <a:latin typeface="Times New Roman"/>
                <a:cs typeface="Times New Roman"/>
              </a:rPr>
              <a:t>emberiség</a:t>
            </a: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 történelmi útját mutatja be.</a:t>
            </a:r>
          </a:p>
          <a:p>
            <a:pPr marL="342900" indent="-342900">
              <a:buFont typeface="Arial"/>
              <a:buChar char="•"/>
            </a:pPr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hu-HU" sz="2400">
                <a:solidFill>
                  <a:srgbClr val="E3D15F"/>
                </a:solidFill>
                <a:latin typeface="Times New Roman"/>
                <a:cs typeface="Times New Roman"/>
              </a:rPr>
              <a:t>Főszereplők:</a:t>
            </a: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 Ádám, Éva, Lucifer</a:t>
            </a:r>
          </a:p>
          <a:p>
            <a:pPr marL="342900" indent="-342900">
              <a:buFont typeface="Arial"/>
              <a:buChar char="•"/>
            </a:pPr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A darab egyszerre filozófiai, történelmi és látványos színpadi mű.</a:t>
            </a:r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319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 descr="A képen portré, Emberi arc, ruházat, Áll látható&#10;&#10;Lehet, hogy az AI által létrehozott tartalom helytelen.">
            <a:extLst>
              <a:ext uri="{FF2B5EF4-FFF2-40B4-BE49-F238E27FC236}">
                <a16:creationId xmlns:a16="http://schemas.microsoft.com/office/drawing/2014/main" id="{787870F9-A3A5-A6A2-716B-1A8D507F3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2358" y="-90714"/>
            <a:ext cx="5261428" cy="7892142"/>
          </a:xfrm>
          <a:prstGeom prst="rect">
            <a:avLst/>
          </a:prstGeom>
        </p:spPr>
      </p:pic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63D782F9-2B42-FC8D-CC91-6711392C2C01}"/>
              </a:ext>
            </a:extLst>
          </p:cNvPr>
          <p:cNvGrpSpPr/>
          <p:nvPr/>
        </p:nvGrpSpPr>
        <p:grpSpPr>
          <a:xfrm>
            <a:off x="-1228767" y="-1356591"/>
            <a:ext cx="7412181" cy="9158844"/>
            <a:chOff x="-1410195" y="-1329376"/>
            <a:chExt cx="7412181" cy="9158844"/>
          </a:xfrm>
        </p:grpSpPr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B7F25074-EF51-C8D4-B967-24E197428F20}"/>
                </a:ext>
              </a:extLst>
            </p:cNvPr>
            <p:cNvSpPr/>
            <p:nvPr/>
          </p:nvSpPr>
          <p:spPr>
            <a:xfrm>
              <a:off x="-1410195" y="-1329376"/>
              <a:ext cx="7412181" cy="5312558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>
              <a:extLst>
                <a:ext uri="{FF2B5EF4-FFF2-40B4-BE49-F238E27FC236}">
                  <a16:creationId xmlns:a16="http://schemas.microsoft.com/office/drawing/2014/main" id="{044B2146-D6E2-F98E-F266-6C0FDAFF55AF}"/>
                </a:ext>
              </a:extLst>
            </p:cNvPr>
            <p:cNvSpPr/>
            <p:nvPr/>
          </p:nvSpPr>
          <p:spPr>
            <a:xfrm>
              <a:off x="-1410195" y="2516910"/>
              <a:ext cx="7412181" cy="5312558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CE99D5C1-3B3A-26A7-61F8-C5301BE7735E}"/>
              </a:ext>
            </a:extLst>
          </p:cNvPr>
          <p:cNvSpPr txBox="1"/>
          <p:nvPr/>
        </p:nvSpPr>
        <p:spPr>
          <a:xfrm>
            <a:off x="587597" y="478612"/>
            <a:ext cx="525912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4800" b="1">
                <a:solidFill>
                  <a:schemeClr val="bg1"/>
                </a:solidFill>
                <a:latin typeface="Aptos Serif"/>
                <a:cs typeface="Aptos Serif"/>
              </a:rPr>
              <a:t>PAULAY ENDRE (1883)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09A683B-D62E-EC18-AAF6-6EB23F0A1F63}"/>
              </a:ext>
            </a:extLst>
          </p:cNvPr>
          <p:cNvSpPr txBox="1"/>
          <p:nvPr/>
        </p:nvSpPr>
        <p:spPr>
          <a:xfrm>
            <a:off x="410003" y="2747492"/>
            <a:ext cx="412979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400" b="1" dirty="0">
                <a:solidFill>
                  <a:schemeClr val="bg1"/>
                </a:solidFill>
                <a:latin typeface="Times New Roman"/>
                <a:cs typeface="Times New Roman"/>
              </a:rPr>
              <a:t>Paulay Endre</a:t>
            </a:r>
            <a:r>
              <a:rPr lang="hu-HU" sz="2400" dirty="0">
                <a:solidFill>
                  <a:schemeClr val="bg1"/>
                </a:solidFill>
                <a:latin typeface="Times New Roman"/>
                <a:cs typeface="Times New Roman"/>
              </a:rPr>
              <a:t> elsőként vállalta: </a:t>
            </a:r>
            <a:r>
              <a:rPr lang="hu-HU" sz="2400" i="1">
                <a:solidFill>
                  <a:schemeClr val="bg1"/>
                </a:solidFill>
                <a:latin typeface="Times New Roman"/>
                <a:cs typeface="Times New Roman"/>
              </a:rPr>
              <a:t>hogyan lehet egy filozófiai eposzt színpadra varázsolni?</a:t>
            </a:r>
            <a:endParaRPr lang="hu-HU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hu-HU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Monumentális díszletekkel és merész technikával azt üzente:</a:t>
            </a:r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hu-HU" sz="2400" i="1">
                <a:solidFill>
                  <a:schemeClr val="bg1"/>
                </a:solidFill>
                <a:latin typeface="Times New Roman"/>
                <a:cs typeface="Times New Roman"/>
              </a:rPr>
              <a:t>„</a:t>
            </a: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Nincs olyan álom, amit ne lehetne eljátszani."</a:t>
            </a:r>
          </a:p>
        </p:txBody>
      </p:sp>
    </p:spTree>
    <p:extLst>
      <p:ext uri="{BB962C8B-B14F-4D97-AF65-F5344CB8AC3E}">
        <p14:creationId xmlns:p14="http://schemas.microsoft.com/office/powerpoint/2010/main" val="3114704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 descr="140 éve mutatták be először Az ember tragédiáját – „Telt ház, gyönyörű  közönség… végre felment a függöny” | Képmás">
            <a:extLst>
              <a:ext uri="{FF2B5EF4-FFF2-40B4-BE49-F238E27FC236}">
                <a16:creationId xmlns:a16="http://schemas.microsoft.com/office/drawing/2014/main" id="{F1CDB488-4511-89B8-B584-880DC38790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7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Kép 2" descr="140 éve mutatták be először Az ember tragédiáját – „Telt ház, gyönyörű  közönség… végre felment a függöny” | Képmás">
            <a:extLst>
              <a:ext uri="{FF2B5EF4-FFF2-40B4-BE49-F238E27FC236}">
                <a16:creationId xmlns:a16="http://schemas.microsoft.com/office/drawing/2014/main" id="{3DFDA749-7B75-C592-73D3-E7EBD99436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4000"/>
                    </a14:imgEffect>
                    <a14:imgEffect>
                      <a14:brightnessContrast bright="-62000" contrast="15000"/>
                    </a14:imgEffect>
                  </a14:imgLayer>
                </a14:imgProps>
              </a:ext>
            </a:extLst>
          </a:blip>
          <a:srcRect t="5875"/>
          <a:stretch>
            <a:fillRect/>
          </a:stretch>
        </p:blipFill>
        <p:spPr>
          <a:xfrm>
            <a:off x="-75106" y="1282"/>
            <a:ext cx="12363697" cy="6856718"/>
          </a:xfrm>
          <a:prstGeom prst="rect">
            <a:avLst/>
          </a:prstGeom>
        </p:spPr>
      </p:pic>
      <p:grpSp>
        <p:nvGrpSpPr>
          <p:cNvPr id="11" name="Csoportba foglalás 10">
            <a:extLst>
              <a:ext uri="{FF2B5EF4-FFF2-40B4-BE49-F238E27FC236}">
                <a16:creationId xmlns:a16="http://schemas.microsoft.com/office/drawing/2014/main" id="{851B3CD9-4608-C6A9-84E8-17E1CE3EEFA6}"/>
              </a:ext>
            </a:extLst>
          </p:cNvPr>
          <p:cNvGrpSpPr/>
          <p:nvPr/>
        </p:nvGrpSpPr>
        <p:grpSpPr>
          <a:xfrm>
            <a:off x="2307464" y="1714500"/>
            <a:ext cx="9480592" cy="4322140"/>
            <a:chOff x="2307464" y="1714500"/>
            <a:chExt cx="9480592" cy="4322140"/>
          </a:xfrm>
        </p:grpSpPr>
        <p:pic>
          <p:nvPicPr>
            <p:cNvPr id="5" name="Kép 4" descr="140 éve mutatták be először Az ember tragédiáját – „Telt ház, gyönyörű  közönség… végre felment a függöny” | Képmás">
              <a:extLst>
                <a:ext uri="{FF2B5EF4-FFF2-40B4-BE49-F238E27FC236}">
                  <a16:creationId xmlns:a16="http://schemas.microsoft.com/office/drawing/2014/main" id="{39688C03-CD38-5FA6-FAAA-96EF13FBB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4000"/>
                      </a14:imgEffect>
                      <a14:imgEffect>
                        <a14:brightnessContrast bright="-62000" contrast="15000"/>
                      </a14:imgEffect>
                    </a14:imgLayer>
                  </a14:imgProps>
                </a:ext>
              </a:extLst>
            </a:blip>
            <a:srcRect l="18679" t="29056" r="47003" b="36136"/>
            <a:stretch>
              <a:fillRect/>
            </a:stretch>
          </p:blipFill>
          <p:spPr>
            <a:xfrm>
              <a:off x="2307486" y="1714500"/>
              <a:ext cx="4242916" cy="2535645"/>
            </a:xfrm>
            <a:prstGeom prst="rect">
              <a:avLst/>
            </a:prstGeom>
            <a:effectLst>
              <a:reflection stA="52000" endPos="35000" dir="5400000" sy="-100000" algn="bl" rotWithShape="0"/>
            </a:effectLst>
          </p:spPr>
        </p:pic>
        <p:sp>
          <p:nvSpPr>
            <p:cNvPr id="4" name="Szövegdoboz 3">
              <a:extLst>
                <a:ext uri="{FF2B5EF4-FFF2-40B4-BE49-F238E27FC236}">
                  <a16:creationId xmlns:a16="http://schemas.microsoft.com/office/drawing/2014/main" id="{3B55F711-FCE6-B4D4-2367-3162296FD140}"/>
                </a:ext>
              </a:extLst>
            </p:cNvPr>
            <p:cNvSpPr txBox="1"/>
            <p:nvPr/>
          </p:nvSpPr>
          <p:spPr>
            <a:xfrm>
              <a:off x="2307464" y="2200140"/>
              <a:ext cx="4335887" cy="1846659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hu-HU" sz="3200">
                  <a:solidFill>
                    <a:schemeClr val="bg1"/>
                  </a:solidFill>
                  <a:latin typeface="Times New Roman"/>
                  <a:cs typeface="Times New Roman"/>
                </a:rPr>
                <a:t>Ádám - Megyei Károly</a:t>
              </a:r>
            </a:p>
            <a:p>
              <a:pPr algn="ctr"/>
              <a:r>
                <a:rPr lang="hu-HU" sz="3200">
                  <a:solidFill>
                    <a:schemeClr val="bg1"/>
                  </a:solidFill>
                  <a:latin typeface="Times New Roman"/>
                  <a:cs typeface="Times New Roman"/>
                </a:rPr>
                <a:t>Éva - Jászai Mari</a:t>
              </a:r>
            </a:p>
            <a:p>
              <a:pPr algn="ctr"/>
              <a:r>
                <a:rPr lang="hu-HU" sz="3200">
                  <a:solidFill>
                    <a:schemeClr val="bg1"/>
                  </a:solidFill>
                  <a:latin typeface="Times New Roman"/>
                  <a:cs typeface="Times New Roman"/>
                </a:rPr>
                <a:t>Lucifer – Nagy Imre</a:t>
              </a:r>
            </a:p>
            <a:p>
              <a:endParaRPr lang="hu-HU" dirty="0"/>
            </a:p>
          </p:txBody>
        </p:sp>
        <p:pic>
          <p:nvPicPr>
            <p:cNvPr id="6" name="Kép 5" descr="140 éve mutatták be először Az ember tragédiáját – „Telt ház, gyönyörű  közönség… végre felment a függöny” | Képmás">
              <a:extLst>
                <a:ext uri="{FF2B5EF4-FFF2-40B4-BE49-F238E27FC236}">
                  <a16:creationId xmlns:a16="http://schemas.microsoft.com/office/drawing/2014/main" id="{93CA5014-5B01-E697-C590-268FD8716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6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204000"/>
                      </a14:imgEffect>
                      <a14:imgEffect>
                        <a14:brightnessContrast bright="-62000" contrast="15000"/>
                      </a14:imgEffect>
                    </a14:imgLayer>
                  </a14:imgProps>
                </a:ext>
              </a:extLst>
            </a:blip>
            <a:srcRect l="59687" t="41593" r="3214" b="12094"/>
            <a:stretch>
              <a:fillRect/>
            </a:stretch>
          </p:blipFill>
          <p:spPr>
            <a:xfrm>
              <a:off x="7201458" y="2662916"/>
              <a:ext cx="4586598" cy="3373724"/>
            </a:xfrm>
            <a:prstGeom prst="rect">
              <a:avLst/>
            </a:prstGeom>
            <a:effectLst/>
          </p:spPr>
        </p:pic>
        <p:sp>
          <p:nvSpPr>
            <p:cNvPr id="10" name="Szövegdoboz 9">
              <a:extLst>
                <a:ext uri="{FF2B5EF4-FFF2-40B4-BE49-F238E27FC236}">
                  <a16:creationId xmlns:a16="http://schemas.microsoft.com/office/drawing/2014/main" id="{9454C8EF-F476-276E-F8BF-69297E257C98}"/>
                </a:ext>
              </a:extLst>
            </p:cNvPr>
            <p:cNvSpPr txBox="1"/>
            <p:nvPr/>
          </p:nvSpPr>
          <p:spPr>
            <a:xfrm>
              <a:off x="7373154" y="2983605"/>
              <a:ext cx="4239295" cy="295465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285750" indent="-285750">
                <a:buFont typeface="Arial"/>
                <a:buChar char="•"/>
              </a:pPr>
              <a:r>
                <a:rPr lang="hu-HU" sz="2800">
                  <a:solidFill>
                    <a:schemeClr val="bg1"/>
                  </a:solidFill>
                  <a:latin typeface="Times New Roman"/>
                  <a:cs typeface="Times New Roman"/>
                </a:rPr>
                <a:t>A rendezés új korszakot nyitott a Tragédia értelmezésében.</a:t>
              </a:r>
            </a:p>
            <a:p>
              <a:pPr marL="285750" indent="-285750">
                <a:buFont typeface="Arial"/>
                <a:buChar char="•"/>
              </a:pPr>
              <a:r>
                <a:rPr lang="hu-HU" sz="2800">
                  <a:solidFill>
                    <a:schemeClr val="bg1"/>
                  </a:solidFill>
                  <a:latin typeface="Times New Roman"/>
                  <a:cs typeface="Times New Roman"/>
                </a:rPr>
                <a:t>A modern magyar színház egyik mérföldköve.</a:t>
              </a:r>
            </a:p>
            <a:p>
              <a:pPr marL="285750" indent="-285750">
                <a:buFont typeface="Arial"/>
                <a:buChar char="•"/>
              </a:pPr>
              <a:r>
                <a:rPr lang="hu-HU" sz="2800">
                  <a:solidFill>
                    <a:schemeClr val="bg1"/>
                  </a:solidFill>
                  <a:latin typeface="Times New Roman"/>
                  <a:cs typeface="Times New Roman"/>
                </a:rPr>
                <a:t>Erős vizuális szimbolika.</a:t>
              </a:r>
            </a:p>
            <a:p>
              <a:pPr algn="l"/>
              <a:endParaRPr lang="hu-HU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281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7D3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Csoportba foglalás 4">
            <a:extLst>
              <a:ext uri="{FF2B5EF4-FFF2-40B4-BE49-F238E27FC236}">
                <a16:creationId xmlns:a16="http://schemas.microsoft.com/office/drawing/2014/main" id="{BF764CF3-E126-352D-7322-CF6BE57CE211}"/>
              </a:ext>
            </a:extLst>
          </p:cNvPr>
          <p:cNvGrpSpPr/>
          <p:nvPr/>
        </p:nvGrpSpPr>
        <p:grpSpPr>
          <a:xfrm>
            <a:off x="5964876" y="-1365662"/>
            <a:ext cx="7412181" cy="9158844"/>
            <a:chOff x="-1410195" y="-1329376"/>
            <a:chExt cx="7412181" cy="9158844"/>
          </a:xfrm>
        </p:grpSpPr>
        <p:sp>
          <p:nvSpPr>
            <p:cNvPr id="3" name="Ellipszis 2">
              <a:extLst>
                <a:ext uri="{FF2B5EF4-FFF2-40B4-BE49-F238E27FC236}">
                  <a16:creationId xmlns:a16="http://schemas.microsoft.com/office/drawing/2014/main" id="{474FD780-DDDF-0E9C-8640-2015073C797A}"/>
                </a:ext>
              </a:extLst>
            </p:cNvPr>
            <p:cNvSpPr/>
            <p:nvPr/>
          </p:nvSpPr>
          <p:spPr>
            <a:xfrm>
              <a:off x="-1410195" y="-1329376"/>
              <a:ext cx="7412181" cy="53125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711BB587-DF82-D918-1C1A-8A17065B4209}"/>
                </a:ext>
              </a:extLst>
            </p:cNvPr>
            <p:cNvSpPr/>
            <p:nvPr/>
          </p:nvSpPr>
          <p:spPr>
            <a:xfrm>
              <a:off x="-1410195" y="2516910"/>
              <a:ext cx="7412181" cy="53125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7" name="Szövegdoboz 6">
            <a:extLst>
              <a:ext uri="{FF2B5EF4-FFF2-40B4-BE49-F238E27FC236}">
                <a16:creationId xmlns:a16="http://schemas.microsoft.com/office/drawing/2014/main" id="{F813A5E6-5317-8D93-C518-18726B2E7110}"/>
              </a:ext>
            </a:extLst>
          </p:cNvPr>
          <p:cNvSpPr txBox="1"/>
          <p:nvPr/>
        </p:nvSpPr>
        <p:spPr>
          <a:xfrm>
            <a:off x="7705985" y="2644512"/>
            <a:ext cx="436374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Németh fényből és árnyékból épített.</a:t>
            </a:r>
            <a:br>
              <a:rPr lang="hu-HU" sz="2400" dirty="0">
                <a:latin typeface="Times New Roman"/>
                <a:cs typeface="Times New Roman"/>
              </a:rPr>
            </a:b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 Színpadképe olyan volt, mintha a Gondolat maga kapott volna fényt.</a:t>
            </a:r>
            <a:br>
              <a:rPr lang="hu-HU" sz="2400" dirty="0">
                <a:latin typeface="Times New Roman"/>
                <a:cs typeface="Times New Roman"/>
              </a:rPr>
            </a:b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 A történelem helyett az ember belső útja került előtérbe.</a:t>
            </a:r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/>
            <a:endParaRPr lang="hu-HU" sz="2400" dirty="0">
              <a:solidFill>
                <a:schemeClr val="bg1"/>
              </a:solidFill>
            </a:endParaRP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7C1C07F6-A7D2-DA6F-8DBB-D3B0B89E6ABD}"/>
              </a:ext>
            </a:extLst>
          </p:cNvPr>
          <p:cNvSpPr txBox="1"/>
          <p:nvPr/>
        </p:nvSpPr>
        <p:spPr>
          <a:xfrm>
            <a:off x="6944242" y="563067"/>
            <a:ext cx="5151420" cy="18466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4800" b="1">
                <a:solidFill>
                  <a:schemeClr val="bg1"/>
                </a:solidFill>
                <a:latin typeface="Aptos Serif"/>
                <a:cs typeface="Aptos Serif"/>
              </a:rPr>
              <a:t>NÉMETH ANTAL (1937)</a:t>
            </a:r>
            <a:endParaRPr lang="hu-HU" sz="4800" b="1" dirty="0">
              <a:solidFill>
                <a:schemeClr val="bg1"/>
              </a:solidFill>
              <a:latin typeface="Aptos Serif"/>
              <a:cs typeface="Aptos Serif"/>
            </a:endParaRPr>
          </a:p>
          <a:p>
            <a:pPr algn="l"/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" name="Kép 1" descr="A képen Emberi arc, portré, ember, szemüveg látható&#10;&#10;Lehet, hogy az AI által létrehozott tartalom helytelen.">
            <a:extLst>
              <a:ext uri="{FF2B5EF4-FFF2-40B4-BE49-F238E27FC236}">
                <a16:creationId xmlns:a16="http://schemas.microsoft.com/office/drawing/2014/main" id="{54FC6B5C-ABFF-6909-8066-ABB7A4CF6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5407445" cy="8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137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Kép 1" descr="Dr. Németh Antal és Az ember tragédiája - OSZK">
            <a:extLst>
              <a:ext uri="{FF2B5EF4-FFF2-40B4-BE49-F238E27FC236}">
                <a16:creationId xmlns:a16="http://schemas.microsoft.com/office/drawing/2014/main" id="{5357CFCF-997D-7A58-47FF-DEA4B0105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767" b="374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Kép 2" descr="Dr. Németh Antal és Az ember tragédiája - OSZK">
            <a:extLst>
              <a:ext uri="{FF2B5EF4-FFF2-40B4-BE49-F238E27FC236}">
                <a16:creationId xmlns:a16="http://schemas.microsoft.com/office/drawing/2014/main" id="{97EE5699-8B53-CA67-87E2-2784CF6D1B2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  <a14:imgEffect>
                      <a14:brightnessContrast bright="19000" contrast="-25000"/>
                    </a14:imgEffect>
                  </a14:imgLayer>
                </a14:imgProps>
              </a:ext>
            </a:extLst>
          </a:blip>
          <a:srcRect l="-1390" t="20862" r="1303" b="3613"/>
          <a:stretch>
            <a:fillRect/>
          </a:stretch>
        </p:blipFill>
        <p:spPr>
          <a:xfrm>
            <a:off x="-222231" y="1281"/>
            <a:ext cx="12414240" cy="6859947"/>
          </a:xfrm>
          <a:prstGeom prst="rect">
            <a:avLst/>
          </a:prstGeom>
        </p:spPr>
      </p:pic>
      <p:pic>
        <p:nvPicPr>
          <p:cNvPr id="4" name="Kép 3" descr="Dr. Németh Antal és Az ember tragédiája - OSZK">
            <a:extLst>
              <a:ext uri="{FF2B5EF4-FFF2-40B4-BE49-F238E27FC236}">
                <a16:creationId xmlns:a16="http://schemas.microsoft.com/office/drawing/2014/main" id="{74ED60C1-95F3-87CA-ECD3-804409F6FE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  <a14:imgEffect>
                      <a14:brightnessContrast bright="-38000" contrast="-50000"/>
                    </a14:imgEffect>
                  </a14:imgLayer>
                </a14:imgProps>
              </a:ext>
            </a:extLst>
          </a:blip>
          <a:srcRect l="16723" t="35472" r="47952" b="31505"/>
          <a:stretch>
            <a:fillRect/>
          </a:stretch>
        </p:blipFill>
        <p:spPr>
          <a:xfrm>
            <a:off x="2116686" y="1334780"/>
            <a:ext cx="4381347" cy="2999447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A1B520D3-1D79-F41C-5D03-86CC9CD58AB9}"/>
              </a:ext>
            </a:extLst>
          </p:cNvPr>
          <p:cNvSpPr txBox="1"/>
          <p:nvPr/>
        </p:nvSpPr>
        <p:spPr>
          <a:xfrm>
            <a:off x="2434165" y="1714500"/>
            <a:ext cx="4751916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3200">
                <a:solidFill>
                  <a:schemeClr val="bg1"/>
                </a:solidFill>
                <a:latin typeface="Times New Roman"/>
                <a:cs typeface="Times New Roman"/>
              </a:rPr>
              <a:t>Ádám – Uray Tivadar</a:t>
            </a:r>
          </a:p>
          <a:p>
            <a:r>
              <a:rPr lang="hu-HU" sz="3200">
                <a:solidFill>
                  <a:schemeClr val="bg1"/>
                </a:solidFill>
                <a:latin typeface="Times New Roman"/>
                <a:cs typeface="Times New Roman"/>
              </a:rPr>
              <a:t>Éva – Ruttkai Éva (a későbbi felújításban)</a:t>
            </a:r>
          </a:p>
          <a:p>
            <a:r>
              <a:rPr lang="hu-HU" sz="3200">
                <a:solidFill>
                  <a:schemeClr val="bg1"/>
                </a:solidFill>
                <a:latin typeface="Times New Roman"/>
                <a:cs typeface="Times New Roman"/>
              </a:rPr>
              <a:t>Lucifer – Básti Lajos</a:t>
            </a:r>
          </a:p>
          <a:p>
            <a:pPr algn="l"/>
            <a:endParaRPr lang="hu-HU" dirty="0"/>
          </a:p>
        </p:txBody>
      </p:sp>
      <p:pic>
        <p:nvPicPr>
          <p:cNvPr id="8" name="Kép 7" descr="Dr. Németh Antal és Az ember tragédiája - OSZK">
            <a:extLst>
              <a:ext uri="{FF2B5EF4-FFF2-40B4-BE49-F238E27FC236}">
                <a16:creationId xmlns:a16="http://schemas.microsoft.com/office/drawing/2014/main" id="{1DE955EE-C102-7875-0AB1-D746F136282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  <a14:imgEffect>
                      <a14:brightnessContrast bright="-38000" contrast="-50000"/>
                    </a14:imgEffect>
                  </a14:imgLayer>
                </a14:imgProps>
              </a:ext>
            </a:extLst>
          </a:blip>
          <a:srcRect l="67378" t="42007" r="4526" b="13316"/>
          <a:stretch>
            <a:fillRect/>
          </a:stretch>
        </p:blipFill>
        <p:spPr>
          <a:xfrm>
            <a:off x="8403165" y="2022696"/>
            <a:ext cx="3484641" cy="405798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94EA805A-800F-38AF-3B3B-927389332278}"/>
              </a:ext>
            </a:extLst>
          </p:cNvPr>
          <p:cNvSpPr txBox="1"/>
          <p:nvPr/>
        </p:nvSpPr>
        <p:spPr>
          <a:xfrm>
            <a:off x="8403167" y="2116667"/>
            <a:ext cx="3460750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hu-HU" sz="2800">
                <a:solidFill>
                  <a:schemeClr val="bg1"/>
                </a:solidFill>
                <a:latin typeface="Times New Roman"/>
                <a:cs typeface="Times New Roman"/>
              </a:rPr>
              <a:t>A rendezés új korszakot nyitott a Tragédia értelmezésében.</a:t>
            </a:r>
          </a:p>
          <a:p>
            <a:pPr marL="285750" indent="-285750">
              <a:buFont typeface="Arial"/>
              <a:buChar char="•"/>
            </a:pPr>
            <a:r>
              <a:rPr lang="hu-HU" sz="2800">
                <a:solidFill>
                  <a:schemeClr val="bg1"/>
                </a:solidFill>
                <a:latin typeface="Times New Roman"/>
                <a:cs typeface="Times New Roman"/>
              </a:rPr>
              <a:t>A modern magyar színház egyik mérföldköve.</a:t>
            </a:r>
          </a:p>
          <a:p>
            <a:pPr marL="285750" indent="-285750">
              <a:buFont typeface="Arial"/>
              <a:buChar char="•"/>
            </a:pPr>
            <a:r>
              <a:rPr lang="hu-HU" sz="2800">
                <a:solidFill>
                  <a:schemeClr val="bg1"/>
                </a:solidFill>
                <a:latin typeface="Times New Roman"/>
                <a:cs typeface="Times New Roman"/>
              </a:rPr>
              <a:t>Erős vizuális szimbolika.</a:t>
            </a:r>
          </a:p>
          <a:p>
            <a:pPr algn="l"/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495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79320F-6A3C-0775-5F73-E805E15DC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C12C313F-9570-5D86-22A3-658C67C4B153}"/>
              </a:ext>
            </a:extLst>
          </p:cNvPr>
          <p:cNvGrpSpPr/>
          <p:nvPr/>
        </p:nvGrpSpPr>
        <p:grpSpPr>
          <a:xfrm>
            <a:off x="-1228767" y="-1356591"/>
            <a:ext cx="7412181" cy="9158844"/>
            <a:chOff x="-1410195" y="-1329376"/>
            <a:chExt cx="7412181" cy="9158844"/>
          </a:xfrm>
        </p:grpSpPr>
        <p:sp>
          <p:nvSpPr>
            <p:cNvPr id="4" name="Ellipszis 3">
              <a:extLst>
                <a:ext uri="{FF2B5EF4-FFF2-40B4-BE49-F238E27FC236}">
                  <a16:creationId xmlns:a16="http://schemas.microsoft.com/office/drawing/2014/main" id="{68CFE776-C8DB-2B97-FF6C-48F5C9C18327}"/>
                </a:ext>
              </a:extLst>
            </p:cNvPr>
            <p:cNvSpPr/>
            <p:nvPr/>
          </p:nvSpPr>
          <p:spPr>
            <a:xfrm>
              <a:off x="-1410195" y="-1329376"/>
              <a:ext cx="7412181" cy="5312558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Ellipszis 6">
              <a:extLst>
                <a:ext uri="{FF2B5EF4-FFF2-40B4-BE49-F238E27FC236}">
                  <a16:creationId xmlns:a16="http://schemas.microsoft.com/office/drawing/2014/main" id="{097A524E-DFD0-C282-C095-1AC7BD14EF7C}"/>
                </a:ext>
              </a:extLst>
            </p:cNvPr>
            <p:cNvSpPr/>
            <p:nvPr/>
          </p:nvSpPr>
          <p:spPr>
            <a:xfrm>
              <a:off x="-1410195" y="2516910"/>
              <a:ext cx="7412181" cy="5312558"/>
            </a:xfrm>
            <a:prstGeom prst="ellipse">
              <a:avLst/>
            </a:prstGeom>
            <a:solidFill>
              <a:srgbClr val="ED7D3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9" name="Szövegdoboz 8">
            <a:extLst>
              <a:ext uri="{FF2B5EF4-FFF2-40B4-BE49-F238E27FC236}">
                <a16:creationId xmlns:a16="http://schemas.microsoft.com/office/drawing/2014/main" id="{E26442C7-E733-24D7-BFB0-59BF6DCDE7B8}"/>
              </a:ext>
            </a:extLst>
          </p:cNvPr>
          <p:cNvSpPr txBox="1"/>
          <p:nvPr/>
        </p:nvSpPr>
        <p:spPr>
          <a:xfrm>
            <a:off x="587597" y="478612"/>
            <a:ext cx="5259128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4600" b="1">
                <a:solidFill>
                  <a:schemeClr val="bg1"/>
                </a:solidFill>
                <a:latin typeface="Aptos Serif"/>
                <a:cs typeface="Aptos Serif"/>
              </a:rPr>
              <a:t>GELLÉRT ENDRE</a:t>
            </a:r>
          </a:p>
          <a:p>
            <a:r>
              <a:rPr lang="hu-HU" sz="4600" b="1">
                <a:solidFill>
                  <a:schemeClr val="bg1"/>
                </a:solidFill>
                <a:latin typeface="Aptos Serif"/>
                <a:cs typeface="Aptos Serif"/>
              </a:rPr>
              <a:t>(1964)</a:t>
            </a:r>
          </a:p>
          <a:p>
            <a:endParaRPr lang="hu-HU" sz="4800" b="1" dirty="0">
              <a:solidFill>
                <a:schemeClr val="bg1"/>
              </a:solidFill>
              <a:latin typeface="Aptos Serif"/>
              <a:cs typeface="Aptos Serif"/>
            </a:endParaRP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7ADD8CC-E3BA-D226-AAC7-77918E9008FA}"/>
              </a:ext>
            </a:extLst>
          </p:cNvPr>
          <p:cNvSpPr txBox="1"/>
          <p:nvPr/>
        </p:nvSpPr>
        <p:spPr>
          <a:xfrm>
            <a:off x="718432" y="2429992"/>
            <a:ext cx="4129799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Gellért Endre a kérdést tette középpontba:</a:t>
            </a:r>
            <a:br>
              <a:rPr lang="hu-HU" sz="2400" dirty="0">
                <a:latin typeface="Times New Roman"/>
                <a:cs typeface="Times New Roman"/>
              </a:rPr>
            </a:br>
            <a:r>
              <a:rPr lang="hu-HU" sz="2400" dirty="0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hu-HU" sz="2400" i="1">
                <a:solidFill>
                  <a:schemeClr val="bg1"/>
                </a:solidFill>
                <a:latin typeface="Times New Roman"/>
                <a:cs typeface="Times New Roman"/>
              </a:rPr>
              <a:t>„Ki az ember a 20. században?”</a:t>
            </a:r>
            <a:br>
              <a:rPr lang="hu-HU" sz="2400" i="1" dirty="0">
                <a:latin typeface="Times New Roman"/>
                <a:cs typeface="Times New Roman"/>
              </a:rPr>
            </a:br>
            <a:r>
              <a:rPr lang="hu-HU" sz="2400" i="1">
                <a:solidFill>
                  <a:schemeClr val="bg1"/>
                </a:solidFill>
                <a:latin typeface="Times New Roman"/>
                <a:cs typeface="Times New Roman"/>
              </a:rPr>
              <a:t> A díszletek modern, merész formái azt sugallták:</a:t>
            </a:r>
            <a:br>
              <a:rPr lang="hu-HU" sz="2400" i="1" dirty="0">
                <a:latin typeface="Times New Roman"/>
                <a:cs typeface="Times New Roman"/>
              </a:rPr>
            </a:br>
            <a:r>
              <a:rPr lang="hu-HU" sz="2400" i="1">
                <a:solidFill>
                  <a:schemeClr val="bg1"/>
                </a:solidFill>
                <a:latin typeface="Times New Roman"/>
                <a:cs typeface="Times New Roman"/>
              </a:rPr>
              <a:t> a történelem nem hátterünk – </a:t>
            </a:r>
            <a:r>
              <a:rPr lang="hu-HU" sz="2400" b="1">
                <a:solidFill>
                  <a:schemeClr val="bg1"/>
                </a:solidFill>
                <a:latin typeface="Times New Roman"/>
                <a:cs typeface="Times New Roman"/>
              </a:rPr>
              <a:t>lakóhelyünk</a:t>
            </a:r>
            <a:r>
              <a:rPr lang="hu-HU" sz="2400">
                <a:solidFill>
                  <a:schemeClr val="bg1"/>
                </a:solidFill>
                <a:latin typeface="Times New Roman"/>
                <a:cs typeface="Times New Roman"/>
              </a:rPr>
              <a:t>.</a:t>
            </a:r>
          </a:p>
          <a:p>
            <a:endParaRPr lang="hu-HU" sz="24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3" name="Kép 2" descr="A képen Emberi arc, portré, ember, Áll látható&#10;&#10;Lehet, hogy az AI által létrehozott tartalom helytelen.">
            <a:extLst>
              <a:ext uri="{FF2B5EF4-FFF2-40B4-BE49-F238E27FC236}">
                <a16:creationId xmlns:a16="http://schemas.microsoft.com/office/drawing/2014/main" id="{5266199D-5324-8E4F-5D12-658408A8C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715" y="2"/>
            <a:ext cx="4889500" cy="752021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99225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Kép 6" descr="Mondottam, ember: küzdj és bízva bízzál!” Madách Imre és Az ember tragédiája  - Manifesztum">
            <a:extLst>
              <a:ext uri="{FF2B5EF4-FFF2-40B4-BE49-F238E27FC236}">
                <a16:creationId xmlns:a16="http://schemas.microsoft.com/office/drawing/2014/main" id="{D2892DAF-5ED6-B520-A90F-23C6501CF9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93" r="2803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9" name="Kép 8" descr="Mondottam, ember: küzdj és bízva bízzál!” Madách Imre és Az ember tragédiája  - Manifesztum">
            <a:extLst>
              <a:ext uri="{FF2B5EF4-FFF2-40B4-BE49-F238E27FC236}">
                <a16:creationId xmlns:a16="http://schemas.microsoft.com/office/drawing/2014/main" id="{12877EC3-82F4-09D5-472D-6E6E640DB30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8000"/>
                    </a14:imgEffect>
                    <a14:imgEffect>
                      <a14:brightnessContrast bright="37000" contrast="27000"/>
                    </a14:imgEffect>
                  </a14:imgLayer>
                </a14:imgProps>
              </a:ext>
            </a:extLst>
          </a:blip>
          <a:srcRect l="8293" r="2803" b="1"/>
          <a:stretch>
            <a:fillRect/>
          </a:stretch>
        </p:blipFill>
        <p:spPr>
          <a:xfrm>
            <a:off x="-285730" y="1281"/>
            <a:ext cx="12774062" cy="6856718"/>
          </a:xfrm>
          <a:prstGeom prst="rect">
            <a:avLst/>
          </a:prstGeom>
        </p:spPr>
      </p:pic>
      <p:pic>
        <p:nvPicPr>
          <p:cNvPr id="10" name="Kép 9" descr="Mondottam, ember: küzdj és bízva bízzál!” Madách Imre és Az ember tragédiája  - Manifesztum">
            <a:extLst>
              <a:ext uri="{FF2B5EF4-FFF2-40B4-BE49-F238E27FC236}">
                <a16:creationId xmlns:a16="http://schemas.microsoft.com/office/drawing/2014/main" id="{C3A6F289-612F-A2EF-41A6-8F62DF91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9000"/>
                    </a14:imgEffect>
                    <a14:imgEffect>
                      <a14:brightnessContrast bright="-31000" contrast="-10000"/>
                    </a14:imgEffect>
                  </a14:imgLayer>
                </a14:imgProps>
              </a:ext>
            </a:extLst>
          </a:blip>
          <a:srcRect l="11815" t="28858" r="56845" b="34877"/>
          <a:stretch>
            <a:fillRect/>
          </a:stretch>
        </p:blipFill>
        <p:spPr>
          <a:xfrm>
            <a:off x="498941" y="1979083"/>
            <a:ext cx="4297913" cy="2486640"/>
          </a:xfrm>
          <a:prstGeom prst="rect">
            <a:avLst/>
          </a:prstGeom>
        </p:spPr>
      </p:pic>
      <p:pic>
        <p:nvPicPr>
          <p:cNvPr id="11" name="Kép 10" descr="Mondottam, ember: küzdj és bízva bízzál!” Madách Imre és Az ember tragédiája  - Manifesztum">
            <a:extLst>
              <a:ext uri="{FF2B5EF4-FFF2-40B4-BE49-F238E27FC236}">
                <a16:creationId xmlns:a16="http://schemas.microsoft.com/office/drawing/2014/main" id="{1AA0EC0C-D7F3-4AB3-06B7-BD6B3AC848D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7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9000"/>
                    </a14:imgEffect>
                    <a14:imgEffect>
                      <a14:brightnessContrast bright="-31000" contrast="-10000"/>
                    </a14:imgEffect>
                  </a14:imgLayer>
                </a14:imgProps>
              </a:ext>
            </a:extLst>
          </a:blip>
          <a:srcRect l="62162" t="28858" r="7590" b="16512"/>
          <a:stretch>
            <a:fillRect/>
          </a:stretch>
        </p:blipFill>
        <p:spPr>
          <a:xfrm>
            <a:off x="7547441" y="2148416"/>
            <a:ext cx="4148091" cy="374584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7A877280-F120-BDC6-7127-591597ADB4FD}"/>
              </a:ext>
            </a:extLst>
          </p:cNvPr>
          <p:cNvSpPr txBox="1"/>
          <p:nvPr/>
        </p:nvSpPr>
        <p:spPr>
          <a:xfrm>
            <a:off x="624416" y="2402416"/>
            <a:ext cx="4169833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3200">
                <a:solidFill>
                  <a:schemeClr val="bg1"/>
                </a:solidFill>
                <a:latin typeface="Times New Roman"/>
                <a:cs typeface="Times New Roman"/>
              </a:rPr>
              <a:t>Ádám – Sinkovits Imre</a:t>
            </a:r>
            <a:endParaRPr lang="hu-HU" sz="32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hu-HU" sz="3200">
                <a:solidFill>
                  <a:schemeClr val="bg1"/>
                </a:solidFill>
                <a:latin typeface="Times New Roman"/>
                <a:cs typeface="Times New Roman"/>
              </a:rPr>
              <a:t>Éva – Törőcsik Mari</a:t>
            </a:r>
            <a:endParaRPr lang="hu-HU" sz="32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r>
              <a:rPr lang="hu-HU" sz="3200">
                <a:solidFill>
                  <a:schemeClr val="bg1"/>
                </a:solidFill>
                <a:latin typeface="Times New Roman"/>
                <a:cs typeface="Times New Roman"/>
              </a:rPr>
              <a:t>Lucifer – Major Tamás</a:t>
            </a:r>
            <a:endParaRPr lang="hu-HU" sz="3200" dirty="0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algn="l"/>
            <a:endParaRPr lang="hu-HU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DDEE4497-620F-4B93-DB63-863F3C56C5E4}"/>
              </a:ext>
            </a:extLst>
          </p:cNvPr>
          <p:cNvSpPr txBox="1"/>
          <p:nvPr/>
        </p:nvSpPr>
        <p:spPr>
          <a:xfrm>
            <a:off x="7619999" y="2413000"/>
            <a:ext cx="4868333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hu-HU" sz="2800">
                <a:solidFill>
                  <a:schemeClr val="bg1"/>
                </a:solidFill>
                <a:latin typeface="Times New Roman"/>
                <a:cs typeface="Times New Roman"/>
              </a:rPr>
              <a:t>A Nemzeti egyik legikonikusabb előadása.</a:t>
            </a:r>
          </a:p>
          <a:p>
            <a:pPr marL="285750" indent="-285750">
              <a:buFont typeface="Arial"/>
              <a:buChar char="•"/>
            </a:pPr>
            <a:r>
              <a:rPr lang="hu-HU" sz="2800">
                <a:solidFill>
                  <a:schemeClr val="bg1"/>
                </a:solidFill>
                <a:latin typeface="Times New Roman"/>
                <a:cs typeface="Times New Roman"/>
              </a:rPr>
              <a:t>A 60-as évek színházi megújulásának fontos állomása.</a:t>
            </a:r>
          </a:p>
          <a:p>
            <a:pPr marL="285750" indent="-285750">
              <a:buFont typeface="Arial"/>
              <a:buChar char="•"/>
            </a:pPr>
            <a:r>
              <a:rPr lang="hu-HU" sz="2800">
                <a:solidFill>
                  <a:schemeClr val="bg1"/>
                </a:solidFill>
                <a:latin typeface="Times New Roman"/>
                <a:cs typeface="Times New Roman"/>
              </a:rPr>
              <a:t>A színészi alakítások legendássá váltak.</a:t>
            </a:r>
          </a:p>
          <a:p>
            <a:pPr algn="l"/>
            <a:endParaRPr lang="hu-HU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72817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portré, Emberi arc, ruházat, Áll látható&#10;&#10;Lehet, hogy az AI által létrehozott tartalom helytelen.">
            <a:extLst>
              <a:ext uri="{FF2B5EF4-FFF2-40B4-BE49-F238E27FC236}">
                <a16:creationId xmlns:a16="http://schemas.microsoft.com/office/drawing/2014/main" id="{58167FAB-BA5D-298F-CDA6-57DF7F8B8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9684" y="-99894"/>
            <a:ext cx="2094079" cy="3154889"/>
          </a:xfrm>
          <a:prstGeom prst="rect">
            <a:avLst/>
          </a:prstGeom>
        </p:spPr>
      </p:pic>
      <p:pic>
        <p:nvPicPr>
          <p:cNvPr id="6" name="Kép 5" descr="A képen Emberi arc, portré, ember, szemüveg látható&#10;&#10;Lehet, hogy az AI által létrehozott tartalom helytelen.">
            <a:extLst>
              <a:ext uri="{FF2B5EF4-FFF2-40B4-BE49-F238E27FC236}">
                <a16:creationId xmlns:a16="http://schemas.microsoft.com/office/drawing/2014/main" id="{8EBCC49E-6CFF-C308-A86A-60BA4E8433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16096" y="2019758"/>
            <a:ext cx="2139108" cy="3139807"/>
          </a:xfrm>
          <a:prstGeom prst="rect">
            <a:avLst/>
          </a:prstGeom>
        </p:spPr>
      </p:pic>
      <p:sp>
        <p:nvSpPr>
          <p:cNvPr id="11" name="Beszédbuborék: lekerekített sarkú téglalap 10">
            <a:extLst>
              <a:ext uri="{FF2B5EF4-FFF2-40B4-BE49-F238E27FC236}">
                <a16:creationId xmlns:a16="http://schemas.microsoft.com/office/drawing/2014/main" id="{429C98A0-3781-41E1-4D19-37FCE1349981}"/>
              </a:ext>
            </a:extLst>
          </p:cNvPr>
          <p:cNvSpPr/>
          <p:nvPr/>
        </p:nvSpPr>
        <p:spPr>
          <a:xfrm>
            <a:off x="2953515" y="2674777"/>
            <a:ext cx="5898613" cy="1457312"/>
          </a:xfrm>
          <a:prstGeom prst="wedgeRoundRect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BB3F7ED-8D26-CB78-008A-7A92E60A4A2C}"/>
              </a:ext>
            </a:extLst>
          </p:cNvPr>
          <p:cNvSpPr txBox="1"/>
          <p:nvPr/>
        </p:nvSpPr>
        <p:spPr>
          <a:xfrm>
            <a:off x="2956193" y="2859795"/>
            <a:ext cx="6096000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Németh: „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Én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fénybe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borítottam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gondolatot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.”</a:t>
            </a:r>
          </a:p>
          <a:p>
            <a:pPr algn="ctr"/>
            <a:endParaRPr lang="hu-HU" sz="24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Kép 8" descr="A képen Emberi arc, portré, ember, Áll látható&#10;&#10;Lehet, hogy az AI által létrehozott tartalom helytelen.">
            <a:extLst>
              <a:ext uri="{FF2B5EF4-FFF2-40B4-BE49-F238E27FC236}">
                <a16:creationId xmlns:a16="http://schemas.microsoft.com/office/drawing/2014/main" id="{40D04455-B00A-0958-DFFE-0B97D2368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715" y="3855904"/>
            <a:ext cx="2135284" cy="3342985"/>
          </a:xfrm>
          <a:prstGeom prst="rect">
            <a:avLst/>
          </a:prstGeom>
          <a:effectLst/>
        </p:spPr>
      </p:pic>
      <p:sp>
        <p:nvSpPr>
          <p:cNvPr id="12" name="Beszédbuborék: lekerekített sarkú téglalap 11">
            <a:extLst>
              <a:ext uri="{FF2B5EF4-FFF2-40B4-BE49-F238E27FC236}">
                <a16:creationId xmlns:a16="http://schemas.microsoft.com/office/drawing/2014/main" id="{74FB7F91-206E-5C8E-FCEB-62CA2CABD7F4}"/>
              </a:ext>
            </a:extLst>
          </p:cNvPr>
          <p:cNvSpPr/>
          <p:nvPr/>
        </p:nvSpPr>
        <p:spPr>
          <a:xfrm flipH="1">
            <a:off x="2958104" y="719282"/>
            <a:ext cx="5889433" cy="1438951"/>
          </a:xfrm>
          <a:prstGeom prst="wedgeRoundRectCallou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6A6A49E5-2DD0-4110-E4EF-CB3784F1F4BF}"/>
              </a:ext>
            </a:extLst>
          </p:cNvPr>
          <p:cNvSpPr txBox="1"/>
          <p:nvPr/>
        </p:nvSpPr>
        <p:spPr>
          <a:xfrm>
            <a:off x="2671590" y="858398"/>
            <a:ext cx="60960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Paulay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: „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Én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építettem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meg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először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ezt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világot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.”</a:t>
            </a:r>
            <a:endParaRPr lang="hu-HU"/>
          </a:p>
          <a:p>
            <a:pPr algn="ctr"/>
            <a:endParaRPr lang="hu-HU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3" name="Beszédbuborék: lekerekített sarkú téglalap 12">
            <a:extLst>
              <a:ext uri="{FF2B5EF4-FFF2-40B4-BE49-F238E27FC236}">
                <a16:creationId xmlns:a16="http://schemas.microsoft.com/office/drawing/2014/main" id="{7B3157E9-1FA6-F1BE-B05F-9A933E16776D}"/>
              </a:ext>
            </a:extLst>
          </p:cNvPr>
          <p:cNvSpPr/>
          <p:nvPr/>
        </p:nvSpPr>
        <p:spPr>
          <a:xfrm flipH="1">
            <a:off x="2958104" y="4804704"/>
            <a:ext cx="5889433" cy="1448132"/>
          </a:xfrm>
          <a:prstGeom prst="wedgeRoundRect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90ADEE44-BF6C-65D7-42E0-C94826C61D62}"/>
              </a:ext>
            </a:extLst>
          </p:cNvPr>
          <p:cNvSpPr txBox="1"/>
          <p:nvPr/>
        </p:nvSpPr>
        <p:spPr>
          <a:xfrm>
            <a:off x="2671590" y="5017265"/>
            <a:ext cx="609600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Gellért: „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Én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az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embert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kerestem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 a </a:t>
            </a:r>
            <a:r>
              <a:rPr lang="en-US" sz="3200" dirty="0" err="1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történelemben</a:t>
            </a:r>
            <a:r>
              <a:rPr lang="en-US" sz="3200" dirty="0">
                <a:solidFill>
                  <a:schemeClr val="bg1"/>
                </a:solidFill>
                <a:latin typeface="Times New Roman"/>
                <a:ea typeface="Segoe UI"/>
                <a:cs typeface="Times New Roman"/>
              </a:rPr>
              <a:t>.”</a:t>
            </a:r>
            <a:endParaRPr lang="hu-HU"/>
          </a:p>
          <a:p>
            <a:pPr algn="ctr"/>
            <a:endParaRPr lang="hu-HU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5449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D7FE9A859030FC48AF4DE696338E1F7F" ma:contentTypeVersion="10" ma:contentTypeDescription="Új dokumentum létrehozása." ma:contentTypeScope="" ma:versionID="62274ed2e40a1e744be9655b9e914a36">
  <xsd:schema xmlns:xsd="http://www.w3.org/2001/XMLSchema" xmlns:xs="http://www.w3.org/2001/XMLSchema" xmlns:p="http://schemas.microsoft.com/office/2006/metadata/properties" xmlns:ns2="6409d446-4911-4c59-8c9d-84786186e564" xmlns:ns3="d21ad9d5-e259-4c90-a540-710127d7935e" targetNamespace="http://schemas.microsoft.com/office/2006/metadata/properties" ma:root="true" ma:fieldsID="9b93c11548d5d3c1c05ca344a1fa7cfd" ns2:_="" ns3:_="">
    <xsd:import namespace="6409d446-4911-4c59-8c9d-84786186e564"/>
    <xsd:import namespace="d21ad9d5-e259-4c90-a540-710127d7935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09d446-4911-4c59-8c9d-84786186e56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épcímkék" ma:readOnly="false" ma:fieldId="{5cf76f15-5ced-4ddc-b409-7134ff3c332f}" ma:taxonomyMulti="true" ma:sspId="213d8f37-9fe8-4575-95b4-2dc1263880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1ad9d5-e259-4c90-a540-710127d7935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263e8dd-08e1-4f69-ac13-2ef34b621611}" ma:internalName="TaxCatchAll" ma:showField="CatchAllData" ma:web="d21ad9d5-e259-4c90-a540-710127d7935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409d446-4911-4c59-8c9d-84786186e564">
      <Terms xmlns="http://schemas.microsoft.com/office/infopath/2007/PartnerControls"/>
    </lcf76f155ced4ddcb4097134ff3c332f>
    <TaxCatchAll xmlns="d21ad9d5-e259-4c90-a540-710127d7935e" xsi:nil="true"/>
  </documentManagement>
</p:properties>
</file>

<file path=customXml/itemProps1.xml><?xml version="1.0" encoding="utf-8"?>
<ds:datastoreItem xmlns:ds="http://schemas.openxmlformats.org/officeDocument/2006/customXml" ds:itemID="{D0FA84F0-0322-4614-A2A8-5A3D26FCDE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B5BC93-FA98-4E92-A23A-5E2B260386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09d446-4911-4c59-8c9d-84786186e564"/>
    <ds:schemaRef ds:uri="d21ad9d5-e259-4c90-a540-710127d793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F26E887-AF26-483F-89E9-CA5794D0180E}">
  <ds:schemaRefs>
    <ds:schemaRef ds:uri="http://schemas.microsoft.com/office/2006/metadata/properties"/>
    <ds:schemaRef ds:uri="http://schemas.microsoft.com/office/infopath/2007/PartnerControls"/>
    <ds:schemaRef ds:uri="6409d446-4911-4c59-8c9d-84786186e564"/>
    <ds:schemaRef ds:uri="d21ad9d5-e259-4c90-a540-710127d7935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Szélesvásznú</PresentationFormat>
  <Paragraphs>0</Paragraphs>
  <Slides>11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11</vt:i4>
      </vt:variant>
    </vt:vector>
  </HeadingPairs>
  <TitlesOfParts>
    <vt:vector size="12" baseType="lpstr">
      <vt:lpstr>Office-téma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510</cp:revision>
  <dcterms:created xsi:type="dcterms:W3CDTF">2026-03-17T18:06:10Z</dcterms:created>
  <dcterms:modified xsi:type="dcterms:W3CDTF">2026-03-26T17:53:48Z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0x010100D7FE9A859030FC48AF4DE696338E1F7F</vt:lpwstr>
  </property>
  <property fmtid="{D5CDD505-2E9C-101B-9397-08002B2CF9AE}" pid="4" name="_SourceUrl">
    <vt:lpwstr/>
  </property>
  <property fmtid="{D5CDD505-2E9C-101B-9397-08002B2CF9AE}" pid="5" name="_SharedFileIndex">
    <vt:lpwstr/>
  </property>
  <property fmtid="{D5CDD505-2E9C-101B-9397-08002B2CF9AE}" pid="6" name="ComplianceAssetId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</Properties>
</file>