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04506e13c77b27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28163-ECFD-418F-A096-7E1EE550753F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E8D9-481B-4545-AE7F-34E7F94DF4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21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1E8D9-481B-4545-AE7F-34E7F94DF46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25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33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4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34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59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7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06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29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74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412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95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B3D0-E5D9-4438-8D9E-AA8739EFE247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7DA0-0AD3-4679-BAB1-9AC48A7591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32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iker.hu/sites/default/files/attach/tragedia_2004_koszegilajos.pdf?fbclid=IwAR0hdksSnUfsQKtoW0s4deV5NDVRghZKdjFGPqjENbwYiIF0NR0wKCNreKc" TargetMode="External"/><Relationship Id="rId3" Type="http://schemas.openxmlformats.org/officeDocument/2006/relationships/hyperlink" Target="https://erettsegi.com/tetelek/irodalom/madach-imre-elete-az-ember-tragediaja-elemzes-szereplok/" TargetMode="External"/><Relationship Id="rId7" Type="http://schemas.openxmlformats.org/officeDocument/2006/relationships/hyperlink" Target="https://szinhaztortenet.hu/results/-/results/3a257ad6-aedb-45db-87c4-5e5f95dfe564/solr#displayResult" TargetMode="External"/><Relationship Id="rId2" Type="http://schemas.openxmlformats.org/officeDocument/2006/relationships/hyperlink" Target="https://kulturpart.hu/2012/09/21/129_eve_mutattak_be_eloszor_az_ember_tragediaj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zk.hu/sites/default/files/virtualis_kiallitasok/bank_ban/lapok/nsz51.html" TargetMode="External"/><Relationship Id="rId5" Type="http://schemas.openxmlformats.org/officeDocument/2006/relationships/hyperlink" Target="http://www.bacstudastar.hu/bank-ban-1930" TargetMode="External"/><Relationship Id="rId4" Type="http://schemas.openxmlformats.org/officeDocument/2006/relationships/hyperlink" Target="https://epa.oszk.hu/00000/00022/00407/12647.htm" TargetMode="External"/><Relationship Id="rId9" Type="http://schemas.openxmlformats.org/officeDocument/2006/relationships/hyperlink" Target="https://szinhaz.org/csak-szinhaz/csak-szinhaz-budapest/2017/09/21/bank-ban-legjobb-magyar-darab-vidnyanszky-attila-rendezese-nemzeti-szinhazb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5508" y="2181225"/>
            <a:ext cx="9194390" cy="249555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hu-HU">
                <a:latin typeface="Bahnschrift Condensed" panose="020B0502040204020203" pitchFamily="34" charset="0"/>
              </a:rPr>
              <a:t>Az ember tragédiája</a:t>
            </a:r>
            <a:br>
              <a:rPr lang="hu-HU">
                <a:latin typeface="Bahnschrift Condensed" panose="020B0502040204020203" pitchFamily="34" charset="0"/>
              </a:rPr>
            </a:br>
            <a:r>
              <a:rPr lang="hu-HU">
                <a:latin typeface="Bahnschrift Condensed" panose="020B0502040204020203" pitchFamily="34" charset="0"/>
              </a:rPr>
              <a:t>és </a:t>
            </a:r>
            <a:br>
              <a:rPr lang="hu-HU">
                <a:latin typeface="Bahnschrift Condensed" panose="020B0502040204020203" pitchFamily="34" charset="0"/>
              </a:rPr>
            </a:br>
            <a:r>
              <a:rPr lang="hu-HU">
                <a:latin typeface="Bahnschrift Condensed" panose="020B0502040204020203" pitchFamily="34" charset="0"/>
              </a:rPr>
              <a:t>a Bánk bán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39610" y="5172075"/>
            <a:ext cx="3912779" cy="120967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</a:t>
            </a:r>
          </a:p>
          <a:p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Csiperke csapat</a:t>
            </a:r>
          </a:p>
        </p:txBody>
      </p:sp>
    </p:spTree>
    <p:extLst>
      <p:ext uri="{BB962C8B-B14F-4D97-AF65-F5344CB8AC3E}">
        <p14:creationId xmlns:p14="http://schemas.microsoft.com/office/powerpoint/2010/main" val="5802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hu-HU" dirty="0"/>
              <a:t>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136"/>
          </a:xfrm>
          <a:solidFill>
            <a:schemeClr val="bg2">
              <a:lumMod val="7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u-HU" sz="2000" dirty="0">
                <a:hlinkClick r:id="rId2"/>
              </a:rPr>
              <a:t>https://kulturpart.hu/2012/09/21/129_eve_mutattak_be_eloszor_az_ember_tragediajat</a:t>
            </a:r>
            <a:endParaRPr lang="hu-HU" sz="2000" dirty="0"/>
          </a:p>
          <a:p>
            <a:r>
              <a:rPr lang="hu-HU" sz="2000" dirty="0">
                <a:hlinkClick r:id="rId3"/>
              </a:rPr>
              <a:t>https://erettsegi.com/tetelek/irodalom/madach-imre-elete-az-ember-tragediaja-elemzes-szereplok/</a:t>
            </a:r>
            <a:endParaRPr lang="hu-HU" sz="2000" dirty="0"/>
          </a:p>
          <a:p>
            <a:r>
              <a:rPr lang="hu-HU" sz="2000" u="sng" dirty="0">
                <a:hlinkClick r:id="rId4"/>
              </a:rPr>
              <a:t>https://epa.oszk.hu/00000/00022/00407/12647.htm</a:t>
            </a:r>
            <a:endParaRPr lang="hu-HU" sz="2000" dirty="0"/>
          </a:p>
          <a:p>
            <a:r>
              <a:rPr lang="hu-HU" sz="2000" u="sng" dirty="0">
                <a:hlinkClick r:id="rId5"/>
              </a:rPr>
              <a:t>http://www.bacstudastar.hu/bank-ban-1930</a:t>
            </a:r>
            <a:endParaRPr lang="hu-HU" sz="2000" dirty="0"/>
          </a:p>
          <a:p>
            <a:r>
              <a:rPr lang="hu-HU" sz="2000" dirty="0">
                <a:hlinkClick r:id="rId6"/>
              </a:rPr>
              <a:t>http://www.oszk.hu/sites/default/files/virtualis_kiallitasok/bank_ban/lapok/nsz51.html</a:t>
            </a:r>
            <a:endParaRPr lang="hu-HU" sz="2000" dirty="0"/>
          </a:p>
          <a:p>
            <a:r>
              <a:rPr lang="hu-HU" sz="2000" dirty="0">
                <a:hlinkClick r:id="rId7"/>
              </a:rPr>
              <a:t>https://szinhaztortenet.hu/results/-/results/3a257ad6-aedb-45db-87c4-5e5f95dfe564/solr#displayResult</a:t>
            </a:r>
            <a:endParaRPr lang="hu-HU" sz="2000" dirty="0"/>
          </a:p>
          <a:p>
            <a:r>
              <a:rPr lang="hu-HU" sz="2000" dirty="0">
                <a:hlinkClick r:id="rId8"/>
              </a:rPr>
              <a:t>http://www.striker.hu/sites/default/files/attach/tragedia_2004_koszegilajos.pdf?fbclid=IwAR0hdksSnUfsQKtoW0s4deV5NDVRghZKdjFGPqjENbwYiIF0NR0wKCNreKc</a:t>
            </a:r>
            <a:endParaRPr lang="hu-HU" sz="2000" dirty="0"/>
          </a:p>
          <a:p>
            <a:r>
              <a:rPr lang="hu-HU" sz="2000" dirty="0">
                <a:hlinkClick r:id="rId9"/>
              </a:rPr>
              <a:t>https://szinhaz.org/csak-szinhaz/csak-szinhaz-budapest/2017/09/21/bank-ban-legjobb-magyar-darab-vidnyanszky-attila-rendezese-nemzeti-szinhazban/</a:t>
            </a:r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436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  <a:alpha val="7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 József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(1791-1830)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Költő, ügyész, színész</a:t>
            </a:r>
          </a:p>
          <a:p>
            <a:pPr marL="0" indent="0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75000"/>
              <a:alpha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Madách Imre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(1823-1864)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Költő, író, politikus, ügyvéd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levelezőtagja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885873"/>
            <a:ext cx="17907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033" y="3885871"/>
            <a:ext cx="1790701" cy="2642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3498272" y="3624263"/>
            <a:ext cx="5347855" cy="830997"/>
          </a:xfrm>
          <a:prstGeom prst="rect">
            <a:avLst/>
          </a:prstGeom>
          <a:solidFill>
            <a:schemeClr val="bg2">
              <a:lumMod val="75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Mindkét szerző életpályájának legsikeresebb műve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4813B48-DC8E-4146-9644-E6716416107F}"/>
              </a:ext>
            </a:extLst>
          </p:cNvPr>
          <p:cNvSpPr txBox="1"/>
          <p:nvPr/>
        </p:nvSpPr>
        <p:spPr>
          <a:xfrm>
            <a:off x="6282813" y="4900613"/>
            <a:ext cx="332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C55F697-36AF-48F1-BF69-548085B24B9C}"/>
              </a:ext>
            </a:extLst>
          </p:cNvPr>
          <p:cNvSpPr txBox="1"/>
          <p:nvPr/>
        </p:nvSpPr>
        <p:spPr>
          <a:xfrm>
            <a:off x="3733800" y="4887713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</a:p>
        </p:txBody>
      </p:sp>
    </p:spTree>
    <p:extLst>
      <p:ext uri="{BB962C8B-B14F-4D97-AF65-F5344CB8AC3E}">
        <p14:creationId xmlns:p14="http://schemas.microsoft.com/office/powerpoint/2010/main" val="307667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509" y="1956245"/>
            <a:ext cx="2565877" cy="4012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462115" y="2321107"/>
            <a:ext cx="3537232" cy="193899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1860 március 26. fejezte be a művet Madách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Ősbemutató: 1883 szeptember 21.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Késői bemutató oka a műfaj és kortárs színpad ellentéte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55" y="184402"/>
            <a:ext cx="4892386" cy="117337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294255" y="1956245"/>
            <a:ext cx="3384468" cy="646331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Főbb szereplők: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Ádám, Éva, Lucifer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162472" y="877793"/>
            <a:ext cx="2041237" cy="369332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magyar Faust”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368145" y="3149600"/>
            <a:ext cx="3315855" cy="2031325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Történet: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színből áll.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teremtéstörténettől, a világ pusztulásáig kalauzolja a nézőt.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 szemszögéből mutatva be a világ nagyobb történéseit.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Keresve az élet értelmét.</a:t>
            </a:r>
          </a:p>
        </p:txBody>
      </p:sp>
      <p:sp>
        <p:nvSpPr>
          <p:cNvPr id="14" name="Szövegdoboz 13"/>
          <p:cNvSpPr txBox="1"/>
          <p:nvPr/>
        </p:nvSpPr>
        <p:spPr>
          <a:xfrm rot="10800000" flipV="1">
            <a:off x="9099798" y="5628643"/>
            <a:ext cx="1921162" cy="369332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Drámai költemény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47527" y="1493194"/>
            <a:ext cx="4310198" cy="36933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„Mondottam ember: Küzdj, és bízva bízzál!”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71352" y="4793427"/>
            <a:ext cx="3527995" cy="147732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Éva karakterére nagy hatással volt Madách felesége Fráter Erzsébet, aki börtön éveiben megcsalta, ezért az író nem jó fényt vet a női karakterekre a drámában.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294909" y="6151418"/>
            <a:ext cx="3999346" cy="584775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legtöbbször színpadra állított mű, még úgy is, hogy nem színpadra szánt mű.</a:t>
            </a:r>
          </a:p>
        </p:txBody>
      </p:sp>
    </p:spTree>
    <p:extLst>
      <p:ext uri="{BB962C8B-B14F-4D97-AF65-F5344CB8AC3E}">
        <p14:creationId xmlns:p14="http://schemas.microsoft.com/office/powerpoint/2010/main" val="27409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549" y="2208098"/>
            <a:ext cx="3704302" cy="1493874"/>
          </a:xfrm>
          <a:solidFill>
            <a:schemeClr val="bg2">
              <a:lumMod val="75000"/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Erdélyi Múzeum c. folyóirat 1815-es felhívására készült a darab</a:t>
            </a:r>
          </a:p>
          <a:p>
            <a:pPr marL="0" indent="0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1819-ben készült el végleg, mert a kapott kritikák alapján újra írta a művet</a:t>
            </a:r>
          </a:p>
          <a:p>
            <a:pPr marL="0" indent="0">
              <a:buNone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Arany János fedezi fel a művet</a:t>
            </a:r>
          </a:p>
          <a:p>
            <a:endParaRPr lang="hu-HU" dirty="0"/>
          </a:p>
        </p:txBody>
      </p:sp>
      <p:pic>
        <p:nvPicPr>
          <p:cNvPr id="1026" name="Picture 2" descr="https://scontent.xx.fbcdn.net/v/t1.15752-9/170004534_522601555396210_3937056476402523652_n.png?_nc_cat=102&amp;ccb=1-3&amp;_nc_sid=58c789&amp;_nc_ohc=vuyJfZ6gCkEAX97yVY7&amp;_nc_ad=z-m&amp;_nc_cid=0&amp;_nc_ht=scontent.xx&amp;oh=4db1dcf9487412c35cd8f1d74b6a934a&amp;oe=60920C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67" y="265905"/>
            <a:ext cx="52673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26900" t="781" r="27363" b="1032"/>
          <a:stretch/>
        </p:blipFill>
        <p:spPr>
          <a:xfrm>
            <a:off x="5203104" y="2280261"/>
            <a:ext cx="2228850" cy="2990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8457046" y="2655784"/>
            <a:ext cx="3063442" cy="2031325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1833: Kassai ősbemutató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Azért került ilyen későn színpadra, mert a Habsburg-ház félt a benne rejlő üzenettől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ősbemutatón Déryné Széppataki Róza játszotta Melindát.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423779" y="5368321"/>
            <a:ext cx="3434772" cy="92333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1861-ben Erkel Ferenc operát készít belőle, Egressy Béni szövegkönyve alapján</a:t>
            </a:r>
          </a:p>
        </p:txBody>
      </p:sp>
      <p:sp>
        <p:nvSpPr>
          <p:cNvPr id="7" name="Szövegdoboz 6"/>
          <p:cNvSpPr txBox="1"/>
          <p:nvPr/>
        </p:nvSpPr>
        <p:spPr>
          <a:xfrm rot="10800000" flipV="1">
            <a:off x="4888481" y="5761098"/>
            <a:ext cx="3008670" cy="830997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1848-ban ezzel ünnepelnek a Forradalom után, azonban az előadást félbe kell szakítani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90549" y="4924799"/>
            <a:ext cx="3704302" cy="147732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Történet: Bánk bán közismert történetét dolgozza fel, aki megölte II: András feleségét, Gertrudist, amiért segédkezett öccsének a nádor feleségének elcsábításában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90549" y="3990220"/>
            <a:ext cx="3704303" cy="646331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Szereplők: Bánk bán, Gertrudis, Melinda, Ottó, II: András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73627" y="698090"/>
            <a:ext cx="2625212" cy="92333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 emberekben nyargaló tüdő csak a hazugság ördögének lakása.”</a:t>
            </a:r>
          </a:p>
        </p:txBody>
      </p:sp>
      <p:sp>
        <p:nvSpPr>
          <p:cNvPr id="11" name="Szövegdoboz 10"/>
          <p:cNvSpPr txBox="1"/>
          <p:nvPr/>
        </p:nvSpPr>
        <p:spPr>
          <a:xfrm rot="10800000" flipV="1">
            <a:off x="9419303" y="2155162"/>
            <a:ext cx="1706129" cy="369332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Műfaja: dráma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419303" y="698089"/>
            <a:ext cx="2536723" cy="107721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„Egy királynak</a:t>
            </a:r>
            <a:b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 látni minden könnyeket: magának</a:t>
            </a:r>
            <a:b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Könnyezni nem szabad.”</a:t>
            </a:r>
          </a:p>
        </p:txBody>
      </p:sp>
    </p:spTree>
    <p:extLst>
      <p:ext uri="{BB962C8B-B14F-4D97-AF65-F5344CB8AC3E}">
        <p14:creationId xmlns:p14="http://schemas.microsoft.com/office/powerpoint/2010/main" val="6351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575" y="346462"/>
            <a:ext cx="4448175" cy="144655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Ede:</a:t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ember tragédiája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310" y="1995948"/>
            <a:ext cx="3690938" cy="4451805"/>
          </a:xfrm>
          <a:solidFill>
            <a:schemeClr val="bg2">
              <a:lumMod val="75000"/>
              <a:alpha val="78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Ősbemutató: </a:t>
            </a: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1883. szeptember 21.,     Nemzeti Színház- </a:t>
            </a:r>
            <a:r>
              <a:rPr lang="hu-H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Astória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késői bemutató oka: „könyvdráma”, viták arról, hogy játszható-e</a:t>
            </a:r>
          </a:p>
          <a:p>
            <a:r>
              <a:rPr lang="hu-H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tanulmányt írt róla a Fővárosi Lapokban, hogy a nagy mű titkaiba minél több embert bevezethessen</a:t>
            </a:r>
          </a:p>
          <a:p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Historizmus, </a:t>
            </a: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nyers naturalizmus</a:t>
            </a:r>
          </a:p>
          <a:p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előadás, ahol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villanyvilágítás volt</a:t>
            </a:r>
          </a:p>
          <a:p>
            <a:endParaRPr lang="hu-HU" sz="2600" dirty="0"/>
          </a:p>
          <a:p>
            <a:endParaRPr lang="hu-HU" sz="2600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025" y="2191880"/>
            <a:ext cx="2629073" cy="1632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7789606" y="1995948"/>
            <a:ext cx="3805084" cy="4154984"/>
          </a:xfrm>
          <a:prstGeom prst="rect">
            <a:avLst/>
          </a:prstGeom>
          <a:solidFill>
            <a:schemeClr val="bg2">
              <a:lumMod val="7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2002. december 14.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Nemzeti Színház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Főbb szerepek: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Kálóczy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Eszter,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Zsolt, Kaszás Attila, Kubik Anna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rendező szerint a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 legnagyobb  magyar dráma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90991" y="346462"/>
            <a:ext cx="4750977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Attila: </a:t>
            </a:r>
          </a:p>
          <a:p>
            <a:pPr algn="ctr"/>
            <a:r>
              <a:rPr lang="hu-HU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750" y="4478085"/>
            <a:ext cx="2635348" cy="1756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49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Hevesi Sándor rendezései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4"/>
            <a:ext cx="3743324" cy="4667251"/>
          </a:xfrm>
          <a:solidFill>
            <a:schemeClr val="bg2">
              <a:lumMod val="75000"/>
              <a:alpha val="69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1923. január 22.</a:t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Nemzeti Színház</a:t>
            </a: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nyers megoldásokon próbált változtatni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Összefüggő csoportokra tagolta a képeket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Benső, drámai kapcsolatokat hangsúlyozza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Kétszer rendezte meg, mert az elsővel nem volt elégedett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3" y="2195126"/>
            <a:ext cx="257175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47D2B28-D23B-47E7-91F6-7A90642AE4C1}"/>
              </a:ext>
            </a:extLst>
          </p:cNvPr>
          <p:cNvSpPr txBox="1"/>
          <p:nvPr/>
        </p:nvSpPr>
        <p:spPr>
          <a:xfrm>
            <a:off x="8277226" y="1825623"/>
            <a:ext cx="3448050" cy="475514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Bánk bán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1916. január 1.</a:t>
            </a:r>
            <a:b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Nemzeti Színház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Mindenki meg megbotránkozott újító ötleteivel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Közelebb akarta hozni a közönséghez a darabot és a főhőst 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Óriási siker volt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1930, 1934-es rendezések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„A túlfűtött történelmi atmoszférát akarom visszaállítani a szavalt dráma helyett”</a:t>
            </a:r>
          </a:p>
        </p:txBody>
      </p:sp>
    </p:spTree>
    <p:extLst>
      <p:ext uri="{BB962C8B-B14F-4D97-AF65-F5344CB8AC3E}">
        <p14:creationId xmlns:p14="http://schemas.microsoft.com/office/powerpoint/2010/main" val="403673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822C1E-A2C0-46AB-9C34-0F92BB4C2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15" y="1986045"/>
            <a:ext cx="3979606" cy="4343810"/>
          </a:xfrm>
          <a:solidFill>
            <a:schemeClr val="bg2">
              <a:lumMod val="75000"/>
              <a:alpha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1932. január 12. </a:t>
            </a:r>
            <a:b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Nemzeti Színház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év után előbbre viszi sok jelentős ponton a mű színpadi ábrázolását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500. előadást Horváth Árpád rendezte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Nyugatban megjelenik </a:t>
            </a:r>
            <a:r>
              <a:rPr kumimoji="0" lang="hu-HU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Madáchról</a:t>
            </a: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szóló tanulmánya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„Az ember tragédiája, a színpadnak minduntalan újra és újra meg kell hódítani a rendezés és a színészi játék új és új idomításával a változó színpadi stílus és még inkább a változó közönség </a:t>
            </a:r>
            <a:r>
              <a:rPr kumimoji="0" lang="hu-HU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kivánalmaihoz</a:t>
            </a: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b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hu-HU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Schöpflin Aladár 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B158026-E17D-4669-AA3C-4FB63DE8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6896" y="1978517"/>
            <a:ext cx="3862836" cy="4351338"/>
          </a:xfrm>
          <a:solidFill>
            <a:schemeClr val="bg2">
              <a:lumMod val="75000"/>
              <a:alpha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1951. május 30.</a:t>
            </a:r>
            <a:b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Nemzeti Színház</a:t>
            </a:r>
          </a:p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év után megtisztította a ráaggatott sallangoktól, torzításoktól és felújítja </a:t>
            </a:r>
          </a:p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Visszatért Katona József eredeti szövegéhez</a:t>
            </a:r>
          </a:p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bánt kettős szereposztásban játszotta Bessenyei Ferenc és </a:t>
            </a:r>
            <a:r>
              <a:rPr lang="hu-H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Rajczy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Lajos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F0C5824-EEAF-4E02-A050-780CFCDC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729" y="3837553"/>
            <a:ext cx="1958159" cy="2666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2772B6C-D516-450B-8831-F8A9CD1B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529" y="1279953"/>
            <a:ext cx="1428888" cy="2149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D24B96B-50DD-4B55-A85F-15BFDA9B081D}"/>
              </a:ext>
            </a:extLst>
          </p:cNvPr>
          <p:cNvSpPr txBox="1"/>
          <p:nvPr/>
        </p:nvSpPr>
        <p:spPr>
          <a:xfrm>
            <a:off x="282432" y="403123"/>
            <a:ext cx="4644972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Horváth Árpád: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A73B4C3-3878-43DE-8E56-924EB5F37AD2}"/>
              </a:ext>
            </a:extLst>
          </p:cNvPr>
          <p:cNvSpPr txBox="1"/>
          <p:nvPr/>
        </p:nvSpPr>
        <p:spPr>
          <a:xfrm>
            <a:off x="7520902" y="404882"/>
            <a:ext cx="4451745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Tamás: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</a:p>
        </p:txBody>
      </p:sp>
    </p:spTree>
    <p:extLst>
      <p:ext uri="{BB962C8B-B14F-4D97-AF65-F5344CB8AC3E}">
        <p14:creationId xmlns:p14="http://schemas.microsoft.com/office/powerpoint/2010/main" val="45274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rendezései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07004"/>
            <a:ext cx="3690938" cy="4555093"/>
          </a:xfrm>
          <a:solidFill>
            <a:schemeClr val="bg2">
              <a:lumMod val="75000"/>
              <a:alpha val="76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1937. október 21.</a:t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Nemzeti Színház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8-szor rendezte újra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Filológus pontossággal rendezte</a:t>
            </a: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hagyományának folytatása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„Monumentális színes hangosfilmet” is tervezett belőle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Mélyen megértette, amiről Madách írt, azonban a kor, amelyben élt nem engedte kibontakozni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52" y="2128838"/>
            <a:ext cx="2871788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7955754" y="1907004"/>
            <a:ext cx="3398046" cy="4555093"/>
          </a:xfrm>
          <a:prstGeom prst="rect">
            <a:avLst/>
          </a:prstGeom>
          <a:solidFill>
            <a:schemeClr val="bg2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1936. március 15.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Nemzeti Színház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kétszer rendezte meg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 szöveggel és sorrenddel játszatta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Súlyos nyomasztó elemek, vaskos oszlopok gerendák a díszletben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Bezártság és szigorú szimmetria jellemezte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9304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3812"/>
            <a:ext cx="10515600" cy="13255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Színészek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85" y="2494271"/>
            <a:ext cx="2839501" cy="3577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1588746" y="5217683"/>
            <a:ext cx="2947642" cy="1600438"/>
          </a:xfrm>
          <a:prstGeom prst="rect">
            <a:avLst/>
          </a:prstGeom>
          <a:solidFill>
            <a:schemeClr val="bg2">
              <a:lumMod val="7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Lucifert játszotta Az ember tragédiájában. Egy korabeli kritika: „Tökéletes volt. Fölényes, elegánsan csúfolódó, hűvösen józan, logikus. ”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4670" y="5801908"/>
            <a:ext cx="1464076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Ódry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Árpád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7DA13DA-DA24-4FCA-8952-8FA53B5D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31" y="1817188"/>
            <a:ext cx="2380294" cy="3669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8379CF8-7FA4-4AB7-B9C6-8768233986E9}"/>
              </a:ext>
            </a:extLst>
          </p:cNvPr>
          <p:cNvSpPr txBox="1"/>
          <p:nvPr/>
        </p:nvSpPr>
        <p:spPr>
          <a:xfrm>
            <a:off x="5529505" y="1616713"/>
            <a:ext cx="1435045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Jászai Mari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F0F41A8-8329-4D44-8430-20F1F4BAF3C5}"/>
              </a:ext>
            </a:extLst>
          </p:cNvPr>
          <p:cNvSpPr txBox="1"/>
          <p:nvPr/>
        </p:nvSpPr>
        <p:spPr>
          <a:xfrm>
            <a:off x="5662955" y="2009501"/>
            <a:ext cx="2695576" cy="646331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nagyasszonya,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 Gertrudis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F47ED09-433C-4B46-BE03-2C144FB3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349" y="3651829"/>
            <a:ext cx="2352675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4311917-A76D-4419-B6FC-3917E9AB1310}"/>
              </a:ext>
            </a:extLst>
          </p:cNvPr>
          <p:cNvSpPr txBox="1"/>
          <p:nvPr/>
        </p:nvSpPr>
        <p:spPr>
          <a:xfrm>
            <a:off x="6735534" y="3319382"/>
            <a:ext cx="198504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Bessenyei Ferenc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DC670AE-E696-46B9-BC31-B3689FE966F2}"/>
              </a:ext>
            </a:extLst>
          </p:cNvPr>
          <p:cNvSpPr txBox="1"/>
          <p:nvPr/>
        </p:nvSpPr>
        <p:spPr>
          <a:xfrm>
            <a:off x="8720574" y="5740903"/>
            <a:ext cx="2210451" cy="1077218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„Bessenyei Bánkja egy-egy jelentben sokkal jobban megvilágítja Bánk jellemét”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1690276-540D-43CD-8D32-7E56AB59C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936" y="1766124"/>
            <a:ext cx="2381250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B70B50A5-D718-418C-834B-66D998B7A95C}"/>
              </a:ext>
            </a:extLst>
          </p:cNvPr>
          <p:cNvSpPr txBox="1"/>
          <p:nvPr/>
        </p:nvSpPr>
        <p:spPr>
          <a:xfrm>
            <a:off x="10620958" y="1485047"/>
            <a:ext cx="1526794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Tőkés Anna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F110FC1-ED68-47D4-859F-52900B81C4BE}"/>
              </a:ext>
            </a:extLst>
          </p:cNvPr>
          <p:cNvSpPr txBox="1"/>
          <p:nvPr/>
        </p:nvSpPr>
        <p:spPr>
          <a:xfrm>
            <a:off x="9332092" y="4481171"/>
            <a:ext cx="2352674" cy="78483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főszerepe közt a Nemzeti Színházban, Éva szerepét is eljátszotta.</a:t>
            </a:r>
          </a:p>
        </p:txBody>
      </p:sp>
    </p:spTree>
    <p:extLst>
      <p:ext uri="{BB962C8B-B14F-4D97-AF65-F5344CB8AC3E}">
        <p14:creationId xmlns:p14="http://schemas.microsoft.com/office/powerpoint/2010/main" val="152516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912</Words>
  <Application>Microsoft Office PowerPoint</Application>
  <PresentationFormat>Szélesvásznú</PresentationFormat>
  <Paragraphs>119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Bahnschrift Condensed</vt:lpstr>
      <vt:lpstr>Calibri</vt:lpstr>
      <vt:lpstr>Calibri Light</vt:lpstr>
      <vt:lpstr>Times New Roman</vt:lpstr>
      <vt:lpstr>Office-téma</vt:lpstr>
      <vt:lpstr>Az ember tragédiája és  a Bánk bán</vt:lpstr>
      <vt:lpstr>Szerzők</vt:lpstr>
      <vt:lpstr>PowerPoint-bemutató</vt:lpstr>
      <vt:lpstr>M</vt:lpstr>
      <vt:lpstr>Paulay Ede:  Az ember tragédiája</vt:lpstr>
      <vt:lpstr>Hevesi Sándor rendezései</vt:lpstr>
      <vt:lpstr>PowerPoint-bemutató</vt:lpstr>
      <vt:lpstr>Németh Antal rendezései</vt:lpstr>
      <vt:lpstr>Színészek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Ember tragédiája Bánk Bán</dc:title>
  <dc:creator>Dell</dc:creator>
  <cp:lastModifiedBy>Imola Lapos</cp:lastModifiedBy>
  <cp:revision>46</cp:revision>
  <dcterms:created xsi:type="dcterms:W3CDTF">2021-04-07T17:32:53Z</dcterms:created>
  <dcterms:modified xsi:type="dcterms:W3CDTF">2021-04-08T21:51:54Z</dcterms:modified>
</cp:coreProperties>
</file>