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9" r:id="rId6"/>
    <p:sldId id="260" r:id="rId7"/>
    <p:sldId id="261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6BBD35-5E35-A641-35E5-8B3E13223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DF6224D-49FA-CE8A-B57F-C2A76C00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826B1A-BEDD-503E-D9B7-033CD940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96958F-910B-8E97-555E-D30D1158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746A948-C757-C731-A5FE-2D813CA0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51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F8FB99-69A3-030C-DCF6-696DD2F0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CAEB3A8-F163-5C93-77CE-E6D59CB62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23E248-7041-80E8-AC63-F3596512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C7B849-AC4E-CFBA-F6BB-A4366A5F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753D01-23B0-58EE-FB85-838A0CEE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10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EDB3D57-EFFB-2965-71C6-1C4E12A6E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CB8AF92-3C68-5851-A482-D6D041026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37A1B1-B984-F75B-2720-10A87418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804ADA-56B5-A34C-A75E-CB88C8DC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2534A4-A79A-FB22-F8DD-4C3F01A6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79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6931C6-CA18-7D8A-9887-BEA058F2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A0AA60-3DFC-67CB-376B-D04CB159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FB26DD-CAB4-234D-10F2-A2F24F89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6227CB-8F3E-1182-031F-AAD14D18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1BFCDF-FF42-62C4-2789-78080117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86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E41D47-2793-E8A0-E8A7-D732C9CB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759D169-1019-E59C-4CE5-239A8D1C8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DBB07B-45AF-2244-4CB4-8ED7409A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E75012-8722-95C5-59CF-76B6DDDE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72B0E0-6A0A-E45F-51DD-E05D6E77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16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1E2027-549B-9286-07E0-2E266C38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EABCED-BA2F-2BCE-4D1A-C53FD43BE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43151AA-F838-38BA-BF83-E442EA521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044C8C8-D208-1E2A-A8DF-D422FBD3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787DB7A-28F4-B665-6F9D-32C65510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91DEDB-1A8D-ED12-30D8-49AA0E1D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73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4EC5B-D3B0-9B74-B7A6-D1120554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A99C6A-2443-810E-CB32-2CC2A14E6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59BBA0-B770-0445-D762-2B5A765B6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5C1097D-A8CC-DDEA-C055-9ACB7D443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3AF60D0-3B94-78EF-C932-EF33B3669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432332C-2C42-3835-765C-2B7204D1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25D9EC9-31FD-95CA-D079-C7A41020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D60661B-D20A-1598-F53A-F4868AF4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24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FB03F3-EB98-3192-362F-E0A010F4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08E2775-9647-1705-41D0-457B962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8589E4C-ED03-FC9F-06D6-6894D7C0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D4A3C0F-3C27-780C-C25D-7613E196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7EB8928-731F-D02B-CF77-7E9EC225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A59779F-D4C5-7DAC-8887-47D6B751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591E576-457B-8678-4693-8DC6C540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74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C2CFFD-C54F-9D0D-F15D-99C1E786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5C293A-8763-E8B8-6003-EDCF920D8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8D080ED-3486-CE59-6B62-D4B159CE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517F0C-8909-C77C-E4F8-ADE6242B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80F204F-8488-C1CB-BD37-4912CDD2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46431CC-E9BD-20F2-7C2E-80A46902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01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A48942-047A-68EC-8426-79791813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622CF13-C010-6821-8DEC-7DE219BF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5F95C6-06FE-31BC-4B52-6D5444872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1A1C2B9-75E7-732A-F1A2-7648F131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B4F3DE0-B022-73D5-D39A-F4A20FC3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7CF8E0C-52AF-ED60-23D1-FAC57DE1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8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E6F5AD5-8ADA-DC02-0AAB-7AACB123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5A0ACF2-AF13-A9E1-0D04-BD9824B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1A11A2-2F6F-09A3-E4BE-9F3796825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74C9B-5145-F44F-B2A2-ED9D15DEB0E7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5B9B17-CA11-EA6E-8F00-DA3182405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6C5A42-85D9-18BB-0E60-DE87FF17F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864D9-C12A-5145-94C7-6B60EF0B1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66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DD169A1-801C-0F81-12EE-C3A0E56DB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hu-HU" sz="6700">
                <a:latin typeface="Baskerville" panose="02020502070401020303" pitchFamily="18" charset="0"/>
                <a:ea typeface="Baskerville" panose="02020502070401020303" pitchFamily="18" charset="0"/>
              </a:rPr>
              <a:t>Csongor és Tünde </a:t>
            </a:r>
            <a:br>
              <a:rPr lang="hu-HU" sz="670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hu-HU" sz="6700">
                <a:latin typeface="Baskerville" panose="02020502070401020303" pitchFamily="18" charset="0"/>
                <a:ea typeface="Baskerville" panose="02020502070401020303" pitchFamily="18" charset="0"/>
              </a:rPr>
              <a:t>Németh Antal rendezése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DF2BB1E-4350-9E62-F078-8C630877E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hu-HU" sz="2800">
                <a:latin typeface="Baskerville" panose="02020502070401020303" pitchFamily="18" charset="0"/>
                <a:ea typeface="Baskerville" panose="02020502070401020303" pitchFamily="18" charset="0"/>
              </a:rPr>
              <a:t>Készítette: Maszkosok csapat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9DD307C-8376-EF09-1F47-254A02695027}"/>
              </a:ext>
            </a:extLst>
          </p:cNvPr>
          <p:cNvSpPr txBox="1"/>
          <p:nvPr/>
        </p:nvSpPr>
        <p:spPr>
          <a:xfrm>
            <a:off x="5340838" y="6363148"/>
            <a:ext cx="151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2025. április</a:t>
            </a:r>
          </a:p>
        </p:txBody>
      </p:sp>
    </p:spTree>
    <p:extLst>
      <p:ext uri="{BB962C8B-B14F-4D97-AF65-F5344CB8AC3E}">
        <p14:creationId xmlns:p14="http://schemas.microsoft.com/office/powerpoint/2010/main" val="367128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23D2AF-8382-1C78-E38E-461EB74A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>
                <a:latin typeface="Baskerville" panose="02020502070401020303" pitchFamily="18" charset="0"/>
                <a:ea typeface="Baskerville" panose="02020502070401020303" pitchFamily="18" charset="0"/>
              </a:rPr>
              <a:t>Fogadtatás és utóélet</a:t>
            </a: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3B0BA3-4C09-892C-D44E-EB84AD91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5092132" cy="3410712"/>
          </a:xfrm>
        </p:spPr>
        <p:txBody>
          <a:bodyPr anchor="t">
            <a:noAutofit/>
          </a:bodyPr>
          <a:lstStyle/>
          <a:p>
            <a:pPr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A Csongor és Tündét 1937. február 5-én mutatták be.  </a:t>
            </a:r>
          </a:p>
          <a:p>
            <a:pPr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sz="1800" kern="100" dirty="0">
                <a:effectLst/>
                <a:latin typeface="Baskerville"/>
                <a:ea typeface="Aptos" panose="020B0004020202020204" pitchFamily="34" charset="0"/>
                <a:cs typeface="Times New Roman" panose="02020603050405020304" pitchFamily="18" charset="0"/>
              </a:rPr>
              <a:t>A produkció születését és az előadást egy régi filmhíradós riport is megörökítette.</a:t>
            </a:r>
          </a:p>
          <a:p>
            <a:pPr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sz="1800" dirty="0">
                <a:latin typeface="Baskerville"/>
              </a:rPr>
              <a:t>Németh Antal Csongor és Tündéje 22 előadást élt meg, majd 1941-ben </a:t>
            </a:r>
            <a:r>
              <a:rPr lang="hu-HU" sz="1800" dirty="0" err="1">
                <a:latin typeface="Baskerville"/>
              </a:rPr>
              <a:t>átdolgozott</a:t>
            </a:r>
            <a:r>
              <a:rPr lang="hu-HU" sz="1800" dirty="0">
                <a:latin typeface="Baskerville"/>
              </a:rPr>
              <a:t> változatban állították újra színpadra.</a:t>
            </a:r>
            <a:endParaRPr lang="hu-HU" sz="1800" kern="100" dirty="0">
              <a:effectLst/>
              <a:latin typeface="Baskervill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1800" dirty="0">
                <a:effectLst/>
                <a:latin typeface="Baskerville"/>
                <a:ea typeface="Aptos" panose="020B0004020202020204" pitchFamily="34" charset="0"/>
                <a:cs typeface="Times New Roman" panose="02020603050405020304" pitchFamily="18" charset="0"/>
              </a:rPr>
              <a:t>Az 1937-es nagyvonalú, „modern” színpadi látványhoz képest az 1941-es előadás látványvilága közelebb állt a hagyományos meseillusztrációhoz, </a:t>
            </a:r>
            <a:r>
              <a:rPr lang="hu-HU" sz="1800" dirty="0">
                <a:latin typeface="Baskerville"/>
                <a:ea typeface="Aptos" panose="020B0004020202020204" pitchFamily="34" charset="0"/>
                <a:cs typeface="Times New Roman" panose="02020603050405020304" pitchFamily="18" charset="0"/>
              </a:rPr>
              <a:t>így</a:t>
            </a:r>
            <a:r>
              <a:rPr lang="hu-HU" sz="1800" dirty="0">
                <a:effectLst/>
                <a:latin typeface="Baskerville"/>
                <a:ea typeface="Aptos" panose="020B0004020202020204" pitchFamily="34" charset="0"/>
                <a:cs typeface="Times New Roman" panose="02020603050405020304" pitchFamily="18" charset="0"/>
              </a:rPr>
              <a:t> a közönség számára értetőbbé </a:t>
            </a:r>
            <a:r>
              <a:rPr lang="hu-HU" sz="1800" dirty="0">
                <a:latin typeface="Baskerville"/>
                <a:ea typeface="Aptos" panose="020B0004020202020204" pitchFamily="34" charset="0"/>
                <a:cs typeface="Times New Roman" panose="02020603050405020304" pitchFamily="18" charset="0"/>
              </a:rPr>
              <a:t>vált az előadás jelképrendszere</a:t>
            </a:r>
            <a:r>
              <a:rPr lang="hu-HU" sz="1800" dirty="0">
                <a:effectLst/>
                <a:latin typeface="Baskerville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hu-HU" sz="1800" dirty="0">
              <a:latin typeface="Baskerville"/>
            </a:endParaRPr>
          </a:p>
        </p:txBody>
      </p:sp>
      <p:pic>
        <p:nvPicPr>
          <p:cNvPr id="7" name="Kép 6" descr="A képen ruházat, személy, Emberi arc, aszt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A1462BA-C608-B0FC-1890-BA8531098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5"/>
          <a:stretch/>
        </p:blipFill>
        <p:spPr>
          <a:xfrm>
            <a:off x="5841418" y="2085026"/>
            <a:ext cx="6021722" cy="35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32AEF5-CDBA-5757-4C51-BC64D6FA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Az előadás helyszíne: a Nemzeti Színház</a:t>
            </a:r>
          </a:p>
        </p:txBody>
      </p:sp>
      <p:sp>
        <p:nvSpPr>
          <p:cNvPr id="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53E58C1-6C47-CFD9-4AC4-826F4D7E774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Németh Antal, az előadás rendezője, a  Nemzeti Színház igazgatója is volt ekkor.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1935. május 29-én  nevezte ki az akkor 32 éves Németh Antalt  a színház igazgatójává Hóman Bálint kultuszminiszter.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571602A-0BF7-7D04-33B8-F1EF6016F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79" r="1611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6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105F0B1-EE53-0264-AFFE-94DA6E1C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hu-HU" sz="4000">
                <a:latin typeface="Baskerville" panose="02020502070401020303" pitchFamily="18" charset="0"/>
                <a:ea typeface="Baskerville" panose="02020502070401020303" pitchFamily="18" charset="0"/>
              </a:rPr>
              <a:t>Németh Antal rendezése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20EB95-CE2F-0C65-3C70-BD803B9E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u-HU" sz="200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2000">
                <a:latin typeface="Baskerville" panose="02020502070401020303" pitchFamily="18" charset="0"/>
                <a:ea typeface="Baskerville" panose="02020502070401020303" pitchFamily="18" charset="0"/>
              </a:rPr>
              <a:t>Az igazgató-rendező szabad kezet kapott az alkotás  színpadra állításakor, még a szövegen is módosíthatott.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Németh Antal expresszív színházi látványvilág megteremtésére törekedett</a:t>
            </a:r>
            <a:r>
              <a:rPr lang="hu-HU" sz="20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melynek fontos eleme volt a stilizált, pontosan megkoreografált színészi mozdulatrendszer</a:t>
            </a:r>
            <a:r>
              <a:rPr lang="hu-HU" sz="20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hu-HU" sz="20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díszletet és a jelmezeket Jaschik Álmos</a:t>
            </a:r>
            <a:r>
              <a:rPr lang="hu-HU" sz="18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tervezte</a:t>
            </a:r>
            <a:r>
              <a:rPr lang="hu-HU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koreográfiát Milloss Aurél készítette.</a:t>
            </a:r>
            <a:endParaRPr lang="hu-HU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3610D29-FA83-3B0C-1064-D8210868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36" b="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1905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783C6EA-4BC8-15F7-A7A6-309C01CE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Főszereplők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C11B182-867E-C36F-E80A-69894DC5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99" r="20559" b="-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446432-15EB-4AC7-07BD-D2896DB3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Csongor: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Szabó Sándor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 mesebeli királyfi, aki  az élet értelmét keresi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Tünde: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Szörényi Éva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nemes kisasszony, aki lemond a tündérségről a szerelemért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Mirigy: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Gobbi Hilda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 mesebeli boszorkány megtestesítője, irigy a fiatalokra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B8A083F-7E8F-B2BE-7AC9-0A79BD3C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78" r="21578" b="-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387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E3958B0-6171-C867-6F8A-5423BA55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hu-HU" dirty="0">
                <a:latin typeface="Baskerville" panose="02020502070401020303" pitchFamily="18" charset="0"/>
                <a:ea typeface="Baskerville" panose="02020502070401020303" pitchFamily="18" charset="0"/>
              </a:rPr>
              <a:t>További szereplők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97A265-A5EB-E57B-02F9-1EDA3507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Balga: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Juhász József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földműves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Ilma: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Somogyi Erzsébet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földi nevén Böske, Tünde kísérője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Ledér: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Szeleczky Zita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Mirigy szövetségese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BF0A9A1-C305-ED3C-55D1-F46B0BBD1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71" r="-1" b="36930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71049BA-34AD-D9EA-78B7-1CB896C2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383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6CCAECAD-176E-A103-9A4C-D45263345D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943" r="1" b="2767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919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307FF1-2F2A-A243-8DFC-EA9D8FFC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278582"/>
            <a:ext cx="4114801" cy="34655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Kalmár: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Makláry Zoltán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a merkantilizmus szellemét szimbolizálja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Fejedelem: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Tímár József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a Napóleon-kultusz megtestesítője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Tudós: </a:t>
            </a:r>
            <a:r>
              <a:rPr lang="hu-HU" sz="20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Pethes Sándor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 a felvilágosodás racionalizmusának képviselője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D7197F0-28D2-E713-71AE-3AA32413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86" r="2" b="31963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FB95C08C-958F-6476-950A-3B9C64786B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29" b="2404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D13E9CB-29CA-5792-1E2D-A43AD3E292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96" b="-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332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9DEC0E-F560-5CCE-75A8-F95492D2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latin typeface="Baskerville" panose="02020502070401020303" pitchFamily="18" charset="0"/>
                <a:ea typeface="Baskerville" panose="02020502070401020303" pitchFamily="18" charset="0"/>
              </a:rPr>
              <a:t>Ördögök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Kurrah: </a:t>
            </a:r>
            <a:r>
              <a:rPr lang="hu-HU" sz="28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Major Tamás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Berreg: </a:t>
            </a:r>
            <a:r>
              <a:rPr lang="hu-HU" sz="28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Várkonyi Zoltán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Duzzog: </a:t>
            </a:r>
            <a:r>
              <a:rPr lang="hu-HU" sz="2800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Ungváry László</a:t>
            </a:r>
          </a:p>
          <a:p>
            <a:pPr marL="457200" lvl="1" indent="0">
              <a:buNone/>
            </a:pPr>
            <a:endParaRPr lang="hu-HU" sz="2800" dirty="0">
              <a:solidFill>
                <a:srgbClr val="C0000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latin typeface="Baskerville" panose="02020502070401020303" pitchFamily="18" charset="0"/>
                <a:ea typeface="Baskerville" panose="02020502070401020303" pitchFamily="18" charset="0"/>
              </a:rPr>
              <a:t>Éj:</a:t>
            </a:r>
            <a:r>
              <a:rPr lang="hu-HU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Lukács Margit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7BE8823-4B0D-8F20-9F87-B0CF2297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45" r="-1" b="1130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416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72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1" name="Freeform: Shape 174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2" name="Freeform: Shape 176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7448369-C33A-6C80-9B4B-D55BC561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Díszlet</a:t>
            </a:r>
          </a:p>
        </p:txBody>
      </p:sp>
      <p:sp>
        <p:nvSpPr>
          <p:cNvPr id="174" name="Rectangle 178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ectangle 180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3F70DA-DACB-39C6-1992-93CF23FA2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514600"/>
            <a:ext cx="4837176" cy="36667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u-HU" sz="2000" dirty="0">
              <a:effectLst/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sz="2000" dirty="0">
                <a:effectLst/>
              </a:rPr>
              <a:t> </a:t>
            </a:r>
            <a:r>
              <a:rPr lang="en-US" sz="2000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díszlet legfontosabb eleme a körhorizont volt, </a:t>
            </a:r>
            <a:r>
              <a:rPr lang="en-US" sz="2000" dirty="0" err="1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melyre</a:t>
            </a:r>
            <a:r>
              <a:rPr lang="en-US" sz="2000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színes diaképeket vetítettek.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A jeleneteket erőteljes, tiszta színfoltok uralták, mint a sárga Mirigy házánál, a vörös a Csodakútnál, a lila a kietlen tájnál.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Az egyes képek nem voltak mozdulatlanok, az Éj monológjánál például a fény intenzitása a hang ritmusának megfelelően változott</a:t>
            </a:r>
            <a:r>
              <a:rPr lang="en-US" sz="1800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C22EE5E-C977-4D02-39D6-AB6D27B91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97583" y="386611"/>
            <a:ext cx="1641073" cy="2505456"/>
          </a:xfrm>
          <a:prstGeom prst="rect">
            <a:avLst/>
          </a:prstGeom>
        </p:spPr>
      </p:pic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C9EB84E2-1E0E-B5B7-6B39-91C7572B7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9122" y="386611"/>
            <a:ext cx="1584700" cy="250545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D4433CB-2CAD-DDFC-28B6-35519C8D1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8865" y="1925235"/>
            <a:ext cx="3241860" cy="52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5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D6FE770-24D8-920E-4688-3292F3AD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Baskerville" panose="02020502070401020303" pitchFamily="18" charset="0"/>
                <a:ea typeface="Baskerville" panose="02020502070401020303" pitchFamily="18" charset="0"/>
              </a:rPr>
              <a:t>Jelmezek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FB61DB-27E1-D671-5ECC-204896AD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908005"/>
            <a:ext cx="5295015" cy="32689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A jelmezek egy része a  magyar népművészet formavilágából merített, tiszta színeket, egyszerű motívumokat használt. Ilyen volt Csongor, Ilma, Balga ruhája.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Mivel Németh fontosnak tartotta, hogy a mese ősi, keleti jellegét is érzékeltessék, a tündérek, nemtők mezopotámiai ihletésű szárnyas alakjai, illetve Tünde királynői ruhája a keleti formavilágot idézték fel.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F3A6D1-C1DB-E06B-D029-05D01401E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57" y="3215732"/>
            <a:ext cx="1714412" cy="240619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BE1635C-E2B8-AAEF-85F3-1B97F3FA7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63" y="2507468"/>
            <a:ext cx="1918735" cy="2674195"/>
          </a:xfrm>
          <a:prstGeom prst="rect">
            <a:avLst/>
          </a:prstGeom>
        </p:spPr>
      </p:pic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C3FC960A-119B-4FA7-29F8-6CF63892D9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15" y="2054629"/>
            <a:ext cx="1744490" cy="24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410</Words>
  <Application>Microsoft Office PowerPoint</Application>
  <PresentationFormat>Szélesvásznú</PresentationFormat>
  <Paragraphs>50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Baskerville</vt:lpstr>
      <vt:lpstr>Calibri</vt:lpstr>
      <vt:lpstr>Courier New</vt:lpstr>
      <vt:lpstr>Office-téma</vt:lpstr>
      <vt:lpstr>Csongor és Tünde  Németh Antal rendezése</vt:lpstr>
      <vt:lpstr>Az előadás helyszíne: a Nemzeti Színház</vt:lpstr>
      <vt:lpstr>Németh Antal rendezése </vt:lpstr>
      <vt:lpstr>Főszereplők</vt:lpstr>
      <vt:lpstr>További szereplők</vt:lpstr>
      <vt:lpstr>PowerPoint-bemutató</vt:lpstr>
      <vt:lpstr>PowerPoint-bemutató</vt:lpstr>
      <vt:lpstr>Díszlet</vt:lpstr>
      <vt:lpstr>Jelmezek</vt:lpstr>
      <vt:lpstr>Fogadtatás és utóélet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  Németh Antal rendezése</dc:title>
  <dc:creator>Antónia Tóth</dc:creator>
  <cp:lastModifiedBy>Livia Szőcs</cp:lastModifiedBy>
  <cp:revision>17</cp:revision>
  <dcterms:created xsi:type="dcterms:W3CDTF">2025-03-31T17:11:41Z</dcterms:created>
  <dcterms:modified xsi:type="dcterms:W3CDTF">2025-04-04T17:09:46Z</dcterms:modified>
</cp:coreProperties>
</file>