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6" r:id="rId4"/>
    <p:sldId id="264" r:id="rId5"/>
    <p:sldId id="271" r:id="rId6"/>
    <p:sldId id="270" r:id="rId7"/>
    <p:sldId id="269" r:id="rId8"/>
    <p:sldId id="272" r:id="rId9"/>
    <p:sldId id="275" r:id="rId10"/>
    <p:sldId id="27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83433-2CE0-45DD-A301-B839F5F60EE7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ACE1-D5C4-4E3D-BC6F-E63B687EE75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2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ACE1-D5C4-4E3D-BC6F-E63B687EE75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957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2B220E-BB23-3D84-22B1-465CB33C8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E963E4-59FB-172A-12FE-382F5108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9EC04-BCC9-4ADB-3B0C-D10D957F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5E28CA-594C-9229-76F0-B33675D1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518852-6EF7-0734-9A41-D74DE38E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6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BDE42C-4263-7529-3A4E-0114AD51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0A467E-E9CA-2F87-9FF0-E6364C9E5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22F8B6-64A4-FB8D-86E0-5417E139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19697E-75EA-26F0-75AD-46F47964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AE5837-8477-AB4A-A3A8-08424BB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02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78C13E8-916E-C5E8-B0FA-4F35FCFB5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EDA9CB-F684-FCA6-B40B-CA095D712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CCB4FA-D2A8-09BF-26AB-0BAB6982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BA9557F-6820-54DE-A41A-4FBE481E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69ABDF-523C-066F-7FD0-7CA706B5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86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C97EB7-9D49-D277-5E53-BAC2C10E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1E23E6-CF6E-4ED4-B1F2-75EB2635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71112C-C839-6E99-D854-7EF8F8D0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AD2E44-6B75-AE83-91FF-279A109E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500A19F-3D76-9D84-2F50-70779F8A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09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90C746-A583-B744-1B5E-B5498A31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1DDC61-6B45-B716-FFE3-19ADDBA0B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4FC616-3376-A3B9-3DC5-FE424EDB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63773B-B349-E2C8-AF41-159B5392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D99241-8D99-2728-6EAC-4D0002E7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827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F97B16-62CE-688D-1BA4-03B97E50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0631BE-4CC1-70B8-492C-42BC3959A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AD755A6-DFA0-D039-C1C8-9D3396386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152E5B2-4AFD-5F7F-68EA-68E7B911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709E09B-CC41-FB5B-8415-EDA70E61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58A9EDB-A57B-56E2-F200-86F76133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82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499ABD-4931-8666-23BD-93BC6328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7482F5C-55E1-BDEF-0039-DA3000703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837097-2300-D032-A5F0-3DC0751F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95BA716-77D0-793B-AA2A-B80659F6F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B7C75CD-4155-0371-B5E2-67D57694A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F580F51-8CFD-245E-AFFA-B760D4BD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8C5EED5-EFA1-C4AF-C1F3-C981D27A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0B66400-EDE7-5336-0CC7-43CC1A5D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42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BC0707-8CDB-7DF5-4181-8591D4C1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ACD2525-FF2C-C483-8392-FB898080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37965ED-34B8-506C-7F4D-8DAD20C4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F11283D-F10B-24BC-C219-6059C8E8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58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7AFD66F-3C0B-53AF-9DF5-4FD6D8BE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824481-DE17-B31D-2E99-910414F1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A5C7CD9-7874-E8B9-2656-0A552BC2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62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504DD8-8324-DF8A-DF0D-9E376918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62FF30-2DA2-3C02-857F-6F6A450B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9C1CCF6-29EF-E3B2-17B5-2C5F4FC26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E5B5822-8F71-C681-D3D7-5271769B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51ED8F-AE21-A2A5-E21B-652BE385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E831CFF-EA19-47FC-93E3-EB5A4593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44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FED90D-9F60-7937-6B64-3664F039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A89CBA4-D6E8-3B2C-7B75-CEE1147A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38D995B-C6D0-AC82-E706-2D425FC0B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66E74B5-B752-F0F6-9B0C-B81579ED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D1597C-22F4-753B-F617-5B384E45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38EB52E-52DC-0CFB-A756-6F125EAE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3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BDD08E3-95CE-0765-E5B3-FB8B622F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C0B449-E6DB-FD6F-9C9B-EEC07F86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827FA88-BDD1-7348-BA41-72278E027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D8657-72E2-4746-9D74-02DAD7CF1A61}" type="datetimeFigureOut">
              <a:rPr lang="hu-HU" smtClean="0"/>
              <a:t>2025. 04. 27.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C10A04-C3A2-F243-A7C7-0679CE3A4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1FF3A0-190F-888C-6658-6C3F0FE58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16965-DB10-468B-8D37-E03515416D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6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Junior_Prima_d%C3%ADj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hu.wikipedia.org/wiki/Sinkovits_Imre-d%C3%ADj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hu.wikipedia.org/wiki/Nagyecsed" TargetMode="External"/><Relationship Id="rId4" Type="http://schemas.openxmlformats.org/officeDocument/2006/relationships/hyperlink" Target="https://hu.wikipedia.org/wiki/J%C3%A1szai_Mari-d%C3%AD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ECDAB6-D419-1430-1F54-E3E7C511F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Színészportrék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7EAD3D-01A2-A15F-D1D9-4AB72C3FE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sz="3600" dirty="0"/>
              <a:t>Készítette: Maszkosok csapat</a:t>
            </a:r>
          </a:p>
          <a:p>
            <a:r>
              <a:rPr lang="hu-HU" dirty="0"/>
              <a:t>2025. április</a:t>
            </a:r>
          </a:p>
        </p:txBody>
      </p:sp>
    </p:spTree>
    <p:extLst>
      <p:ext uri="{BB962C8B-B14F-4D97-AF65-F5344CB8AC3E}">
        <p14:creationId xmlns:p14="http://schemas.microsoft.com/office/powerpoint/2010/main" val="96581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F74164D-C588-E61D-8DA2-B9E55FB2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Néhány fontosabb szerepe: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620561D-086C-7FB9-B7E4-4DE6EE07C6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54" r="3" b="8078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9E9963C-712D-3290-8682-C2BE9BF994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2970"/>
          <a:stretch/>
        </p:blipFill>
        <p:spPr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1C37966-17AA-3FC6-FD0F-7B2CB4F5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028"/>
          <a:stretch/>
        </p:blipFill>
        <p:spPr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1EF30A-578E-9A5A-2412-87746223D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1809" y="2846851"/>
            <a:ext cx="4851990" cy="3330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Vitéz László, a Holdbéli csónakosban</a:t>
            </a:r>
          </a:p>
          <a:p>
            <a:r>
              <a:rPr lang="en-US" sz="1700"/>
              <a:t>Berreh és Csongor, a Csongor és Tündében</a:t>
            </a:r>
          </a:p>
          <a:p>
            <a:r>
              <a:rPr lang="en-US" sz="1700"/>
              <a:t>Lysander, a Szentivánéji álomban</a:t>
            </a:r>
          </a:p>
          <a:p>
            <a:r>
              <a:rPr lang="en-US" sz="1700"/>
              <a:t>Bánk bán, a Bánk bán juniorban</a:t>
            </a:r>
          </a:p>
          <a:p>
            <a:r>
              <a:rPr lang="en-US" sz="1700"/>
              <a:t>az egyik Lucifer, Az ember tragédiájában</a:t>
            </a:r>
          </a:p>
          <a:p>
            <a:r>
              <a:rPr lang="en-US" sz="1700"/>
              <a:t>Medvegyenko, a Sirályban</a:t>
            </a:r>
          </a:p>
          <a:p>
            <a:r>
              <a:rPr lang="en-US" sz="1700"/>
              <a:t>Cyrano</a:t>
            </a:r>
          </a:p>
          <a:p>
            <a:r>
              <a:rPr lang="en-US" sz="1700"/>
              <a:t>Bernard, Az ügynök halálában</a:t>
            </a:r>
          </a:p>
          <a:p>
            <a:r>
              <a:rPr lang="en-US" sz="1700"/>
              <a:t>Gerry, a Pogánytáncban</a:t>
            </a:r>
          </a:p>
          <a:p>
            <a:endParaRPr lang="en-US" sz="1700"/>
          </a:p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36930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B11E8EA-A474-9B81-F99C-0971239DFD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6343" r="-1" b="385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825BBCD-294A-C60D-BABF-3BFBEA3D3F4D}"/>
              </a:ext>
            </a:extLst>
          </p:cNvPr>
          <p:cNvSpPr txBox="1"/>
          <p:nvPr/>
        </p:nvSpPr>
        <p:spPr>
          <a:xfrm>
            <a:off x="838200" y="2219785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</a:rPr>
              <a:t>Tünde</a:t>
            </a:r>
            <a:r>
              <a:rPr lang="en-US" sz="2800" b="0" i="0" dirty="0">
                <a:solidFill>
                  <a:srgbClr val="FFFFFF"/>
                </a:solidFill>
                <a:effectLst/>
              </a:rPr>
              <a:t>: Márkus Emília, a „Szőke </a:t>
            </a:r>
            <a:r>
              <a:rPr lang="en-US" sz="2800" b="0" i="0" dirty="0" err="1">
                <a:solidFill>
                  <a:srgbClr val="FFFFFF"/>
                </a:solidFill>
                <a:effectLst/>
              </a:rPr>
              <a:t>Csoda</a:t>
            </a:r>
            <a:r>
              <a:rPr lang="en-US" sz="2800" b="0" i="0" dirty="0">
                <a:solidFill>
                  <a:srgbClr val="FFFFFF"/>
                </a:solidFill>
                <a:effectLst/>
              </a:rPr>
              <a:t>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solidFill>
                  <a:srgbClr val="FFFFFF"/>
                </a:solidFill>
                <a:effectLst/>
              </a:rPr>
              <a:t>1879. </a:t>
            </a:r>
            <a:r>
              <a:rPr lang="en-US" sz="2800" b="0" i="0" dirty="0" err="1">
                <a:solidFill>
                  <a:srgbClr val="FFFFFF"/>
                </a:solidFill>
                <a:effectLst/>
              </a:rPr>
              <a:t>Nemzeti</a:t>
            </a:r>
            <a:r>
              <a:rPr lang="en-US" sz="28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FFFFFF"/>
                </a:solidFill>
                <a:effectLst/>
              </a:rPr>
              <a:t>Színház</a:t>
            </a:r>
            <a:endParaRPr lang="en-US" sz="2800" b="0" i="0" dirty="0">
              <a:solidFill>
                <a:srgbClr val="FFFFFF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„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Jaj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! </a:t>
            </a:r>
            <a:r>
              <a:rPr lang="en-US" sz="2000" dirty="0">
                <a:solidFill>
                  <a:srgbClr val="FFFFFF"/>
                </a:solidFill>
              </a:rPr>
              <a:t>…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milyen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szép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milyen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szép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! –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Mennyivel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könnyebb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lett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volna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az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életem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, ha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nem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irigyeltem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volna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ezt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az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asszonyt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olyan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elkeseredetten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. De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olyan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szép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volt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mindig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!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És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olyan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FFFFFF"/>
                </a:solidFill>
                <a:effectLst/>
              </a:rPr>
              <a:t>érdekes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.”                              </a:t>
            </a:r>
            <a:r>
              <a:rPr lang="en-US" sz="2000" b="0" i="1" dirty="0">
                <a:solidFill>
                  <a:srgbClr val="FFFFFF"/>
                </a:solidFill>
                <a:effectLst/>
              </a:rPr>
              <a:t>(Jászai Mari)</a:t>
            </a:r>
            <a:endParaRPr lang="en-US" sz="2000" i="1" dirty="0">
              <a:solidFill>
                <a:srgbClr val="FFFFFF"/>
              </a:solidFill>
            </a:endParaRPr>
          </a:p>
        </p:txBody>
      </p:sp>
      <p:pic>
        <p:nvPicPr>
          <p:cNvPr id="5" name="Kép 4" descr="A képen ruházat, Emberi arc, személy, fal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94B46A1-5152-48D8-F224-4458BEDA0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19768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49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B496CF3-6CEC-0B61-BE37-3938D078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09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/>
              <a:t>Élet</a:t>
            </a:r>
            <a:r>
              <a:rPr lang="hu-HU" sz="3200" dirty="0"/>
              <a:t>útja:</a:t>
            </a:r>
            <a:endParaRPr lang="en-US" sz="3200" dirty="0"/>
          </a:p>
        </p:txBody>
      </p:sp>
      <p:pic>
        <p:nvPicPr>
          <p:cNvPr id="6" name="Tartalom helye 4" descr="A képen Emberi arc, portré, Fotópapír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924AD12-C87C-9F94-C0DB-32B7E13C5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10" y="545887"/>
            <a:ext cx="1676059" cy="2805120"/>
          </a:xfrm>
          <a:prstGeom prst="rect">
            <a:avLst/>
          </a:pr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5" descr="A képen portré, Emberi arc, személy, ruház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8C73DFD-97B5-C414-4B3D-BECC614E4D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10" y="3429000"/>
            <a:ext cx="1750980" cy="2683495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721A8D-B53E-575E-447A-8E40BE8FD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494" y="2706624"/>
            <a:ext cx="675562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1860. </a:t>
            </a:r>
            <a:r>
              <a:rPr lang="en-US" sz="2200" dirty="0" err="1"/>
              <a:t>szeptember</a:t>
            </a:r>
            <a:r>
              <a:rPr lang="en-US" sz="2200" dirty="0"/>
              <a:t> 10-én </a:t>
            </a:r>
            <a:r>
              <a:rPr lang="en-US" sz="2200" dirty="0" err="1"/>
              <a:t>született</a:t>
            </a:r>
            <a:r>
              <a:rPr lang="en-US" sz="2200" dirty="0"/>
              <a:t> </a:t>
            </a:r>
            <a:r>
              <a:rPr lang="en-US" sz="2200" dirty="0" err="1"/>
              <a:t>Szombathelyen</a:t>
            </a:r>
            <a:r>
              <a:rPr lang="hu-HU" sz="2200" dirty="0"/>
              <a:t>.</a:t>
            </a:r>
            <a:endParaRPr lang="en-US" sz="2200" dirty="0"/>
          </a:p>
          <a:p>
            <a:r>
              <a:rPr lang="en-US" sz="2200" dirty="0"/>
              <a:t>1877-ben, a </a:t>
            </a:r>
            <a:r>
              <a:rPr lang="en-US" sz="2200" dirty="0" err="1"/>
              <a:t>Színitanoda</a:t>
            </a:r>
            <a:r>
              <a:rPr lang="en-US" sz="2200" dirty="0"/>
              <a:t> </a:t>
            </a:r>
            <a:r>
              <a:rPr lang="en-US" sz="2200" dirty="0" err="1"/>
              <a:t>elvégzése</a:t>
            </a:r>
            <a:r>
              <a:rPr lang="en-US" sz="2200" dirty="0"/>
              <a:t> </a:t>
            </a:r>
            <a:r>
              <a:rPr lang="en-US" sz="2200" dirty="0" err="1"/>
              <a:t>után</a:t>
            </a:r>
            <a:r>
              <a:rPr lang="en-US" sz="2200" dirty="0"/>
              <a:t> a </a:t>
            </a:r>
            <a:r>
              <a:rPr lang="en-US" sz="2200" dirty="0" err="1"/>
              <a:t>Nemzeti</a:t>
            </a:r>
            <a:r>
              <a:rPr lang="en-US" sz="2200" dirty="0"/>
              <a:t> </a:t>
            </a:r>
            <a:r>
              <a:rPr lang="en-US" sz="2200" dirty="0" err="1"/>
              <a:t>Színházhoz</a:t>
            </a:r>
            <a:r>
              <a:rPr lang="en-US" sz="2200" dirty="0"/>
              <a:t> </a:t>
            </a:r>
            <a:r>
              <a:rPr lang="en-US" sz="2200" dirty="0" err="1"/>
              <a:t>szerződött</a:t>
            </a:r>
            <a:r>
              <a:rPr lang="en-US" sz="2200" dirty="0"/>
              <a:t>,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haláláig</a:t>
            </a:r>
            <a:r>
              <a:rPr lang="en-US" sz="2200" dirty="0"/>
              <a:t> </a:t>
            </a:r>
            <a:r>
              <a:rPr lang="en-US" sz="2200" dirty="0" err="1"/>
              <a:t>itt</a:t>
            </a:r>
            <a:r>
              <a:rPr lang="en-US" sz="2200" dirty="0"/>
              <a:t> </a:t>
            </a:r>
            <a:r>
              <a:rPr lang="en-US" sz="2200" dirty="0" err="1"/>
              <a:t>dolgozott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Első</a:t>
            </a:r>
            <a:r>
              <a:rPr lang="en-US" sz="2200" dirty="0"/>
              <a:t> </a:t>
            </a:r>
            <a:r>
              <a:rPr lang="en-US" sz="2200" dirty="0" err="1"/>
              <a:t>szerepe</a:t>
            </a:r>
            <a:r>
              <a:rPr lang="en-US" sz="2200" dirty="0"/>
              <a:t> Shakespeare </a:t>
            </a:r>
            <a:r>
              <a:rPr lang="en-US" sz="2200" dirty="0" err="1"/>
              <a:t>Júliája</a:t>
            </a:r>
            <a:r>
              <a:rPr lang="en-US" sz="2200" dirty="0"/>
              <a:t> volt.</a:t>
            </a:r>
          </a:p>
          <a:p>
            <a:r>
              <a:rPr lang="en-US" sz="2200" dirty="0"/>
              <a:t>Vörösmarty Csongor </a:t>
            </a:r>
            <a:r>
              <a:rPr lang="en-US" sz="2200" dirty="0" err="1"/>
              <a:t>és</a:t>
            </a:r>
            <a:r>
              <a:rPr lang="en-US" sz="2200" dirty="0"/>
              <a:t> </a:t>
            </a:r>
            <a:r>
              <a:rPr lang="en-US" sz="2200" dirty="0" err="1"/>
              <a:t>Tündéjének</a:t>
            </a:r>
            <a:r>
              <a:rPr lang="en-US" sz="2200" dirty="0"/>
              <a:t> </a:t>
            </a:r>
            <a:r>
              <a:rPr lang="en-US" sz="2200" dirty="0" err="1"/>
              <a:t>főszerepét</a:t>
            </a:r>
            <a:r>
              <a:rPr lang="en-US" sz="2200" dirty="0"/>
              <a:t> </a:t>
            </a:r>
            <a:r>
              <a:rPr lang="en-US" sz="2200" dirty="0" err="1"/>
              <a:t>pályája</a:t>
            </a:r>
            <a:r>
              <a:rPr lang="en-US" sz="2200" dirty="0"/>
              <a:t> kezdetén,19 </a:t>
            </a:r>
            <a:r>
              <a:rPr lang="en-US" sz="2200" dirty="0" err="1"/>
              <a:t>évesen</a:t>
            </a:r>
            <a:r>
              <a:rPr lang="en-US" sz="2200" dirty="0"/>
              <a:t> </a:t>
            </a:r>
            <a:r>
              <a:rPr lang="en-US" sz="2200" dirty="0" err="1"/>
              <a:t>kapta</a:t>
            </a:r>
            <a:r>
              <a:rPr lang="hu-HU" sz="2200" dirty="0"/>
              <a:t> meg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U</a:t>
            </a:r>
            <a:r>
              <a:rPr lang="en-US" sz="2200" b="0" i="0" dirty="0" err="1">
                <a:effectLst/>
              </a:rPr>
              <a:t>tolsó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premierje</a:t>
            </a:r>
            <a:r>
              <a:rPr lang="en-US" sz="2200" b="0" i="0" dirty="0">
                <a:effectLst/>
              </a:rPr>
              <a:t> 1942. </a:t>
            </a:r>
            <a:r>
              <a:rPr lang="en-US" sz="2200" b="0" i="0" dirty="0" err="1">
                <a:effectLst/>
              </a:rPr>
              <a:t>augusztus</a:t>
            </a:r>
            <a:r>
              <a:rPr lang="en-US" sz="2200" b="0" i="0" dirty="0">
                <a:effectLst/>
              </a:rPr>
              <a:t> 15-én Zilahy Lajos: „A </a:t>
            </a:r>
            <a:r>
              <a:rPr lang="en-US" sz="2200" b="0" i="0" dirty="0" err="1">
                <a:effectLst/>
              </a:rPr>
              <a:t>házasságszédelgő</a:t>
            </a:r>
            <a:r>
              <a:rPr lang="en-US" sz="2200" b="0" i="0" dirty="0">
                <a:effectLst/>
              </a:rPr>
              <a:t>” </a:t>
            </a:r>
            <a:r>
              <a:rPr lang="en-US" sz="2200" b="0" i="0" dirty="0" err="1">
                <a:effectLst/>
              </a:rPr>
              <a:t>című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színdarabja</a:t>
            </a:r>
            <a:r>
              <a:rPr lang="en-US" sz="2200" b="0" i="0" dirty="0">
                <a:effectLst/>
              </a:rPr>
              <a:t> volt.</a:t>
            </a:r>
          </a:p>
          <a:p>
            <a:r>
              <a:rPr lang="en-US" sz="2200" b="0" i="0" dirty="0">
                <a:effectLst/>
              </a:rPr>
              <a:t>1949. </a:t>
            </a:r>
            <a:r>
              <a:rPr lang="en-US" sz="2200" b="0" i="0" dirty="0" err="1">
                <a:effectLst/>
              </a:rPr>
              <a:t>december</a:t>
            </a:r>
            <a:r>
              <a:rPr lang="en-US" sz="2200" b="0" i="0" dirty="0">
                <a:effectLst/>
              </a:rPr>
              <a:t> 24-én halt meg </a:t>
            </a:r>
            <a:r>
              <a:rPr lang="en-US" sz="2200" b="0" i="0" dirty="0" err="1">
                <a:effectLst/>
              </a:rPr>
              <a:t>Budapesten</a:t>
            </a:r>
            <a:r>
              <a:rPr lang="en-US" sz="2200" b="0" i="0" dirty="0">
                <a:effectLst/>
              </a:rPr>
              <a:t>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914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8BB0702-660E-15AE-09C0-A0913610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6" y="346837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/>
              <a:t>Szerepei</a:t>
            </a:r>
            <a:r>
              <a:rPr lang="hu-HU" sz="3200" dirty="0"/>
              <a:t>:</a:t>
            </a:r>
            <a:endParaRPr lang="en-US" sz="3200" dirty="0"/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441ED8-1422-6885-C927-369472A4D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908005"/>
            <a:ext cx="5295015" cy="326895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b="0" i="0" dirty="0">
                <a:effectLst/>
              </a:rPr>
              <a:t>Márkus Emília </a:t>
            </a:r>
            <a:r>
              <a:rPr lang="en-US" sz="2200" b="0" i="0" dirty="0" err="1">
                <a:effectLst/>
              </a:rPr>
              <a:t>tehetsége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egyformán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érvényesült</a:t>
            </a:r>
            <a:r>
              <a:rPr lang="en-US" sz="2200" b="0" i="0" dirty="0">
                <a:effectLst/>
              </a:rPr>
              <a:t> a </a:t>
            </a:r>
            <a:r>
              <a:rPr lang="en-US" sz="2200" b="0" i="0" dirty="0" err="1">
                <a:effectLst/>
              </a:rPr>
              <a:t>klasszikus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és</a:t>
            </a:r>
            <a:r>
              <a:rPr lang="en-US" sz="2200" b="0" i="0" dirty="0">
                <a:effectLst/>
              </a:rPr>
              <a:t> modern </a:t>
            </a:r>
            <a:r>
              <a:rPr lang="en-US" sz="2200" b="0" i="0" dirty="0" err="1">
                <a:effectLst/>
              </a:rPr>
              <a:t>drámákba</a:t>
            </a:r>
            <a:r>
              <a:rPr lang="hu-HU" sz="2200" b="0" i="0" dirty="0">
                <a:effectLst/>
              </a:rPr>
              <a:t>n, illetve </a:t>
            </a:r>
            <a:r>
              <a:rPr lang="en-US" sz="2200" b="0" i="0" dirty="0" err="1">
                <a:effectLst/>
              </a:rPr>
              <a:t>vígjátékokban</a:t>
            </a:r>
            <a:r>
              <a:rPr lang="en-US" sz="2200" b="0" i="0" dirty="0">
                <a:effectLst/>
              </a:rPr>
              <a:t> is. </a:t>
            </a:r>
            <a:endParaRPr lang="hu-HU" sz="2200" b="0" i="0" dirty="0">
              <a:effectLst/>
            </a:endParaRPr>
          </a:p>
          <a:p>
            <a:pPr marL="0" indent="0">
              <a:buNone/>
            </a:pPr>
            <a:r>
              <a:rPr lang="hu-HU" sz="2200" dirty="0"/>
              <a:t>Néhány példa: </a:t>
            </a:r>
          </a:p>
          <a:p>
            <a:pPr marL="0" indent="0">
              <a:buNone/>
            </a:pPr>
            <a:r>
              <a:rPr lang="hu-HU" sz="2200" b="0" i="0" dirty="0" err="1">
                <a:effectLst/>
              </a:rPr>
              <a:t>Ophélia</a:t>
            </a:r>
            <a:r>
              <a:rPr lang="hu-HU" sz="2200" dirty="0"/>
              <a:t>, </a:t>
            </a:r>
            <a:r>
              <a:rPr lang="hu-HU" sz="2200" dirty="0" err="1"/>
              <a:t>Desdemona</a:t>
            </a:r>
            <a:r>
              <a:rPr lang="hu-HU" sz="2200" dirty="0"/>
              <a:t>, Viola, Lady </a:t>
            </a:r>
            <a:r>
              <a:rPr lang="hu-HU" sz="2200" dirty="0" err="1"/>
              <a:t>Machbeth</a:t>
            </a:r>
            <a:r>
              <a:rPr lang="hu-HU" sz="2200" dirty="0"/>
              <a:t>, </a:t>
            </a:r>
            <a:r>
              <a:rPr lang="hu-HU" sz="2200" dirty="0" err="1"/>
              <a:t>Stuatr</a:t>
            </a:r>
            <a:r>
              <a:rPr lang="hu-HU" sz="2200" dirty="0"/>
              <a:t> Mária, Iszméné, Nóra,</a:t>
            </a:r>
          </a:p>
          <a:p>
            <a:pPr marL="0" indent="0">
              <a:buNone/>
            </a:pPr>
            <a:r>
              <a:rPr lang="hu-HU" sz="2200" dirty="0"/>
              <a:t>Lady </a:t>
            </a:r>
            <a:r>
              <a:rPr lang="hu-HU" sz="2200" dirty="0" err="1"/>
              <a:t>Cicely</a:t>
            </a:r>
            <a:r>
              <a:rPr lang="hu-HU" sz="2200" dirty="0"/>
              <a:t>, </a:t>
            </a:r>
            <a:r>
              <a:rPr lang="hu-HU" sz="2200" dirty="0" err="1"/>
              <a:t>Gertrdis</a:t>
            </a:r>
            <a:r>
              <a:rPr lang="hu-HU" sz="2200" dirty="0"/>
              <a:t>, </a:t>
            </a:r>
            <a:r>
              <a:rPr lang="hu-HU" sz="2200" dirty="0" err="1"/>
              <a:t>Szerémi</a:t>
            </a:r>
            <a:r>
              <a:rPr lang="hu-HU" sz="2200" dirty="0"/>
              <a:t> grófné</a:t>
            </a:r>
            <a:endParaRPr lang="hu-HU" sz="2200" b="0" i="0" dirty="0">
              <a:effectLst/>
            </a:endParaRPr>
          </a:p>
          <a:p>
            <a:pPr marL="0" indent="0">
              <a:buNone/>
            </a:pPr>
            <a:r>
              <a:rPr lang="en-US" sz="2200" b="0" i="0" dirty="0" err="1">
                <a:effectLst/>
              </a:rPr>
              <a:t>Játszott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az</a:t>
            </a:r>
            <a:r>
              <a:rPr lang="en-US" sz="2200" b="0" i="0" dirty="0">
                <a:effectLst/>
              </a:rPr>
              <a:t> 1901-ben </a:t>
            </a:r>
            <a:r>
              <a:rPr lang="en-US" sz="2200" b="0" i="0" dirty="0" err="1">
                <a:effectLst/>
              </a:rPr>
              <a:t>forgatott</a:t>
            </a:r>
            <a:r>
              <a:rPr lang="en-US" sz="2200" b="0" i="0" dirty="0">
                <a:effectLst/>
              </a:rPr>
              <a:t> „</a:t>
            </a:r>
            <a:r>
              <a:rPr lang="en-US" sz="2200" b="0" i="0" dirty="0" err="1">
                <a:effectLst/>
              </a:rPr>
              <a:t>Tánc</a:t>
            </a:r>
            <a:r>
              <a:rPr lang="en-US" sz="2200" b="0" i="0" dirty="0">
                <a:effectLst/>
              </a:rPr>
              <a:t>” </a:t>
            </a:r>
            <a:r>
              <a:rPr lang="en-US" sz="2200" b="0" i="0" dirty="0" err="1">
                <a:effectLst/>
              </a:rPr>
              <a:t>című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első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magyar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némafilmben</a:t>
            </a:r>
            <a:r>
              <a:rPr lang="en-US" sz="2200" b="0" i="0" dirty="0">
                <a:effectLst/>
              </a:rPr>
              <a:t> is. </a:t>
            </a:r>
            <a:endParaRPr lang="en-US" sz="2200" dirty="0"/>
          </a:p>
        </p:txBody>
      </p:sp>
      <p:pic>
        <p:nvPicPr>
          <p:cNvPr id="30" name="Kép 29" descr="A képen vázlat, rajz, Emberi arc, n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74128E9-9D4E-D808-3AA9-C1E414431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26" y="362384"/>
            <a:ext cx="1636947" cy="2884488"/>
          </a:xfrm>
          <a:prstGeom prst="rect">
            <a:avLst/>
          </a:prstGeom>
        </p:spPr>
      </p:pic>
      <p:pic>
        <p:nvPicPr>
          <p:cNvPr id="26" name="Tartalom helye 25" descr="A képen Emberi arc, ruházat, Retro stílus, Divatkiegészít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514C114-90AD-3C89-B307-F2995651D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37" y="362383"/>
            <a:ext cx="2047987" cy="2884489"/>
          </a:xfrm>
          <a:prstGeom prst="rect">
            <a:avLst/>
          </a:prstGeom>
        </p:spPr>
      </p:pic>
      <p:pic>
        <p:nvPicPr>
          <p:cNvPr id="34" name="Kép 33" descr="A képen Emberi arc, menyasszonyi ruha, portré, Díszít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9CA375A-0CE6-D4A6-9939-9B5B08A40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4" y="3426258"/>
            <a:ext cx="3438381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1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98A3869-925B-9930-02D7-271568E8F2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40000"/>
          </a:blip>
          <a:srcRect t="12562" r="1" b="11962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F4D4AE5-35B8-E55C-0EC1-8A7FFE559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Mirígy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Gobbi Hilda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1937.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Nemzeti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Színház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B08812-78B2-1A67-8518-93DD94187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i="0" dirty="0">
              <a:solidFill>
                <a:srgbClr val="FFFFFF"/>
              </a:solidFill>
              <a:effectLst/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i="0" dirty="0">
                <a:solidFill>
                  <a:srgbClr val="FFFFFF"/>
                </a:solidFill>
                <a:effectLst/>
              </a:rPr>
              <a:t>„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Egyetlenegy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valamivel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kacérkodom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. A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reinkarnációval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. Mert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nem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igaz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hogy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nincs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folytatás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az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lehetetlen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. Kell,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hogy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legyen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, a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világ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nem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szűnhet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meg.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Én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fű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szeretnék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lenni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mert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az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kinő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levághatják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letaposhatják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akkor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 is </a:t>
            </a:r>
            <a:r>
              <a:rPr lang="en-US" sz="2000" i="0" dirty="0" err="1">
                <a:solidFill>
                  <a:srgbClr val="FFFFFF"/>
                </a:solidFill>
                <a:effectLst/>
              </a:rPr>
              <a:t>kinő</a:t>
            </a:r>
            <a:r>
              <a:rPr lang="en-US" sz="2000" i="0" dirty="0">
                <a:solidFill>
                  <a:srgbClr val="FFFFFF"/>
                </a:solidFill>
                <a:effectLst/>
              </a:rPr>
              <a:t>.”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FFFF"/>
                </a:solidFill>
              </a:rPr>
              <a:t>                                                                                              </a:t>
            </a:r>
            <a:r>
              <a:rPr lang="hu-HU" sz="2000" i="1" dirty="0">
                <a:solidFill>
                  <a:srgbClr val="FFFFFF"/>
                </a:solidFill>
              </a:rPr>
              <a:t> </a:t>
            </a:r>
            <a:r>
              <a:rPr lang="en-US" sz="2000" i="1" dirty="0">
                <a:solidFill>
                  <a:srgbClr val="FFFFFF"/>
                </a:solidFill>
              </a:rPr>
              <a:t>(Gobbi Hilda)</a:t>
            </a:r>
          </a:p>
        </p:txBody>
      </p:sp>
      <p:pic>
        <p:nvPicPr>
          <p:cNvPr id="8" name="Kép 7" descr="A képen személy, Emberi arc, ruházat, könyvszekrén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F830E08A-D1D9-1E17-9FF0-00C62EA2B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r="6544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901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00A5C02-3CF9-9F65-89F8-33B88D75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450" y="-644661"/>
            <a:ext cx="4851990" cy="2480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Életútja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szerepei</a:t>
            </a:r>
            <a:r>
              <a:rPr lang="hu-HU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ép 9" descr="A képen Emberi arc, portré, személy, fekete-fehér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2ACA55C-020E-6FC4-80F0-32BBA5F2D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2" b="23563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</p:spPr>
      </p:pic>
      <p:pic>
        <p:nvPicPr>
          <p:cNvPr id="6" name="Tartalom helye 5" descr="A képen Divatkiegészítő, Emberi arc, portré, ruház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A5973DE-0A1C-1DAA-076A-85A6F691F2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5" r="-1" b="19095"/>
          <a:stretch/>
        </p:blipFill>
        <p:spPr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 descr="A képen Emberi arc, portré, Retro stílus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455AC40-BAE8-DE65-25D0-0EEA9229C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27365"/>
          <a:stretch/>
        </p:blipFill>
        <p:spPr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C8E465DF-760B-5CA4-B95A-654490FD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809" y="2784788"/>
            <a:ext cx="4851990" cy="333011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400" b="0" i="0" dirty="0">
                <a:effectLst/>
              </a:rPr>
              <a:t>1913. </a:t>
            </a:r>
            <a:r>
              <a:rPr lang="hu-HU" sz="1400" b="0" i="0" dirty="0">
                <a:effectLst/>
              </a:rPr>
              <a:t>j</a:t>
            </a:r>
            <a:r>
              <a:rPr lang="en-US" sz="1400" b="0" i="0" dirty="0" err="1">
                <a:effectLst/>
              </a:rPr>
              <a:t>úlius</a:t>
            </a:r>
            <a:r>
              <a:rPr lang="en-US" sz="1400" b="0" i="0" dirty="0">
                <a:effectLst/>
              </a:rPr>
              <a:t> 6-án </a:t>
            </a:r>
            <a:r>
              <a:rPr lang="en-US" sz="1400" b="0" i="0" dirty="0" err="1">
                <a:effectLst/>
              </a:rPr>
              <a:t>született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Budapesten</a:t>
            </a:r>
            <a:r>
              <a:rPr lang="en-US" sz="1400" b="0" i="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1400" b="0" i="0" dirty="0">
                <a:effectLst/>
              </a:rPr>
              <a:t>1932-ben </a:t>
            </a:r>
            <a:r>
              <a:rPr lang="en-US" sz="1400" b="0" i="0" dirty="0" err="1">
                <a:effectLst/>
              </a:rPr>
              <a:t>nyert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felvételt</a:t>
            </a:r>
            <a:r>
              <a:rPr lang="en-US" sz="1400" b="0" i="0" dirty="0">
                <a:effectLst/>
              </a:rPr>
              <a:t> a </a:t>
            </a:r>
            <a:r>
              <a:rPr lang="en-US" sz="1400" b="0" i="0" dirty="0" err="1">
                <a:effectLst/>
              </a:rPr>
              <a:t>Színművészeti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Akadémiára</a:t>
            </a:r>
            <a:r>
              <a:rPr lang="en-US" sz="1400" b="0" i="0" dirty="0">
                <a:effectLst/>
              </a:rPr>
              <a:t>, </a:t>
            </a:r>
            <a:r>
              <a:rPr lang="en-US" sz="1400" b="0" i="0" dirty="0" err="1">
                <a:effectLst/>
              </a:rPr>
              <a:t>oklevelének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megszerzése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után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pedig</a:t>
            </a:r>
            <a:r>
              <a:rPr lang="en-US" sz="1400" b="0" i="0" dirty="0">
                <a:effectLst/>
              </a:rPr>
              <a:t> a </a:t>
            </a:r>
            <a:r>
              <a:rPr lang="en-US" sz="1400" b="0" i="0" dirty="0" err="1">
                <a:effectLst/>
              </a:rPr>
              <a:t>Nemzeti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Színház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szerződtette</a:t>
            </a:r>
            <a:r>
              <a:rPr lang="en-US" sz="1400" b="0" i="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1400" b="0" i="0" dirty="0">
                <a:effectLst/>
              </a:rPr>
              <a:t>1959-től a József Attila, 1971-től </a:t>
            </a:r>
            <a:r>
              <a:rPr lang="en-US" sz="1400" b="0" i="0" dirty="0" err="1">
                <a:effectLst/>
              </a:rPr>
              <a:t>ismét</a:t>
            </a:r>
            <a:r>
              <a:rPr lang="en-US" sz="1400" b="0" i="0" dirty="0">
                <a:effectLst/>
              </a:rPr>
              <a:t> a </a:t>
            </a:r>
            <a:r>
              <a:rPr lang="en-US" sz="1400" b="0" i="0" dirty="0" err="1">
                <a:effectLst/>
              </a:rPr>
              <a:t>Nemzeti</a:t>
            </a:r>
            <a:r>
              <a:rPr lang="en-US" sz="1400" b="0" i="0" dirty="0">
                <a:effectLst/>
              </a:rPr>
              <a:t>, 1983-tól </a:t>
            </a:r>
            <a:r>
              <a:rPr lang="en-US" sz="1400" b="0" i="0" dirty="0" err="1">
                <a:effectLst/>
              </a:rPr>
              <a:t>haláláig</a:t>
            </a:r>
            <a:r>
              <a:rPr lang="en-US" sz="1400" b="0" i="0" dirty="0">
                <a:effectLst/>
              </a:rPr>
              <a:t> a Katona József </a:t>
            </a:r>
            <a:r>
              <a:rPr lang="en-US" sz="1400" b="0" i="0" dirty="0" err="1">
                <a:effectLst/>
              </a:rPr>
              <a:t>Színház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tagjaként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dolgozott</a:t>
            </a:r>
            <a:r>
              <a:rPr lang="en-US" sz="1400" b="0" i="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1400" b="0" i="0" dirty="0" err="1">
                <a:effectLst/>
              </a:rPr>
              <a:t>Színpadi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szerepei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közül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emlékezetes</a:t>
            </a:r>
            <a:r>
              <a:rPr lang="en-US" sz="1400" b="0" i="0" dirty="0">
                <a:effectLst/>
              </a:rPr>
              <a:t> volt:</a:t>
            </a:r>
          </a:p>
          <a:p>
            <a:pPr marL="0"/>
            <a:r>
              <a:rPr lang="en-US" sz="1400" b="0" i="0" dirty="0" err="1">
                <a:effectLst/>
              </a:rPr>
              <a:t>Mirigy</a:t>
            </a:r>
            <a:r>
              <a:rPr lang="en-US" sz="1400" b="0" i="0" dirty="0">
                <a:effectLst/>
              </a:rPr>
              <a:t> a </a:t>
            </a:r>
            <a:r>
              <a:rPr lang="en-US" sz="1400" b="0" i="1" dirty="0">
                <a:effectLst/>
              </a:rPr>
              <a:t>Csongor </a:t>
            </a:r>
            <a:r>
              <a:rPr lang="en-US" sz="1400" b="0" i="1" dirty="0" err="1">
                <a:effectLst/>
              </a:rPr>
              <a:t>és</a:t>
            </a:r>
            <a:r>
              <a:rPr lang="en-US" sz="1400" b="0" i="1" dirty="0">
                <a:effectLst/>
              </a:rPr>
              <a:t> </a:t>
            </a:r>
            <a:r>
              <a:rPr lang="en-US" sz="1400" b="0" i="1" dirty="0" err="1">
                <a:effectLst/>
              </a:rPr>
              <a:t>Tündé</a:t>
            </a:r>
            <a:r>
              <a:rPr lang="en-US" sz="1400" b="0" i="0" dirty="0" err="1">
                <a:effectLst/>
              </a:rPr>
              <a:t>ben</a:t>
            </a:r>
            <a:r>
              <a:rPr lang="en-US" sz="1400" b="0" i="0" dirty="0">
                <a:effectLst/>
              </a:rPr>
              <a:t> (26 </a:t>
            </a:r>
            <a:r>
              <a:rPr lang="en-US" sz="1400" b="0" i="0" dirty="0" err="1">
                <a:effectLst/>
              </a:rPr>
              <a:t>évesen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először</a:t>
            </a:r>
            <a:r>
              <a:rPr lang="en-US" sz="1400" b="0" i="0" dirty="0">
                <a:effectLst/>
              </a:rPr>
              <a:t>), </a:t>
            </a:r>
          </a:p>
          <a:p>
            <a:pPr marL="0"/>
            <a:r>
              <a:rPr lang="en-US" sz="1400" b="0" i="0" dirty="0">
                <a:effectLst/>
              </a:rPr>
              <a:t>Gertrúd a </a:t>
            </a:r>
            <a:r>
              <a:rPr lang="en-US" sz="1400" b="0" i="1" dirty="0" err="1">
                <a:effectLst/>
              </a:rPr>
              <a:t>Hamlet</a:t>
            </a:r>
            <a:r>
              <a:rPr lang="en-US" sz="1400" b="0" i="0" dirty="0" err="1">
                <a:effectLst/>
              </a:rPr>
              <a:t>ben</a:t>
            </a:r>
            <a:r>
              <a:rPr lang="en-US" sz="1400" b="0" i="0" dirty="0">
                <a:effectLst/>
              </a:rPr>
              <a:t>, </a:t>
            </a:r>
          </a:p>
          <a:p>
            <a:pPr marL="0"/>
            <a:r>
              <a:rPr lang="en-US" sz="1400" b="0" i="0" dirty="0">
                <a:effectLst/>
              </a:rPr>
              <a:t>Aase a</a:t>
            </a:r>
            <a:r>
              <a:rPr lang="en-US" sz="1400" b="0" i="1" dirty="0">
                <a:effectLst/>
              </a:rPr>
              <a:t> Peer </a:t>
            </a:r>
            <a:r>
              <a:rPr lang="en-US" sz="1400" b="0" i="1" dirty="0" err="1">
                <a:effectLst/>
              </a:rPr>
              <a:t>Gynt</a:t>
            </a:r>
            <a:r>
              <a:rPr lang="en-US" sz="1400" b="0" i="0" dirty="0" err="1">
                <a:effectLst/>
              </a:rPr>
              <a:t>ben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és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utolsó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szerepe</a:t>
            </a:r>
            <a:r>
              <a:rPr lang="en-US" sz="1400" b="0" i="0" dirty="0">
                <a:effectLst/>
              </a:rPr>
              <a:t>, </a:t>
            </a:r>
          </a:p>
          <a:p>
            <a:pPr marL="0"/>
            <a:r>
              <a:rPr lang="en-US" sz="1400" b="0" i="0" dirty="0">
                <a:effectLst/>
              </a:rPr>
              <a:t>a </a:t>
            </a:r>
            <a:r>
              <a:rPr lang="en-US" sz="1400" b="0" i="0" dirty="0" err="1">
                <a:effectLst/>
              </a:rPr>
              <a:t>Vénasszony</a:t>
            </a:r>
            <a:r>
              <a:rPr lang="en-US" sz="1400" b="0" i="0" dirty="0">
                <a:effectLst/>
              </a:rPr>
              <a:t> a</a:t>
            </a:r>
            <a:r>
              <a:rPr lang="en-US" sz="1400" i="0" dirty="0">
                <a:effectLst/>
              </a:rPr>
              <a:t> Spiró György </a:t>
            </a:r>
            <a:r>
              <a:rPr lang="en-US" sz="1400" b="0" i="0" dirty="0" err="1">
                <a:effectLst/>
              </a:rPr>
              <a:t>által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neki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írott</a:t>
            </a:r>
            <a:r>
              <a:rPr lang="en-US" sz="1400" b="0" i="0" dirty="0">
                <a:effectLst/>
              </a:rPr>
              <a:t> </a:t>
            </a:r>
            <a:r>
              <a:rPr lang="en-US" sz="1400" b="0" i="1" dirty="0" err="1">
                <a:effectLst/>
              </a:rPr>
              <a:t>Csirkefej</a:t>
            </a:r>
            <a:r>
              <a:rPr lang="en-US" sz="1400" b="0" i="0" dirty="0" err="1">
                <a:effectLst/>
              </a:rPr>
              <a:t>ben</a:t>
            </a:r>
            <a:endParaRPr lang="en-US" sz="1400" b="0" i="0" dirty="0">
              <a:effectLst/>
            </a:endParaRPr>
          </a:p>
          <a:p>
            <a:pPr marL="0" indent="0">
              <a:buNone/>
            </a:pPr>
            <a:r>
              <a:rPr lang="en-US" sz="1400" b="0" i="0" dirty="0">
                <a:effectLst/>
              </a:rPr>
              <a:t>1988. </a:t>
            </a:r>
            <a:r>
              <a:rPr lang="en-US" sz="1400" b="0" i="0" dirty="0" err="1">
                <a:effectLst/>
              </a:rPr>
              <a:t>július</a:t>
            </a:r>
            <a:r>
              <a:rPr lang="en-US" sz="1400" b="0" i="0" dirty="0">
                <a:effectLst/>
              </a:rPr>
              <a:t> 13-án </a:t>
            </a:r>
            <a:r>
              <a:rPr lang="en-US" sz="1400" b="0" i="0" dirty="0" err="1">
                <a:effectLst/>
              </a:rPr>
              <a:t>hunyt</a:t>
            </a:r>
            <a:r>
              <a:rPr lang="en-US" sz="1400" b="0" i="0" dirty="0">
                <a:effectLst/>
              </a:rPr>
              <a:t> el.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419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9DF6550-F2A7-6631-75E7-692A7DF8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Közéleti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tevékenysége</a:t>
            </a:r>
            <a:r>
              <a:rPr lang="hu-HU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3E496A13-87EA-1746-8FF1-33D914438C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971" r="1" b="26129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7" descr="A képen ruházat, személy, Emberi arc, moso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2BD332D-4733-CBA2-494E-90BE8B54D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286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02C205-6050-32F8-4CBF-239E4E8D5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200" b="0" i="0">
                <a:effectLst/>
              </a:rPr>
              <a:t>Aktívan dolgozott és tett azért, hogy a nehéz helyzetben és életszakaszban lévő kollégáit segítse. </a:t>
            </a:r>
          </a:p>
          <a:p>
            <a:pPr marL="0"/>
            <a:r>
              <a:rPr lang="en-US" sz="2200" b="0" i="0">
                <a:effectLst/>
              </a:rPr>
              <a:t>Az ő kezdeményezésére alakult többek közt a Horváth Árpád Színészkollégium, a Jászai Mari Színészotthon, az Ódry Árpád Színészotthon és Bajor Gizi Színészmúzeum is.</a:t>
            </a:r>
          </a:p>
          <a:p>
            <a:pPr marL="0"/>
            <a:r>
              <a:rPr lang="en-US" sz="2200" b="0" i="0">
                <a:effectLst/>
              </a:rPr>
              <a:t>1977-ben az ő kezdeményezte a Nemzeti Színház felépítésére indított akciót, majd 1987-ben pénzgyűjtést is kezdeményezett a nemes cél érdekében.</a:t>
            </a: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15384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C99AB48-0E08-36A6-EE64-F8A641E0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Csongor:</a:t>
            </a:r>
            <a:r>
              <a:rPr lang="en-US"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Fehér Tibor</a:t>
            </a:r>
            <a:br>
              <a:rPr lang="en-US"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2016. Nemzeti Színház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160D867-5FDC-7AA1-A723-5CAED103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94" r="15958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9F36C7-A437-4BA1-B2D7-AA7C1BDE0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„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Ezután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jött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a </a:t>
            </a:r>
            <a:r>
              <a:rPr lang="en-US" sz="17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Csongor </a:t>
            </a:r>
            <a:r>
              <a:rPr lang="en-US" sz="1700" b="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és</a:t>
            </a:r>
            <a:r>
              <a:rPr lang="en-US" sz="17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Tünde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      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ami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szintén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nem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volt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könnyű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 Nehéz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szöveg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nehéz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szerep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nehéz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volt </a:t>
            </a:r>
            <a:r>
              <a:rPr lang="en-US" sz="17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megfogni</a:t>
            </a: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munka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maximálisan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megérte</a:t>
            </a:r>
            <a:r>
              <a:rPr lang="hu-H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nagyon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jó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feladatok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voltak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sok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tapasztalatot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gyűjtöttem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sokat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tanultam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mindegyikből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magamról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az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életről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kollegákról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Márpedig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az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legfontosabb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hogy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tanuljak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halálomig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folyamatosan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17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  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</a:t>
            </a:r>
            <a:r>
              <a:rPr lang="en-US" sz="1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(Fehér Tibor)</a:t>
            </a:r>
            <a:endParaRPr lang="en-US" sz="1700" b="0" i="1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Tartalom helye 7" descr="A képen személy, ég, kültéri, ruház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6E29FED-B2D2-854B-1659-403908540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r="20162" b="-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299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3D80C4-4BF3-54A0-255F-45EEAD9A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618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Életútja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6ACDAF-DE2B-4C94-8099-56A034C66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1988. </a:t>
            </a:r>
            <a:r>
              <a:rPr lang="en-US" sz="2000" dirty="0" err="1"/>
              <a:t>június</a:t>
            </a:r>
            <a:r>
              <a:rPr lang="en-US" sz="2000" dirty="0"/>
              <a:t> 18</a:t>
            </a:r>
            <a:r>
              <a:rPr lang="hu-HU" sz="2000" dirty="0"/>
              <a:t>-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született</a:t>
            </a:r>
            <a:r>
              <a:rPr lang="en-US" sz="2000" dirty="0"/>
              <a:t> </a:t>
            </a:r>
            <a:r>
              <a:rPr lang="en-US" sz="2000" dirty="0" err="1"/>
              <a:t>Mátászalkán</a:t>
            </a:r>
            <a:r>
              <a:rPr lang="en-US" sz="2000" dirty="0"/>
              <a:t>,</a:t>
            </a:r>
            <a:r>
              <a:rPr lang="hu-HU" sz="2000" dirty="0"/>
              <a:t> </a:t>
            </a:r>
            <a:r>
              <a:rPr lang="en-US" sz="2000" dirty="0" err="1"/>
              <a:t>gyerekkorát</a:t>
            </a:r>
            <a:r>
              <a:rPr lang="en-US" sz="2000" dirty="0"/>
              <a:t> </a:t>
            </a:r>
            <a:r>
              <a:rPr lang="en-US" sz="2000" dirty="0" err="1"/>
              <a:t>Nagyecseden</a:t>
            </a:r>
            <a:r>
              <a:rPr lang="en-US" sz="2000" dirty="0"/>
              <a:t> </a:t>
            </a:r>
            <a:r>
              <a:rPr lang="en-US" sz="2000" dirty="0" err="1"/>
              <a:t>töltötte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2006–2010 </a:t>
            </a:r>
            <a:r>
              <a:rPr lang="en-US" sz="2000" b="0" i="0" dirty="0" err="1">
                <a:effectLst/>
              </a:rPr>
              <a:t>között</a:t>
            </a:r>
            <a:r>
              <a:rPr lang="en-US" sz="2000" b="0" i="0" dirty="0">
                <a:effectLst/>
              </a:rPr>
              <a:t> a </a:t>
            </a:r>
            <a:r>
              <a:rPr lang="en-US" sz="2000" b="0" i="0" dirty="0" err="1">
                <a:effectLst/>
              </a:rPr>
              <a:t>Színház</a:t>
            </a:r>
            <a:r>
              <a:rPr lang="en-US" sz="2000" b="0" i="0" dirty="0">
                <a:effectLst/>
              </a:rPr>
              <a:t>- </a:t>
            </a:r>
            <a:r>
              <a:rPr lang="en-US" sz="2000" b="0" i="0" dirty="0" err="1">
                <a:effectLst/>
              </a:rPr>
              <a:t>és</a:t>
            </a:r>
            <a:r>
              <a:rPr lang="en-US" sz="2000" b="0" i="0" dirty="0">
                <a:effectLst/>
              </a:rPr>
              <a:t> </a:t>
            </a:r>
            <a:r>
              <a:rPr lang="hu-HU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Filmművészeti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Egyetem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hallgatója</a:t>
            </a:r>
            <a:r>
              <a:rPr lang="en-US" sz="2000" b="0" i="0" dirty="0">
                <a:effectLst/>
              </a:rPr>
              <a:t> volt.</a:t>
            </a:r>
            <a:endParaRPr lang="en-US" sz="2000" b="0" i="0" baseline="30000" dirty="0">
              <a:effectLst/>
            </a:endParaRP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2010–2019 </a:t>
            </a:r>
            <a:r>
              <a:rPr lang="en-US" sz="2000" b="0" i="0" dirty="0" err="1">
                <a:effectLst/>
              </a:rPr>
              <a:t>között</a:t>
            </a:r>
            <a:r>
              <a:rPr lang="en-US" sz="2000" b="0" i="0" dirty="0">
                <a:effectLst/>
              </a:rPr>
              <a:t> a </a:t>
            </a:r>
            <a:r>
              <a:rPr lang="en-US" sz="2000" b="0" i="0" dirty="0" err="1">
                <a:effectLst/>
              </a:rPr>
              <a:t>Nemzeti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Színház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tagja</a:t>
            </a:r>
            <a:r>
              <a:rPr lang="en-US" sz="2000" b="0" i="0" dirty="0">
                <a:effectLst/>
              </a:rPr>
              <a:t>. 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2019-től a </a:t>
            </a:r>
            <a:r>
              <a:rPr lang="en-US" sz="2000" b="0" i="0" dirty="0" err="1">
                <a:effectLst/>
              </a:rPr>
              <a:t>Centrál</a:t>
            </a:r>
            <a:r>
              <a:rPr lang="en-US" sz="2000" dirty="0"/>
              <a:t> </a:t>
            </a:r>
            <a:r>
              <a:rPr lang="en-US" sz="2000" b="0" i="0" dirty="0" err="1">
                <a:effectLst/>
              </a:rPr>
              <a:t>Színházban</a:t>
            </a:r>
            <a:r>
              <a:rPr lang="en-US" sz="2000" b="0" i="0" dirty="0">
                <a:effectLst/>
              </a:rPr>
              <a:t> </a:t>
            </a:r>
            <a:r>
              <a:rPr lang="hu-HU" sz="2000" dirty="0"/>
              <a:t>művésze</a:t>
            </a:r>
            <a:r>
              <a:rPr lang="en-US" sz="2000" b="0" i="0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2000" dirty="0" err="1"/>
              <a:t>Több</a:t>
            </a:r>
            <a:r>
              <a:rPr lang="en-US" sz="2000" dirty="0"/>
              <a:t> </a:t>
            </a:r>
            <a:r>
              <a:rPr lang="en-US" sz="2000" dirty="0" err="1"/>
              <a:t>elismerést</a:t>
            </a:r>
            <a:r>
              <a:rPr lang="en-US" sz="2000" dirty="0"/>
              <a:t> is </a:t>
            </a:r>
            <a:r>
              <a:rPr lang="en-US" sz="2000" dirty="0" err="1"/>
              <a:t>kapott</a:t>
            </a:r>
            <a:r>
              <a:rPr lang="en-US" sz="2000" dirty="0"/>
              <a:t> </a:t>
            </a:r>
            <a:r>
              <a:rPr lang="en-US" sz="2000" dirty="0" err="1"/>
              <a:t>már</a:t>
            </a:r>
            <a:r>
              <a:rPr lang="en-US" sz="2000" dirty="0"/>
              <a:t> </a:t>
            </a:r>
            <a:r>
              <a:rPr lang="en-US" sz="2000" dirty="0" err="1"/>
              <a:t>munkájáért</a:t>
            </a:r>
            <a:r>
              <a:rPr lang="en-US" sz="2000" dirty="0"/>
              <a:t>:</a:t>
            </a:r>
          </a:p>
          <a:p>
            <a:r>
              <a:rPr lang="en-US" sz="2000" b="0" i="0" u="none" strike="noStrike" dirty="0">
                <a:effectLst/>
                <a:hlinkClick r:id="rId2" tooltip="Sinkovits Imre-dí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Sinkovits Imre-</a:t>
            </a:r>
            <a:r>
              <a:rPr lang="en-US" sz="2000" b="0" i="0" u="none" strike="noStrike" dirty="0" err="1">
                <a:effectLst/>
                <a:hlinkClick r:id="rId2" tooltip="Sinkovits Imre-dí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díj</a:t>
            </a:r>
            <a:r>
              <a:rPr lang="en-US" sz="2000" b="0" i="0" dirty="0">
                <a:effectLst/>
              </a:rPr>
              <a:t> (2016, 2019)</a:t>
            </a:r>
          </a:p>
          <a:p>
            <a:r>
              <a:rPr lang="en-US" sz="2000" b="0" i="0" u="sng" strike="noStrike" dirty="0">
                <a:effectLst/>
                <a:hlinkClick r:id="rId3" tooltip="Junior Prima dí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Junior Prima </a:t>
            </a:r>
            <a:r>
              <a:rPr lang="en-US" sz="2000" b="0" i="0" u="none" strike="noStrike" dirty="0" err="1">
                <a:effectLst/>
                <a:hlinkClick r:id="rId3" tooltip="Junior Prima dí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díj</a:t>
            </a:r>
            <a:r>
              <a:rPr lang="en-US" sz="2000" b="0" i="0" dirty="0">
                <a:effectLst/>
              </a:rPr>
              <a:t> (2016)</a:t>
            </a:r>
          </a:p>
          <a:p>
            <a:r>
              <a:rPr lang="en-US" sz="2000" b="0" i="0" u="none" strike="noStrike" dirty="0">
                <a:effectLst/>
                <a:hlinkClick r:id="rId4" tooltip="Jászai Mari-dí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Jászai Mari-</a:t>
            </a:r>
            <a:r>
              <a:rPr lang="en-US" sz="2000" b="0" i="0" u="none" strike="noStrike" dirty="0" err="1">
                <a:effectLst/>
                <a:hlinkClick r:id="rId4" tooltip="Jászai Mari-díj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díj</a:t>
            </a:r>
            <a:r>
              <a:rPr lang="en-US" sz="2000" b="0" i="0" dirty="0">
                <a:effectLst/>
              </a:rPr>
              <a:t> (2017)</a:t>
            </a:r>
          </a:p>
          <a:p>
            <a:r>
              <a:rPr lang="en-US" sz="2000" b="0" i="0" u="none" strike="noStrike" dirty="0" err="1">
                <a:effectLst/>
                <a:hlinkClick r:id="rId5" tooltip="Nagyecs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Nagyecsed</a:t>
            </a:r>
            <a:r>
              <a:rPr lang="en-US" sz="2000" b="0" i="0" u="none" strike="noStrike" dirty="0">
                <a:effectLst/>
                <a:hlinkClick r:id="rId5" tooltip="Nagyecs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0" i="0" u="none" strike="noStrike" dirty="0" err="1">
                <a:effectLst/>
                <a:hlinkClick r:id="rId5" tooltip="Nagyecs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díszpolgára</a:t>
            </a:r>
            <a:r>
              <a:rPr lang="en-US" sz="2000" b="0" i="0" dirty="0">
                <a:effectLst/>
              </a:rPr>
              <a:t> (2019)</a:t>
            </a:r>
          </a:p>
          <a:p>
            <a:pPr marL="0" indent="0">
              <a:buNone/>
            </a:pPr>
            <a:r>
              <a:rPr lang="en-US" sz="2000" dirty="0"/>
              <a:t>Film-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szinkronszínészként</a:t>
            </a:r>
            <a:r>
              <a:rPr lang="hu-HU" sz="2000" dirty="0"/>
              <a:t>, valamint műsorvezetőként</a:t>
            </a:r>
            <a:r>
              <a:rPr lang="en-US" sz="2000" dirty="0"/>
              <a:t> is </a:t>
            </a:r>
            <a:r>
              <a:rPr lang="en-US" sz="2000" dirty="0" err="1"/>
              <a:t>dolgozik</a:t>
            </a:r>
            <a:r>
              <a:rPr lang="en-US" sz="2000" dirty="0"/>
              <a:t>.</a:t>
            </a:r>
            <a:endParaRPr lang="en-US" sz="2000" b="0" i="0" dirty="0">
              <a:effectLst/>
            </a:endParaRPr>
          </a:p>
          <a:p>
            <a:endParaRPr lang="en-US" sz="1200" dirty="0"/>
          </a:p>
        </p:txBody>
      </p:sp>
      <p:pic>
        <p:nvPicPr>
          <p:cNvPr id="12" name="Tartalom helye 11">
            <a:extLst>
              <a:ext uri="{FF2B5EF4-FFF2-40B4-BE49-F238E27FC236}">
                <a16:creationId xmlns:a16="http://schemas.microsoft.com/office/drawing/2014/main" id="{2C4B3442-9A74-26F0-41B2-8BC8D3F83B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rcRect t="7253" r="-3" b="20001"/>
          <a:stretch/>
        </p:blipFill>
        <p:spPr>
          <a:xfrm>
            <a:off x="8484735" y="234045"/>
            <a:ext cx="3704217" cy="3835716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C2505F5-13D3-FD83-A2E6-26986BC4E6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1" b="22414"/>
          <a:stretch/>
        </p:blipFill>
        <p:spPr>
          <a:xfrm>
            <a:off x="8518143" y="4264577"/>
            <a:ext cx="3747368" cy="2398607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967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615</Words>
  <Application>Microsoft Office PowerPoint</Application>
  <PresentationFormat>Szélesvásznú</PresentationFormat>
  <Paragraphs>68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Office-téma</vt:lpstr>
      <vt:lpstr>Színészportrék</vt:lpstr>
      <vt:lpstr>PowerPoint-bemutató</vt:lpstr>
      <vt:lpstr>Életútja:</vt:lpstr>
      <vt:lpstr>Szerepei:</vt:lpstr>
      <vt:lpstr>Mirígy: Gobbi Hilda 1937. Nemzeti Színház</vt:lpstr>
      <vt:lpstr>Életútja, szerepei:</vt:lpstr>
      <vt:lpstr>Közéleti tevékenysége:</vt:lpstr>
      <vt:lpstr>Csongor: Fehér Tibor 2016. Nemzeti Színház</vt:lpstr>
      <vt:lpstr>Életútja:</vt:lpstr>
      <vt:lpstr>Néhány fontosabb szerepe: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Livia Szőcs</dc:creator>
  <cp:lastModifiedBy>Livia Szőcs</cp:lastModifiedBy>
  <cp:revision>4</cp:revision>
  <dcterms:created xsi:type="dcterms:W3CDTF">2025-04-22T14:09:18Z</dcterms:created>
  <dcterms:modified xsi:type="dcterms:W3CDTF">2025-04-27T18:19:26Z</dcterms:modified>
</cp:coreProperties>
</file>