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1A4F5-C936-49DA-9EC8-4DF671EC4403}" v="7" dt="2026-03-28T11:04:42.079"/>
    <p1510:client id="{9A13B644-ACC9-5B07-53E9-122BD9EBC271}" v="1" dt="2026-03-28T11:31:19.798"/>
    <p1510:client id="{9FB4BD59-469D-40DE-A237-D09D9108D038}" v="32" dt="2026-03-28T11:14:15.545"/>
    <p1510:client id="{D83A4757-2388-437B-AC92-75122D98A4C2}" v="37" dt="2026-03-28T11:34:02.536"/>
    <p1510:client id="{EC126350-48F4-48D1-8EDD-0B80A72B83D0}" v="21" dt="2026-03-28T10:56:12.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4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1BD05D-4991-9E48-1F90-07B638467AC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D6C716E8-1DF3-FB20-6639-A6A4E95E1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CFE88BD0-CB6E-BAFC-0C88-E59562EF7BAD}"/>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5" name="Élőláb helye 4">
            <a:extLst>
              <a:ext uri="{FF2B5EF4-FFF2-40B4-BE49-F238E27FC236}">
                <a16:creationId xmlns:a16="http://schemas.microsoft.com/office/drawing/2014/main" id="{8B059A64-6153-0DA4-C8F3-05730F12AB7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08F5E22-5CC6-E3FE-2AFD-BCC2783AC5F7}"/>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122970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F2235D-5629-AF50-53E1-6299EE37E32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505A30BD-00BF-6E9A-34E9-7305FF2B2489}"/>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DA438E8-94EB-05CF-0D2F-E0534B9DBF19}"/>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5" name="Élőláb helye 4">
            <a:extLst>
              <a:ext uri="{FF2B5EF4-FFF2-40B4-BE49-F238E27FC236}">
                <a16:creationId xmlns:a16="http://schemas.microsoft.com/office/drawing/2014/main" id="{B6714808-D3E5-843C-375B-A33EEDE0E5E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2AB3FE2-0692-EFC7-EAD1-CF869C831ADF}"/>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242411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4780875-18B8-2021-4E53-3EEF87243B8F}"/>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D0EF8A6-B859-2E2C-AA84-00DC9E8079BD}"/>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BF10953-5605-0D6E-9F34-6DF6E843664B}"/>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5" name="Élőláb helye 4">
            <a:extLst>
              <a:ext uri="{FF2B5EF4-FFF2-40B4-BE49-F238E27FC236}">
                <a16:creationId xmlns:a16="http://schemas.microsoft.com/office/drawing/2014/main" id="{B2A30FBA-922C-AA6C-86C2-21F62563702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F8390B7-004F-47C7-CA8C-182B3EAC4DE1}"/>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299836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0195BC-2A39-F4FE-07D1-14CC9ADFEE8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696992D0-4F9A-758C-176D-E083849A2E2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7E0E4E6C-A3CD-9C53-A390-903800989651}"/>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5" name="Élőláb helye 4">
            <a:extLst>
              <a:ext uri="{FF2B5EF4-FFF2-40B4-BE49-F238E27FC236}">
                <a16:creationId xmlns:a16="http://schemas.microsoft.com/office/drawing/2014/main" id="{253C0EE3-3032-210B-160E-4F1F1BE0F69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E1771C2-57E2-8F03-CED1-C39471AD99DA}"/>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37503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B25582-53C8-BDB0-84DE-49BD1D5BD1E0}"/>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A1A03DCB-1466-F681-12CD-91BB4CD09C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4AE4889E-5E19-2941-9CE2-B95535D75B7B}"/>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5" name="Élőláb helye 4">
            <a:extLst>
              <a:ext uri="{FF2B5EF4-FFF2-40B4-BE49-F238E27FC236}">
                <a16:creationId xmlns:a16="http://schemas.microsoft.com/office/drawing/2014/main" id="{7BE5B9DB-0C92-69B5-4A1A-12EC8AB11E2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77196C2-16C4-B055-2904-7AA66E93E611}"/>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227019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195564D-00C1-6DDA-3D56-3F72756787E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4A959DE3-3625-B295-0CA3-1CFB6A5F1CD0}"/>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0786B7D-B7E4-0A4C-5532-C93BEED6A8FE}"/>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19C366B2-0428-D41A-8705-CDEF3B5A96C0}"/>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6" name="Élőláb helye 5">
            <a:extLst>
              <a:ext uri="{FF2B5EF4-FFF2-40B4-BE49-F238E27FC236}">
                <a16:creationId xmlns:a16="http://schemas.microsoft.com/office/drawing/2014/main" id="{B32B05AA-5471-71E4-B065-D2160441659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48B4A35-39A7-CB6F-4225-C21FB74025F6}"/>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56581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B88605-C275-2216-1825-4A5957327E4D}"/>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999FA6EE-DBBE-2C19-1162-C19D4F61A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DBE6C40-A7FD-90F2-D6F1-7CD11A5AC43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7EB7FAFD-675E-BF08-0098-BF46B7021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DEC40B1-7B00-D70C-6E00-4DB14542A70D}"/>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30C770F-0415-5849-7982-D22F545D291B}"/>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8" name="Élőláb helye 7">
            <a:extLst>
              <a:ext uri="{FF2B5EF4-FFF2-40B4-BE49-F238E27FC236}">
                <a16:creationId xmlns:a16="http://schemas.microsoft.com/office/drawing/2014/main" id="{A0B7A9BB-ED67-70AD-176C-37CA63BB500F}"/>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8F3D36FB-523E-78FE-F438-720F995C0CCA}"/>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37178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EA1206E-DFB2-BFB6-971A-0F79FE1569B0}"/>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8B4A7860-1D52-B3C3-B377-BDF2FA17B2B7}"/>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4" name="Élőláb helye 3">
            <a:extLst>
              <a:ext uri="{FF2B5EF4-FFF2-40B4-BE49-F238E27FC236}">
                <a16:creationId xmlns:a16="http://schemas.microsoft.com/office/drawing/2014/main" id="{DC42F090-B5CA-86F0-3D9E-CBA621347F4C}"/>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2AB5012A-797A-3E49-71C5-EE87DC32D7CB}"/>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28347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09ED6782-FCB6-9B81-E903-83AB4D4F71AA}"/>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3" name="Élőláb helye 2">
            <a:extLst>
              <a:ext uri="{FF2B5EF4-FFF2-40B4-BE49-F238E27FC236}">
                <a16:creationId xmlns:a16="http://schemas.microsoft.com/office/drawing/2014/main" id="{51399A28-9A1A-FA5F-35B5-7789EFD33975}"/>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02A95EF-FA94-91EA-F79A-F34584D619EC}"/>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31518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799CF1-CD40-5AF0-5D98-642427C2182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A1E1B5E5-10CE-F834-4706-CA5027474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417EAA22-E68E-573E-260E-37C0E574F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6DAE6A62-4F59-D72D-A53F-FA09D8574616}"/>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6" name="Élőláb helye 5">
            <a:extLst>
              <a:ext uri="{FF2B5EF4-FFF2-40B4-BE49-F238E27FC236}">
                <a16:creationId xmlns:a16="http://schemas.microsoft.com/office/drawing/2014/main" id="{4D3DC428-49AC-8C62-8B23-B3472076660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AF60F9C-7269-11D3-507D-36E199986C47}"/>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36590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3C9C34B-3EE7-56F1-C94B-3AD3D41C62E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1181FE43-C76A-3D81-82F6-5C7CBF75D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75A0D34-9AFF-2B01-30BF-C4229D795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667D364C-1251-BD2A-E800-9C58889AF0F6}"/>
              </a:ext>
            </a:extLst>
          </p:cNvPr>
          <p:cNvSpPr>
            <a:spLocks noGrp="1"/>
          </p:cNvSpPr>
          <p:nvPr>
            <p:ph type="dt" sz="half" idx="10"/>
          </p:nvPr>
        </p:nvSpPr>
        <p:spPr/>
        <p:txBody>
          <a:bodyPr/>
          <a:lstStyle/>
          <a:p>
            <a:fld id="{CDBBD014-4AC6-498C-B98B-26DCEB4B21F0}" type="datetimeFigureOut">
              <a:rPr lang="hu-HU" smtClean="0"/>
              <a:t>2026. 03. 29.</a:t>
            </a:fld>
            <a:endParaRPr lang="hu-HU"/>
          </a:p>
        </p:txBody>
      </p:sp>
      <p:sp>
        <p:nvSpPr>
          <p:cNvPr id="6" name="Élőláb helye 5">
            <a:extLst>
              <a:ext uri="{FF2B5EF4-FFF2-40B4-BE49-F238E27FC236}">
                <a16:creationId xmlns:a16="http://schemas.microsoft.com/office/drawing/2014/main" id="{C0422141-F797-DE90-EE3A-FFA50CC7E00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05AF05A-181E-AFC7-2EB7-29DB3B5C38EE}"/>
              </a:ext>
            </a:extLst>
          </p:cNvPr>
          <p:cNvSpPr>
            <a:spLocks noGrp="1"/>
          </p:cNvSpPr>
          <p:nvPr>
            <p:ph type="sldNum" sz="quarter" idx="12"/>
          </p:nvPr>
        </p:nvSpPr>
        <p:spPr/>
        <p:txBody>
          <a:bodyPr/>
          <a:lstStyle/>
          <a:p>
            <a:fld id="{92879C3D-7FE4-4E7A-B029-F58C10718A79}" type="slidenum">
              <a:rPr lang="hu-HU" smtClean="0"/>
              <a:t>‹#›</a:t>
            </a:fld>
            <a:endParaRPr lang="hu-HU"/>
          </a:p>
        </p:txBody>
      </p:sp>
    </p:spTree>
    <p:extLst>
      <p:ext uri="{BB962C8B-B14F-4D97-AF65-F5344CB8AC3E}">
        <p14:creationId xmlns:p14="http://schemas.microsoft.com/office/powerpoint/2010/main" val="239449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986DC80A-066C-4878-F5BA-4653EF472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59B95576-79A6-E781-F649-03A299B1E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9AC165-E888-3C62-0055-0F1C0E207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BD014-4AC6-498C-B98B-26DCEB4B21F0}" type="datetimeFigureOut">
              <a:rPr lang="hu-HU" smtClean="0"/>
              <a:t>2026. 03. 29.</a:t>
            </a:fld>
            <a:endParaRPr lang="hu-HU"/>
          </a:p>
        </p:txBody>
      </p:sp>
      <p:sp>
        <p:nvSpPr>
          <p:cNvPr id="5" name="Élőláb helye 4">
            <a:extLst>
              <a:ext uri="{FF2B5EF4-FFF2-40B4-BE49-F238E27FC236}">
                <a16:creationId xmlns:a16="http://schemas.microsoft.com/office/drawing/2014/main" id="{2C41AC8F-3C7C-8AA3-D846-8814731C7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u-HU"/>
          </a:p>
        </p:txBody>
      </p:sp>
      <p:sp>
        <p:nvSpPr>
          <p:cNvPr id="6" name="Dia számának helye 5">
            <a:extLst>
              <a:ext uri="{FF2B5EF4-FFF2-40B4-BE49-F238E27FC236}">
                <a16:creationId xmlns:a16="http://schemas.microsoft.com/office/drawing/2014/main" id="{103DF27E-B295-DA47-11A4-8FE7E1EC2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879C3D-7FE4-4E7A-B029-F58C10718A79}" type="slidenum">
              <a:rPr lang="hu-HU" smtClean="0"/>
              <a:t>‹#›</a:t>
            </a:fld>
            <a:endParaRPr lang="hu-HU"/>
          </a:p>
        </p:txBody>
      </p:sp>
    </p:spTree>
    <p:extLst>
      <p:ext uri="{BB962C8B-B14F-4D97-AF65-F5344CB8AC3E}">
        <p14:creationId xmlns:p14="http://schemas.microsoft.com/office/powerpoint/2010/main" val="80064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5480F129-F194-3AB0-3FEE-D849B1CF103A}"/>
              </a:ext>
            </a:extLst>
          </p:cNvPr>
          <p:cNvSpPr>
            <a:spLocks noGrp="1"/>
          </p:cNvSpPr>
          <p:nvPr>
            <p:ph type="ctrTitle"/>
          </p:nvPr>
        </p:nvSpPr>
        <p:spPr>
          <a:xfrm>
            <a:off x="838199" y="1174819"/>
            <a:ext cx="6143625" cy="2858363"/>
          </a:xfrm>
        </p:spPr>
        <p:txBody>
          <a:bodyPr>
            <a:normAutofit/>
          </a:bodyPr>
          <a:lstStyle/>
          <a:p>
            <a:pPr algn="l"/>
            <a:r>
              <a:rPr lang="hu-HU" sz="6100" dirty="0">
                <a:solidFill>
                  <a:schemeClr val="bg1"/>
                </a:solidFill>
                <a:latin typeface="Times New Roman" panose="02020603050405020304" pitchFamily="18" charset="0"/>
                <a:cs typeface="Times New Roman" panose="02020603050405020304" pitchFamily="18" charset="0"/>
              </a:rPr>
              <a:t>Az ember tragédiája a Nemzeti </a:t>
            </a:r>
            <a:r>
              <a:rPr lang="hu-HU" sz="6100" dirty="0" err="1">
                <a:solidFill>
                  <a:schemeClr val="bg1"/>
                </a:solidFill>
                <a:latin typeface="Times New Roman" panose="02020603050405020304" pitchFamily="18" charset="0"/>
                <a:cs typeface="Times New Roman" panose="02020603050405020304" pitchFamily="18" charset="0"/>
              </a:rPr>
              <a:t>színpadán</a:t>
            </a:r>
            <a:endParaRPr lang="hu-HU" sz="6100" dirty="0">
              <a:solidFill>
                <a:schemeClr val="bg1"/>
              </a:solidFill>
              <a:latin typeface="Times New Roman" panose="02020603050405020304" pitchFamily="18" charset="0"/>
              <a:cs typeface="Times New Roman" panose="02020603050405020304" pitchFamily="18" charset="0"/>
            </a:endParaRPr>
          </a:p>
        </p:txBody>
      </p:sp>
      <p:sp>
        <p:nvSpPr>
          <p:cNvPr id="3" name="Alcím 2">
            <a:extLst>
              <a:ext uri="{FF2B5EF4-FFF2-40B4-BE49-F238E27FC236}">
                <a16:creationId xmlns:a16="http://schemas.microsoft.com/office/drawing/2014/main" id="{24988D8E-A4FD-2D39-BBD2-AA97D2F815D7}"/>
              </a:ext>
            </a:extLst>
          </p:cNvPr>
          <p:cNvSpPr>
            <a:spLocks noGrp="1"/>
          </p:cNvSpPr>
          <p:nvPr>
            <p:ph type="subTitle" idx="1"/>
          </p:nvPr>
        </p:nvSpPr>
        <p:spPr>
          <a:xfrm>
            <a:off x="835024" y="4414180"/>
            <a:ext cx="6147335" cy="1594507"/>
          </a:xfrm>
        </p:spPr>
        <p:txBody>
          <a:bodyPr>
            <a:normAutofit/>
          </a:bodyPr>
          <a:lstStyle/>
          <a:p>
            <a:pPr algn="l"/>
            <a:endParaRPr lang="hu-HU">
              <a:solidFill>
                <a:schemeClr val="bg1"/>
              </a:solidFill>
            </a:endParaRPr>
          </a:p>
        </p:txBody>
      </p:sp>
      <p:pic>
        <p:nvPicPr>
          <p:cNvPr id="5" name="Picture 4" descr="A book cover with a person standing on a rock&#10;&#10;AI-generated content may be incorrect.">
            <a:extLst>
              <a:ext uri="{FF2B5EF4-FFF2-40B4-BE49-F238E27FC236}">
                <a16:creationId xmlns:a16="http://schemas.microsoft.com/office/drawing/2014/main" id="{285F489C-8CB2-CEF4-C5DC-0222D942DED0}"/>
              </a:ext>
            </a:extLst>
          </p:cNvPr>
          <p:cNvPicPr>
            <a:picLocks noChangeAspect="1"/>
          </p:cNvPicPr>
          <p:nvPr/>
        </p:nvPicPr>
        <p:blipFill>
          <a:blip r:embed="rId2">
            <a:extLst>
              <a:ext uri="{28A0092B-C50C-407E-A947-70E740481C1C}">
                <a14:useLocalDpi xmlns:a14="http://schemas.microsoft.com/office/drawing/2010/main" val="0"/>
              </a:ext>
            </a:extLst>
          </a:blip>
          <a:srcRect l="5017" r="4324"/>
          <a:stretch>
            <a:fillRect/>
          </a:stretch>
        </p:blipFill>
        <p:spPr>
          <a:xfrm>
            <a:off x="7668829" y="10"/>
            <a:ext cx="4523171" cy="6857990"/>
          </a:xfrm>
          <a:custGeom>
            <a:avLst/>
            <a:gdLst/>
            <a:ahLst/>
            <a:cxnLst/>
            <a:rect l="l" t="t" r="r" b="b"/>
            <a:pathLst>
              <a:path w="4523171"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1"/>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1"/>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5"/>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5"/>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4" y="2435912"/>
                </a:cubicBezTo>
                <a:lnTo>
                  <a:pt x="415304" y="2435912"/>
                </a:lnTo>
                <a:lnTo>
                  <a:pt x="415303" y="2435912"/>
                </a:lnTo>
                <a:lnTo>
                  <a:pt x="412309" y="2449831"/>
                </a:lnTo>
                <a:lnTo>
                  <a:pt x="409472" y="2463016"/>
                </a:lnTo>
                <a:lnTo>
                  <a:pt x="409472" y="2463017"/>
                </a:lnTo>
                <a:lnTo>
                  <a:pt x="411535" y="2490550"/>
                </a:lnTo>
                <a:lnTo>
                  <a:pt x="418115" y="2518262"/>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2"/>
                </a:lnTo>
                <a:lnTo>
                  <a:pt x="409472" y="2463017"/>
                </a:lnTo>
                <a:lnTo>
                  <a:pt x="412309" y="2449831"/>
                </a:lnTo>
                <a:lnTo>
                  <a:pt x="415304"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3" y="338902"/>
                </a:lnTo>
                <a:lnTo>
                  <a:pt x="778363" y="367327"/>
                </a:lnTo>
                <a:lnTo>
                  <a:pt x="774553" y="395639"/>
                </a:lnTo>
                <a:lnTo>
                  <a:pt x="784453" y="338902"/>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23171" y="1"/>
                </a:lnTo>
                <a:lnTo>
                  <a:pt x="4523171"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effectLst>
            <a:outerShdw blurRad="381000" dist="152400" dir="10800000" algn="r" rotWithShape="0">
              <a:prstClr val="black">
                <a:alpha val="10000"/>
              </a:prstClr>
            </a:outerShdw>
          </a:effectLst>
        </p:spPr>
      </p:pic>
      <p:grpSp>
        <p:nvGrpSpPr>
          <p:cNvPr id="21" name="Group 20">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2" name="Freeform: Shape 21">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6826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ép 3" descr="Emlékét nyugtalansággal gyászolom&quot; – szinhaz.net">
            <a:extLst>
              <a:ext uri="{FF2B5EF4-FFF2-40B4-BE49-F238E27FC236}">
                <a16:creationId xmlns:a16="http://schemas.microsoft.com/office/drawing/2014/main" id="{120567A3-E55A-41DF-8696-5EA5C1D5C9BF}"/>
              </a:ext>
            </a:extLst>
          </p:cNvPr>
          <p:cNvPicPr>
            <a:picLocks noChangeAspect="1"/>
          </p:cNvPicPr>
          <p:nvPr/>
        </p:nvPicPr>
        <p:blipFill>
          <a:blip r:embed="rId2"/>
          <a:stretch>
            <a:fillRect/>
          </a:stretch>
        </p:blipFill>
        <p:spPr>
          <a:xfrm>
            <a:off x="765840" y="1663212"/>
            <a:ext cx="3220466" cy="3628694"/>
          </a:xfrm>
          <a:prstGeom prst="rect">
            <a:avLst/>
          </a:prstGeom>
        </p:spPr>
      </p:pic>
      <p:sp>
        <p:nvSpPr>
          <p:cNvPr id="16" name="Rectangle 10">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Cím 1">
            <a:extLst>
              <a:ext uri="{FF2B5EF4-FFF2-40B4-BE49-F238E27FC236}">
                <a16:creationId xmlns:a16="http://schemas.microsoft.com/office/drawing/2014/main" id="{D1AF41A0-AB80-7746-9CFD-B9F758C7B5BB}"/>
              </a:ext>
            </a:extLst>
          </p:cNvPr>
          <p:cNvSpPr>
            <a:spLocks noGrp="1"/>
          </p:cNvSpPr>
          <p:nvPr>
            <p:ph type="title"/>
          </p:nvPr>
        </p:nvSpPr>
        <p:spPr>
          <a:xfrm>
            <a:off x="4215667" y="250371"/>
            <a:ext cx="6969280" cy="1412858"/>
          </a:xfrm>
        </p:spPr>
        <p:txBody>
          <a:bodyPr anchor="b">
            <a:normAutofit fontScale="90000"/>
          </a:bodyPr>
          <a:lstStyle/>
          <a:p>
            <a:pPr algn="ctr"/>
            <a:r>
              <a:rPr lang="hu-HU" sz="2600" dirty="0">
                <a:solidFill>
                  <a:schemeClr val="bg1">
                    <a:alpha val="60000"/>
                  </a:schemeClr>
                </a:solidFill>
                <a:effectLst/>
                <a:latin typeface="Times New Roman" panose="02020603050405020304" pitchFamily="18" charset="0"/>
                <a:ea typeface="Times New Roman" panose="02020603050405020304" pitchFamily="18" charset="0"/>
              </a:rPr>
              <a:t>1955. január 7.</a:t>
            </a:r>
            <a:br>
              <a:rPr lang="hu-HU" sz="2600" dirty="0">
                <a:solidFill>
                  <a:schemeClr val="bg1">
                    <a:alpha val="60000"/>
                  </a:schemeClr>
                </a:solidFill>
                <a:effectLst/>
                <a:latin typeface="Times New Roman" panose="02020603050405020304" pitchFamily="18" charset="0"/>
                <a:ea typeface="Times New Roman" panose="02020603050405020304" pitchFamily="18" charset="0"/>
              </a:rPr>
            </a:br>
            <a:r>
              <a:rPr lang="hu-HU" sz="2600" dirty="0">
                <a:solidFill>
                  <a:schemeClr val="accent2">
                    <a:lumMod val="60000"/>
                    <a:lumOff val="40000"/>
                    <a:alpha val="60000"/>
                  </a:schemeClr>
                </a:solidFill>
                <a:effectLst/>
                <a:latin typeface="Times New Roman" panose="02020603050405020304" pitchFamily="18" charset="0"/>
                <a:ea typeface="Times New Roman" panose="02020603050405020304" pitchFamily="18" charset="0"/>
              </a:rPr>
              <a:t>Gellért Endre </a:t>
            </a:r>
            <a:r>
              <a:rPr lang="hu-HU" sz="2600" dirty="0">
                <a:solidFill>
                  <a:schemeClr val="bg1">
                    <a:alpha val="60000"/>
                  </a:schemeClr>
                </a:solidFill>
                <a:effectLst/>
                <a:latin typeface="Times New Roman" panose="02020603050405020304" pitchFamily="18" charset="0"/>
                <a:ea typeface="Times New Roman" panose="02020603050405020304" pitchFamily="18" charset="0"/>
              </a:rPr>
              <a:t>– Marton Endre – Major Tamás rendezése</a:t>
            </a:r>
            <a:br>
              <a:rPr lang="hu-HU" sz="2000" dirty="0">
                <a:solidFill>
                  <a:schemeClr val="bg1">
                    <a:alpha val="60000"/>
                  </a:schemeClr>
                </a:solidFill>
                <a:effectLst/>
                <a:latin typeface="Times New Roman" panose="02020603050405020304" pitchFamily="18" charset="0"/>
                <a:ea typeface="Times New Roman" panose="02020603050405020304" pitchFamily="18" charset="0"/>
              </a:rPr>
            </a:br>
            <a:endParaRPr lang="hu-HU" sz="2000" dirty="0">
              <a:solidFill>
                <a:schemeClr val="bg1">
                  <a:alpha val="60000"/>
                </a:schemeClr>
              </a:solidFill>
            </a:endParaRPr>
          </a:p>
        </p:txBody>
      </p:sp>
      <p:sp>
        <p:nvSpPr>
          <p:cNvPr id="3" name="Tartalom helye 2">
            <a:extLst>
              <a:ext uri="{FF2B5EF4-FFF2-40B4-BE49-F238E27FC236}">
                <a16:creationId xmlns:a16="http://schemas.microsoft.com/office/drawing/2014/main" id="{DE09A62D-77D7-825E-650E-178B86B4C539}"/>
              </a:ext>
            </a:extLst>
          </p:cNvPr>
          <p:cNvSpPr>
            <a:spLocks noGrp="1"/>
          </p:cNvSpPr>
          <p:nvPr>
            <p:ph idx="1"/>
          </p:nvPr>
        </p:nvSpPr>
        <p:spPr>
          <a:xfrm>
            <a:off x="4539343" y="1717626"/>
            <a:ext cx="7423298" cy="5269537"/>
          </a:xfrm>
        </p:spPr>
        <p:txBody>
          <a:bodyPr anchor="t">
            <a:normAutofit lnSpcReduction="10000"/>
          </a:bodyPr>
          <a:lstStyle/>
          <a:p>
            <a:pPr algn="just"/>
            <a:r>
              <a:rPr lang="hu-HU" sz="2100" dirty="0">
                <a:solidFill>
                  <a:schemeClr val="bg1"/>
                </a:solidFill>
                <a:latin typeface="Times New Roman"/>
                <a:ea typeface="Times New Roman" panose="02020603050405020304" pitchFamily="18" charset="0"/>
                <a:cs typeface="Times New Roman"/>
              </a:rPr>
              <a:t>A </a:t>
            </a:r>
            <a:r>
              <a:rPr lang="hu-HU" sz="2000" dirty="0">
                <a:solidFill>
                  <a:schemeClr val="bg1"/>
                </a:solidFill>
                <a:effectLst/>
                <a:latin typeface="Times New Roman"/>
                <a:ea typeface="Times New Roman" panose="02020603050405020304" pitchFamily="18" charset="0"/>
                <a:cs typeface="Times New Roman"/>
              </a:rPr>
              <a:t>vezetőség együtt vállalt felelősséget a bemutatóért, azonban a bemutató előtti tanulmányokat mind </a:t>
            </a:r>
            <a:r>
              <a:rPr lang="hu-HU" sz="2400" dirty="0">
                <a:solidFill>
                  <a:schemeClr val="bg1"/>
                </a:solidFill>
                <a:effectLst/>
                <a:latin typeface="Times New Roman"/>
                <a:ea typeface="Times New Roman" panose="02020603050405020304" pitchFamily="18" charset="0"/>
                <a:cs typeface="Times New Roman"/>
              </a:rPr>
              <a:t>Gellért Endre </a:t>
            </a:r>
            <a:r>
              <a:rPr lang="hu-HU" sz="2000" dirty="0">
                <a:solidFill>
                  <a:schemeClr val="bg1"/>
                </a:solidFill>
                <a:effectLst/>
                <a:latin typeface="Times New Roman"/>
                <a:ea typeface="Times New Roman" panose="02020603050405020304" pitchFamily="18" charset="0"/>
                <a:cs typeface="Times New Roman"/>
              </a:rPr>
              <a:t>készítette. Gellért arra törekedett, hogy az eredeti mű minél teljesebben megszólaljon. Csak mintegy 800 szót húzott ki Madách alkotásából.</a:t>
            </a:r>
            <a:endParaRPr lang="hu-HU" sz="2000" dirty="0">
              <a:solidFill>
                <a:schemeClr val="bg1"/>
              </a:solidFill>
              <a:latin typeface="Times New Roman"/>
              <a:cs typeface="Times New Roman"/>
            </a:endParaRPr>
          </a:p>
          <a:p>
            <a:pPr algn="just"/>
            <a:r>
              <a:rPr lang="hu-HU" sz="2400" dirty="0">
                <a:solidFill>
                  <a:schemeClr val="bg1"/>
                </a:solidFill>
                <a:effectLst/>
                <a:latin typeface="Times New Roman"/>
                <a:ea typeface="Times New Roman" panose="02020603050405020304" pitchFamily="18" charset="0"/>
                <a:cs typeface="Times New Roman"/>
              </a:rPr>
              <a:t>Oláh Gusztáv </a:t>
            </a:r>
            <a:r>
              <a:rPr lang="hu-HU" sz="2000" dirty="0">
                <a:solidFill>
                  <a:schemeClr val="bg1"/>
                </a:solidFill>
                <a:effectLst/>
                <a:latin typeface="Times New Roman"/>
                <a:ea typeface="Times New Roman" panose="02020603050405020304" pitchFamily="18" charset="0"/>
                <a:cs typeface="Times New Roman"/>
              </a:rPr>
              <a:t>tervező káprázatos, realisztikus, látványos, korhű díszletet hozott létre.</a:t>
            </a:r>
          </a:p>
          <a:p>
            <a:pPr algn="just"/>
            <a:r>
              <a:rPr lang="hu-HU" sz="2000" dirty="0">
                <a:solidFill>
                  <a:schemeClr val="bg1"/>
                </a:solidFill>
                <a:effectLst/>
                <a:latin typeface="Times New Roman"/>
                <a:ea typeface="Times New Roman" panose="02020603050405020304" pitchFamily="18" charset="0"/>
                <a:cs typeface="Times New Roman"/>
              </a:rPr>
              <a:t>A jelmezekért ismét </a:t>
            </a:r>
            <a:r>
              <a:rPr lang="hu-HU" sz="2400" dirty="0">
                <a:solidFill>
                  <a:schemeClr val="bg1"/>
                </a:solidFill>
                <a:effectLst/>
                <a:latin typeface="Times New Roman"/>
                <a:ea typeface="Times New Roman" panose="02020603050405020304" pitchFamily="18" charset="0"/>
                <a:cs typeface="Times New Roman"/>
              </a:rPr>
              <a:t>Nagyajtay P. Teréz </a:t>
            </a:r>
            <a:r>
              <a:rPr lang="hu-HU" sz="2000" dirty="0">
                <a:solidFill>
                  <a:schemeClr val="bg1"/>
                </a:solidFill>
                <a:effectLst/>
                <a:latin typeface="Times New Roman"/>
                <a:ea typeface="Times New Roman" panose="02020603050405020304" pitchFamily="18" charset="0"/>
                <a:cs typeface="Times New Roman"/>
              </a:rPr>
              <a:t>felelt.</a:t>
            </a:r>
          </a:p>
          <a:p>
            <a:pPr algn="just"/>
            <a:r>
              <a:rPr lang="hu-HU" sz="2000" dirty="0">
                <a:solidFill>
                  <a:schemeClr val="bg1"/>
                </a:solidFill>
                <a:effectLst/>
                <a:latin typeface="Times New Roman"/>
                <a:ea typeface="Times New Roman" panose="02020603050405020304" pitchFamily="18" charset="0"/>
                <a:cs typeface="Times New Roman"/>
              </a:rPr>
              <a:t>A kísérőzene pedig újra </a:t>
            </a:r>
            <a:r>
              <a:rPr lang="hu-HU" sz="2400" dirty="0">
                <a:solidFill>
                  <a:schemeClr val="bg1"/>
                </a:solidFill>
                <a:effectLst/>
                <a:latin typeface="Times New Roman"/>
                <a:ea typeface="Times New Roman" panose="02020603050405020304" pitchFamily="18" charset="0"/>
                <a:cs typeface="Times New Roman"/>
              </a:rPr>
              <a:t>Farkas Ferenc </a:t>
            </a:r>
            <a:r>
              <a:rPr lang="hu-HU" sz="2000" dirty="0">
                <a:solidFill>
                  <a:schemeClr val="bg1"/>
                </a:solidFill>
                <a:effectLst/>
                <a:latin typeface="Times New Roman"/>
                <a:ea typeface="Times New Roman" panose="02020603050405020304" pitchFamily="18" charset="0"/>
                <a:cs typeface="Times New Roman"/>
              </a:rPr>
              <a:t>vezényletével csendült fel.</a:t>
            </a:r>
          </a:p>
          <a:p>
            <a:pPr algn="just"/>
            <a:r>
              <a:rPr lang="hu-HU" sz="2000" dirty="0">
                <a:solidFill>
                  <a:schemeClr val="bg1"/>
                </a:solidFill>
                <a:effectLst/>
                <a:latin typeface="Times New Roman"/>
                <a:ea typeface="Times New Roman" panose="02020603050405020304" pitchFamily="18" charset="0"/>
                <a:cs typeface="Times New Roman"/>
              </a:rPr>
              <a:t>A színészek: </a:t>
            </a:r>
            <a:r>
              <a:rPr lang="hu-HU" sz="2400" dirty="0">
                <a:solidFill>
                  <a:schemeClr val="bg1"/>
                </a:solidFill>
                <a:effectLst/>
                <a:latin typeface="Times New Roman"/>
                <a:ea typeface="Times New Roman" panose="02020603050405020304" pitchFamily="18" charset="0"/>
                <a:cs typeface="Times New Roman"/>
              </a:rPr>
              <a:t>Básti Lajos </a:t>
            </a:r>
            <a:r>
              <a:rPr lang="hu-HU" sz="2000" dirty="0">
                <a:solidFill>
                  <a:schemeClr val="bg1"/>
                </a:solidFill>
                <a:effectLst/>
                <a:latin typeface="Times New Roman"/>
                <a:ea typeface="Times New Roman" panose="02020603050405020304" pitchFamily="18" charset="0"/>
                <a:cs typeface="Times New Roman"/>
              </a:rPr>
              <a:t>(</a:t>
            </a:r>
            <a:r>
              <a:rPr lang="hu-HU" sz="2000" i="1" dirty="0">
                <a:solidFill>
                  <a:schemeClr val="bg1"/>
                </a:solidFill>
                <a:effectLst/>
                <a:latin typeface="Times New Roman"/>
                <a:ea typeface="Times New Roman" panose="02020603050405020304" pitchFamily="18" charset="0"/>
                <a:cs typeface="Times New Roman"/>
              </a:rPr>
              <a:t>„hajlékony emberábrázoló művész”)</a:t>
            </a:r>
            <a:r>
              <a:rPr lang="hu-HU" sz="2000" dirty="0">
                <a:solidFill>
                  <a:schemeClr val="bg1"/>
                </a:solidFill>
                <a:effectLst/>
                <a:latin typeface="Times New Roman"/>
                <a:ea typeface="Times New Roman" panose="02020603050405020304" pitchFamily="18" charset="0"/>
                <a:cs typeface="Times New Roman"/>
              </a:rPr>
              <a:t>, </a:t>
            </a:r>
            <a:r>
              <a:rPr lang="hu-HU" sz="2400" dirty="0">
                <a:solidFill>
                  <a:schemeClr val="bg1"/>
                </a:solidFill>
                <a:effectLst/>
                <a:latin typeface="Times New Roman"/>
                <a:ea typeface="Times New Roman" panose="02020603050405020304" pitchFamily="18" charset="0"/>
                <a:cs typeface="Times New Roman"/>
              </a:rPr>
              <a:t>Lukács Margit </a:t>
            </a:r>
            <a:r>
              <a:rPr lang="hu-HU" sz="2000" dirty="0">
                <a:solidFill>
                  <a:schemeClr val="bg1"/>
                </a:solidFill>
                <a:effectLst/>
                <a:latin typeface="Times New Roman"/>
                <a:ea typeface="Times New Roman" panose="02020603050405020304" pitchFamily="18" charset="0"/>
                <a:cs typeface="Times New Roman"/>
              </a:rPr>
              <a:t>(</a:t>
            </a:r>
            <a:r>
              <a:rPr lang="hu-HU" sz="2000" i="1" dirty="0">
                <a:solidFill>
                  <a:schemeClr val="bg1"/>
                </a:solidFill>
                <a:effectLst/>
                <a:latin typeface="Times New Roman"/>
                <a:ea typeface="Times New Roman" panose="02020603050405020304" pitchFamily="18" charset="0"/>
                <a:cs typeface="Times New Roman"/>
              </a:rPr>
              <a:t>„mélyen átélt, kifejező játék, tökéletes beszédkultúra”</a:t>
            </a:r>
            <a:r>
              <a:rPr lang="hu-HU" sz="2000" dirty="0">
                <a:solidFill>
                  <a:schemeClr val="bg1"/>
                </a:solidFill>
                <a:effectLst/>
                <a:latin typeface="Times New Roman"/>
                <a:ea typeface="Times New Roman" panose="02020603050405020304" pitchFamily="18" charset="0"/>
                <a:cs typeface="Times New Roman"/>
              </a:rPr>
              <a:t>), </a:t>
            </a:r>
            <a:r>
              <a:rPr lang="hu-HU" sz="2400" dirty="0">
                <a:solidFill>
                  <a:schemeClr val="bg1"/>
                </a:solidFill>
                <a:effectLst/>
                <a:latin typeface="Times New Roman"/>
                <a:ea typeface="Times New Roman" panose="02020603050405020304" pitchFamily="18" charset="0"/>
                <a:cs typeface="Times New Roman"/>
              </a:rPr>
              <a:t>Major Tamás </a:t>
            </a:r>
            <a:r>
              <a:rPr lang="hu-HU" sz="2000" dirty="0">
                <a:solidFill>
                  <a:schemeClr val="bg1"/>
                </a:solidFill>
                <a:effectLst/>
                <a:latin typeface="Times New Roman"/>
                <a:ea typeface="Times New Roman" panose="02020603050405020304" pitchFamily="18" charset="0"/>
                <a:cs typeface="Times New Roman"/>
              </a:rPr>
              <a:t>(</a:t>
            </a:r>
            <a:r>
              <a:rPr lang="hu-HU" sz="2000" i="1" dirty="0">
                <a:solidFill>
                  <a:schemeClr val="bg1"/>
                </a:solidFill>
                <a:effectLst/>
                <a:latin typeface="Times New Roman"/>
                <a:ea typeface="Times New Roman" panose="02020603050405020304" pitchFamily="18" charset="0"/>
                <a:cs typeface="Times New Roman"/>
              </a:rPr>
              <a:t>„</a:t>
            </a:r>
            <a:r>
              <a:rPr lang="hu-HU" sz="2000" i="1" dirty="0" err="1">
                <a:solidFill>
                  <a:schemeClr val="bg1"/>
                </a:solidFill>
                <a:effectLst/>
                <a:latin typeface="Times New Roman"/>
                <a:ea typeface="Times New Roman" panose="02020603050405020304" pitchFamily="18" charset="0"/>
                <a:cs typeface="Times New Roman"/>
              </a:rPr>
              <a:t>Lucifere</a:t>
            </a:r>
            <a:r>
              <a:rPr lang="hu-HU" sz="2000" i="1" dirty="0">
                <a:solidFill>
                  <a:schemeClr val="bg1"/>
                </a:solidFill>
                <a:effectLst/>
                <a:latin typeface="Times New Roman"/>
                <a:ea typeface="Times New Roman" panose="02020603050405020304" pitchFamily="18" charset="0"/>
                <a:cs typeface="Times New Roman"/>
              </a:rPr>
              <a:t> hét év óta sokat fejlődött”</a:t>
            </a:r>
            <a:r>
              <a:rPr lang="hu-HU" sz="2000" dirty="0">
                <a:solidFill>
                  <a:schemeClr val="bg1"/>
                </a:solidFill>
                <a:effectLst/>
                <a:latin typeface="Times New Roman"/>
                <a:ea typeface="Times New Roman" panose="02020603050405020304" pitchFamily="18" charset="0"/>
                <a:cs typeface="Times New Roman"/>
              </a:rPr>
              <a:t>) – </a:t>
            </a:r>
            <a:r>
              <a:rPr lang="hu-HU" sz="2400" dirty="0">
                <a:solidFill>
                  <a:schemeClr val="bg1"/>
                </a:solidFill>
                <a:effectLst/>
                <a:latin typeface="Times New Roman"/>
                <a:ea typeface="Times New Roman" panose="02020603050405020304" pitchFamily="18" charset="0"/>
                <a:cs typeface="Times New Roman"/>
              </a:rPr>
              <a:t>Bessenyei Ferenc </a:t>
            </a:r>
            <a:r>
              <a:rPr lang="hu-HU" sz="2000" dirty="0">
                <a:solidFill>
                  <a:schemeClr val="bg1"/>
                </a:solidFill>
                <a:effectLst/>
                <a:latin typeface="Times New Roman"/>
                <a:ea typeface="Times New Roman" panose="02020603050405020304" pitchFamily="18" charset="0"/>
                <a:cs typeface="Times New Roman"/>
              </a:rPr>
              <a:t>(</a:t>
            </a:r>
            <a:r>
              <a:rPr lang="hu-HU" sz="2000" i="1" dirty="0">
                <a:solidFill>
                  <a:schemeClr val="bg1"/>
                </a:solidFill>
                <a:effectLst/>
                <a:latin typeface="Times New Roman"/>
                <a:ea typeface="Times New Roman" panose="02020603050405020304" pitchFamily="18" charset="0"/>
                <a:cs typeface="Times New Roman"/>
              </a:rPr>
              <a:t>„a tiszta, ősi, a világra rácsodálkozó embert alkotja meg Ádámban”</a:t>
            </a:r>
            <a:r>
              <a:rPr lang="hu-HU" sz="2000" dirty="0">
                <a:solidFill>
                  <a:schemeClr val="bg1"/>
                </a:solidFill>
                <a:effectLst/>
                <a:latin typeface="Times New Roman"/>
                <a:ea typeface="Times New Roman" panose="02020603050405020304" pitchFamily="18" charset="0"/>
                <a:cs typeface="Times New Roman"/>
              </a:rPr>
              <a:t>), </a:t>
            </a:r>
            <a:r>
              <a:rPr lang="hu-HU" sz="2400" dirty="0">
                <a:solidFill>
                  <a:schemeClr val="bg1"/>
                </a:solidFill>
                <a:effectLst/>
                <a:latin typeface="Times New Roman"/>
                <a:ea typeface="Times New Roman" panose="02020603050405020304" pitchFamily="18" charset="0"/>
                <a:cs typeface="Times New Roman"/>
              </a:rPr>
              <a:t>Szörényi Éva </a:t>
            </a:r>
            <a:r>
              <a:rPr lang="hu-HU" sz="2000" dirty="0">
                <a:solidFill>
                  <a:schemeClr val="bg1"/>
                </a:solidFill>
                <a:effectLst/>
                <a:latin typeface="Times New Roman"/>
                <a:ea typeface="Times New Roman" panose="02020603050405020304" pitchFamily="18" charset="0"/>
                <a:cs typeface="Times New Roman"/>
              </a:rPr>
              <a:t>(</a:t>
            </a:r>
            <a:r>
              <a:rPr lang="hu-HU" sz="2000" i="1" dirty="0">
                <a:solidFill>
                  <a:schemeClr val="bg1"/>
                </a:solidFill>
                <a:effectLst/>
                <a:latin typeface="Times New Roman"/>
                <a:ea typeface="Times New Roman" panose="02020603050405020304" pitchFamily="18" charset="0"/>
                <a:cs typeface="Times New Roman"/>
              </a:rPr>
              <a:t>„Évájában megvolt az a belső kettősség, ami ennek a szerepnek lényeges sajátsága”</a:t>
            </a:r>
            <a:r>
              <a:rPr lang="hu-HU" sz="2000" dirty="0">
                <a:solidFill>
                  <a:schemeClr val="bg1"/>
                </a:solidFill>
                <a:effectLst/>
                <a:latin typeface="Times New Roman"/>
                <a:ea typeface="Times New Roman" panose="02020603050405020304" pitchFamily="18" charset="0"/>
                <a:cs typeface="Times New Roman"/>
              </a:rPr>
              <a:t>), </a:t>
            </a:r>
            <a:r>
              <a:rPr lang="hu-HU" sz="2400" dirty="0">
                <a:solidFill>
                  <a:schemeClr val="bg1"/>
                </a:solidFill>
                <a:effectLst/>
                <a:latin typeface="Times New Roman"/>
                <a:ea typeface="Times New Roman" panose="02020603050405020304" pitchFamily="18" charset="0"/>
                <a:cs typeface="Times New Roman"/>
              </a:rPr>
              <a:t>Ungvári László </a:t>
            </a:r>
            <a:r>
              <a:rPr lang="hu-HU" sz="2000" dirty="0">
                <a:solidFill>
                  <a:schemeClr val="bg1"/>
                </a:solidFill>
                <a:effectLst/>
                <a:latin typeface="Times New Roman"/>
                <a:ea typeface="Times New Roman" panose="02020603050405020304" pitchFamily="18" charset="0"/>
                <a:cs typeface="Times New Roman"/>
              </a:rPr>
              <a:t>(</a:t>
            </a:r>
            <a:r>
              <a:rPr lang="hu-HU" sz="2000" i="1" dirty="0">
                <a:solidFill>
                  <a:schemeClr val="bg1"/>
                </a:solidFill>
                <a:effectLst/>
                <a:latin typeface="Times New Roman"/>
                <a:ea typeface="Times New Roman" panose="02020603050405020304" pitchFamily="18" charset="0"/>
                <a:cs typeface="Times New Roman"/>
              </a:rPr>
              <a:t>„félreértette szerepét. Ördögi, démoni, de nem egészen Madách Lucifere.”</a:t>
            </a:r>
            <a:r>
              <a:rPr lang="hu-HU" sz="2000" dirty="0">
                <a:solidFill>
                  <a:schemeClr val="bg1"/>
                </a:solidFill>
                <a:effectLst/>
                <a:latin typeface="Times New Roman"/>
                <a:ea typeface="Times New Roman" panose="02020603050405020304" pitchFamily="18" charset="0"/>
                <a:cs typeface="Times New Roman"/>
              </a:rPr>
              <a:t>)</a:t>
            </a:r>
          </a:p>
          <a:p>
            <a:endParaRPr lang="hu-HU" sz="2000" dirty="0">
              <a:solidFill>
                <a:schemeClr val="bg1"/>
              </a:solidFill>
            </a:endParaRPr>
          </a:p>
        </p:txBody>
      </p:sp>
    </p:spTree>
    <p:extLst>
      <p:ext uri="{BB962C8B-B14F-4D97-AF65-F5344CB8AC3E}">
        <p14:creationId xmlns:p14="http://schemas.microsoft.com/office/powerpoint/2010/main" val="11613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6">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ép 1" descr="Emlékét nyugtalansággal gyászolom&quot; – szinhaz.net">
            <a:extLst>
              <a:ext uri="{FF2B5EF4-FFF2-40B4-BE49-F238E27FC236}">
                <a16:creationId xmlns:a16="http://schemas.microsoft.com/office/drawing/2014/main" id="{48CC47DA-EC7C-6029-A840-BC05EF5DB614}"/>
              </a:ext>
            </a:extLst>
          </p:cNvPr>
          <p:cNvPicPr>
            <a:picLocks noChangeAspect="1"/>
          </p:cNvPicPr>
          <p:nvPr/>
        </p:nvPicPr>
        <p:blipFill>
          <a:blip r:embed="rId2"/>
          <a:srcRect r="5524"/>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44" name="Group 28">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30" name="Freeform: Shape 29">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artalom helye 2">
            <a:extLst>
              <a:ext uri="{FF2B5EF4-FFF2-40B4-BE49-F238E27FC236}">
                <a16:creationId xmlns:a16="http://schemas.microsoft.com/office/drawing/2014/main" id="{7C52C717-B6B5-62D2-C178-F61FD023C62D}"/>
              </a:ext>
            </a:extLst>
          </p:cNvPr>
          <p:cNvSpPr>
            <a:spLocks noGrp="1"/>
          </p:cNvSpPr>
          <p:nvPr>
            <p:ph idx="1"/>
          </p:nvPr>
        </p:nvSpPr>
        <p:spPr>
          <a:xfrm>
            <a:off x="6981826" y="945067"/>
            <a:ext cx="4514175" cy="4883333"/>
          </a:xfrm>
        </p:spPr>
        <p:txBody>
          <a:bodyPr vert="horz" lIns="91440" tIns="45720" rIns="91440" bIns="45720" rtlCol="0">
            <a:normAutofit/>
          </a:bodyPr>
          <a:lstStyle/>
          <a:p>
            <a:pPr marL="0" indent="0" algn="just">
              <a:buNone/>
            </a:pPr>
            <a:r>
              <a:rPr lang="hu-HU" sz="2400" dirty="0">
                <a:solidFill>
                  <a:schemeClr val="bg1">
                    <a:alpha val="80000"/>
                  </a:schemeClr>
                </a:solidFill>
                <a:effectLst/>
                <a:latin typeface="Times New Roman" panose="02020603050405020304" pitchFamily="18" charset="0"/>
                <a:ea typeface="Times New Roman" panose="02020603050405020304" pitchFamily="18" charset="0"/>
              </a:rPr>
              <a:t>A bemutatónak hatalmas sikere volt, de márciusban maga Rákosi Mátyás tiltja be: </a:t>
            </a:r>
            <a:r>
              <a:rPr lang="hu-HU" sz="2400" i="1" dirty="0">
                <a:solidFill>
                  <a:schemeClr val="bg1">
                    <a:alpha val="80000"/>
                  </a:schemeClr>
                </a:solidFill>
                <a:effectLst/>
                <a:latin typeface="Times New Roman" panose="02020603050405020304" pitchFamily="18" charset="0"/>
                <a:ea typeface="Times New Roman" panose="02020603050405020304" pitchFamily="18" charset="0"/>
              </a:rPr>
              <a:t>„maguknak az a szerencséjük, hogy nem szeretek művészeket börtönben látni”</a:t>
            </a:r>
            <a:r>
              <a:rPr lang="hu-HU" sz="2400" dirty="0">
                <a:solidFill>
                  <a:schemeClr val="bg1">
                    <a:alpha val="80000"/>
                  </a:schemeClr>
                </a:solidFill>
                <a:effectLst/>
                <a:latin typeface="Times New Roman" panose="02020603050405020304" pitchFamily="18" charset="0"/>
                <a:ea typeface="Times New Roman" panose="02020603050405020304" pitchFamily="18" charset="0"/>
              </a:rPr>
              <a:t>. </a:t>
            </a:r>
          </a:p>
          <a:p>
            <a:pPr marL="0" indent="0" algn="just">
              <a:buNone/>
            </a:pPr>
            <a:r>
              <a:rPr lang="hu-HU" sz="2400" dirty="0">
                <a:solidFill>
                  <a:schemeClr val="bg1">
                    <a:alpha val="80000"/>
                  </a:schemeClr>
                </a:solidFill>
                <a:effectLst/>
                <a:latin typeface="Times New Roman" panose="02020603050405020304" pitchFamily="18" charset="0"/>
                <a:ea typeface="Times New Roman" panose="02020603050405020304" pitchFamily="18" charset="0"/>
              </a:rPr>
              <a:t>Az ok: szerinte az ideológiai fejlődésre károsan hat a darab. </a:t>
            </a:r>
          </a:p>
          <a:p>
            <a:pPr marL="0" indent="0" algn="just">
              <a:buNone/>
            </a:pPr>
            <a:r>
              <a:rPr lang="hu-HU" sz="2400" dirty="0">
                <a:solidFill>
                  <a:schemeClr val="bg1">
                    <a:alpha val="80000"/>
                  </a:schemeClr>
                </a:solidFill>
                <a:effectLst/>
                <a:latin typeface="Times New Roman" panose="02020603050405020304" pitchFamily="18" charset="0"/>
                <a:ea typeface="Times New Roman" panose="02020603050405020304" pitchFamily="18" charset="0"/>
              </a:rPr>
              <a:t>Major végül a Központi Bizottság tagjaként el tudja intézni, hogy az előadást havonta háromszor műsorra tűzhessék. </a:t>
            </a:r>
            <a:endParaRPr lang="hu-HU" sz="2400" dirty="0">
              <a:solidFill>
                <a:schemeClr val="bg1">
                  <a:alpha val="80000"/>
                </a:schemeClr>
              </a:solidFill>
            </a:endParaRPr>
          </a:p>
          <a:p>
            <a:pPr marL="0" indent="0">
              <a:buNone/>
            </a:pPr>
            <a:endParaRPr lang="hu-HU" sz="2400" dirty="0">
              <a:solidFill>
                <a:schemeClr val="bg1">
                  <a:alpha val="80000"/>
                </a:schemeClr>
              </a:solidFill>
            </a:endParaRPr>
          </a:p>
        </p:txBody>
      </p:sp>
    </p:spTree>
    <p:extLst>
      <p:ext uri="{BB962C8B-B14F-4D97-AF65-F5344CB8AC3E}">
        <p14:creationId xmlns:p14="http://schemas.microsoft.com/office/powerpoint/2010/main" val="7294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FF28C8FB-1ACA-3815-44F2-66C0DA50F320}"/>
              </a:ext>
            </a:extLst>
          </p:cNvPr>
          <p:cNvSpPr>
            <a:spLocks noGrp="1"/>
          </p:cNvSpPr>
          <p:nvPr>
            <p:ph type="title"/>
          </p:nvPr>
        </p:nvSpPr>
        <p:spPr>
          <a:xfrm>
            <a:off x="440305" y="176915"/>
            <a:ext cx="11403351" cy="1323439"/>
          </a:xfrm>
        </p:spPr>
        <p:txBody>
          <a:bodyPr anchor="t">
            <a:normAutofit/>
          </a:bodyPr>
          <a:lstStyle/>
          <a:p>
            <a:r>
              <a:rPr lang="hu-HU" sz="3100" dirty="0">
                <a:solidFill>
                  <a:schemeClr val="bg1"/>
                </a:solidFill>
                <a:latin typeface="Times New Roman"/>
                <a:cs typeface="Times New Roman"/>
              </a:rPr>
              <a:t>Három korszak, három megközelítés – egy darab</a:t>
            </a:r>
          </a:p>
        </p:txBody>
      </p:sp>
      <p:sp>
        <p:nvSpPr>
          <p:cNvPr id="3" name="Tartalom helye 2">
            <a:extLst>
              <a:ext uri="{FF2B5EF4-FFF2-40B4-BE49-F238E27FC236}">
                <a16:creationId xmlns:a16="http://schemas.microsoft.com/office/drawing/2014/main" id="{20D0518B-2B04-F9AD-6797-11F8089E1BB7}"/>
              </a:ext>
            </a:extLst>
          </p:cNvPr>
          <p:cNvSpPr>
            <a:spLocks noGrp="1"/>
          </p:cNvSpPr>
          <p:nvPr>
            <p:ph idx="1"/>
          </p:nvPr>
        </p:nvSpPr>
        <p:spPr>
          <a:xfrm>
            <a:off x="91961" y="841376"/>
            <a:ext cx="5903561" cy="5839709"/>
          </a:xfrm>
        </p:spPr>
        <p:txBody>
          <a:bodyPr vert="horz" lIns="91440" tIns="45720" rIns="91440" bIns="45720" rtlCol="0" anchor="t">
            <a:noAutofit/>
          </a:bodyPr>
          <a:lstStyle/>
          <a:p>
            <a:pPr algn="just">
              <a:buNone/>
            </a:pPr>
            <a:r>
              <a:rPr lang="hu-HU" sz="2300" i="1" dirty="0">
                <a:solidFill>
                  <a:schemeClr val="accent2">
                    <a:lumMod val="60000"/>
                    <a:lumOff val="40000"/>
                    <a:alpha val="80000"/>
                  </a:schemeClr>
                </a:solidFill>
                <a:effectLst/>
                <a:latin typeface="Times New Roman"/>
                <a:ea typeface="Times New Roman" panose="02020603050405020304" pitchFamily="18" charset="0"/>
                <a:cs typeface="Times New Roman"/>
              </a:rPr>
              <a:t>„Némely lap Az ember tragédiája szcenírozását másképp szerette volna. Elhiszem. Nekem is fáj, amit kihúztam belőle. De hogy adhattam volna az egészet? Hogy más egyebet húzott volna ki, mint én, azt is megengedem. Ahány fej, annyi vélemény. De én megmaradok abban a meggyőződésben, hogy jól szceníroztam és jól rendeztem.” </a:t>
            </a:r>
            <a:r>
              <a:rPr lang="hu-HU" sz="2300" i="1" dirty="0">
                <a:solidFill>
                  <a:schemeClr val="bg1">
                    <a:alpha val="80000"/>
                  </a:schemeClr>
                </a:solidFill>
                <a:effectLst/>
                <a:latin typeface="Times New Roman"/>
                <a:ea typeface="Times New Roman" panose="02020603050405020304" pitchFamily="18" charset="0"/>
                <a:cs typeface="Times New Roman"/>
              </a:rPr>
              <a:t>- </a:t>
            </a:r>
            <a:r>
              <a:rPr lang="hu-HU" sz="2300" dirty="0">
                <a:solidFill>
                  <a:schemeClr val="bg1">
                    <a:alpha val="80000"/>
                  </a:schemeClr>
                </a:solidFill>
                <a:latin typeface="Times New Roman"/>
                <a:ea typeface="Times New Roman" panose="02020603050405020304" pitchFamily="18" charset="0"/>
                <a:cs typeface="Times New Roman"/>
              </a:rPr>
              <a:t>áll </a:t>
            </a:r>
            <a:r>
              <a:rPr lang="hu-HU" sz="2300" dirty="0" err="1">
                <a:solidFill>
                  <a:schemeClr val="bg1">
                    <a:alpha val="80000"/>
                  </a:schemeClr>
                </a:solidFill>
                <a:effectLst/>
                <a:latin typeface="Times New Roman"/>
                <a:ea typeface="Times New Roman" panose="02020603050405020304" pitchFamily="18" charset="0"/>
                <a:cs typeface="Times New Roman"/>
              </a:rPr>
              <a:t>Paulay</a:t>
            </a:r>
            <a:r>
              <a:rPr lang="hu-HU" sz="2300" dirty="0">
                <a:solidFill>
                  <a:schemeClr val="bg1">
                    <a:alpha val="80000"/>
                  </a:schemeClr>
                </a:solidFill>
                <a:effectLst/>
                <a:latin typeface="Times New Roman"/>
                <a:ea typeface="Times New Roman" panose="02020603050405020304" pitchFamily="18" charset="0"/>
                <a:cs typeface="Times New Roman"/>
              </a:rPr>
              <a:t> Ede naplójában. </a:t>
            </a:r>
          </a:p>
          <a:p>
            <a:pPr algn="just">
              <a:buNone/>
            </a:pPr>
            <a:endParaRPr lang="hu-HU" sz="2300" dirty="0">
              <a:solidFill>
                <a:schemeClr val="bg1">
                  <a:alpha val="80000"/>
                </a:schemeClr>
              </a:solidFill>
              <a:effectLst/>
              <a:latin typeface="Times New Roman"/>
              <a:ea typeface="Times New Roman" panose="02020603050405020304" pitchFamily="18" charset="0"/>
              <a:cs typeface="Times New Roman"/>
            </a:endParaRPr>
          </a:p>
          <a:p>
            <a:pPr algn="just">
              <a:buNone/>
            </a:pPr>
            <a:r>
              <a:rPr lang="hu-HU" sz="2300" dirty="0">
                <a:solidFill>
                  <a:schemeClr val="bg1">
                    <a:alpha val="80000"/>
                  </a:schemeClr>
                </a:solidFill>
                <a:effectLst/>
                <a:latin typeface="Times New Roman"/>
                <a:ea typeface="Times New Roman" panose="02020603050405020304" pitchFamily="18" charset="0"/>
                <a:cs typeface="Times New Roman"/>
              </a:rPr>
              <a:t>Ahány fej, annyi vélemény, és annyi megvalósítás, amelyből most hármat mutattunk be, de az ő bemutatójára helyezve a hangsúlyt, nem véletlenül. </a:t>
            </a:r>
            <a:r>
              <a:rPr lang="hu-HU" sz="2300" dirty="0">
                <a:solidFill>
                  <a:schemeClr val="bg1">
                    <a:alpha val="80000"/>
                  </a:schemeClr>
                </a:solidFill>
                <a:latin typeface="Times New Roman"/>
                <a:ea typeface="Times New Roman" panose="02020603050405020304" pitchFamily="18" charset="0"/>
                <a:cs typeface="Times New Roman"/>
              </a:rPr>
              <a:t>A</a:t>
            </a:r>
            <a:r>
              <a:rPr lang="hu-HU" sz="2300" dirty="0">
                <a:solidFill>
                  <a:schemeClr val="bg1">
                    <a:alpha val="80000"/>
                  </a:schemeClr>
                </a:solidFill>
                <a:effectLst/>
                <a:latin typeface="Times New Roman"/>
                <a:ea typeface="Times New Roman" panose="02020603050405020304" pitchFamily="18" charset="0"/>
                <a:cs typeface="Times New Roman"/>
              </a:rPr>
              <a:t>z ősbemutató sikerét nehéz túlszárnyalni. Ezt pedig az is jelzi, hogy a </a:t>
            </a:r>
            <a:r>
              <a:rPr lang="hu-HU" sz="2300" dirty="0" err="1">
                <a:solidFill>
                  <a:schemeClr val="bg1">
                    <a:alpha val="80000"/>
                  </a:schemeClr>
                </a:solidFill>
                <a:effectLst/>
                <a:latin typeface="Times New Roman"/>
                <a:ea typeface="Times New Roman" panose="02020603050405020304" pitchFamily="18" charset="0"/>
                <a:cs typeface="Times New Roman"/>
              </a:rPr>
              <a:t>Paulay</a:t>
            </a:r>
            <a:r>
              <a:rPr lang="hu-HU" sz="2300" dirty="0">
                <a:solidFill>
                  <a:schemeClr val="bg1">
                    <a:alpha val="80000"/>
                  </a:schemeClr>
                </a:solidFill>
                <a:effectLst/>
                <a:latin typeface="Times New Roman"/>
                <a:ea typeface="Times New Roman" panose="02020603050405020304" pitchFamily="18" charset="0"/>
                <a:cs typeface="Times New Roman"/>
              </a:rPr>
              <a:t>-rendezés évfordulója, azaz szeptember 21-e lett a magyar dráma napja.</a:t>
            </a:r>
          </a:p>
          <a:p>
            <a:endParaRPr lang="hu-HU" sz="2000" dirty="0">
              <a:solidFill>
                <a:schemeClr val="bg1">
                  <a:alpha val="80000"/>
                </a:schemeClr>
              </a:solidFill>
            </a:endParaRPr>
          </a:p>
        </p:txBody>
      </p:sp>
      <p:grpSp>
        <p:nvGrpSpPr>
          <p:cNvPr id="45" name="Group 1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16">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7" name="Group 1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1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Kép 3" descr="Dr. - 🎭 Ma a magyar dráma napját ünnepeljük! Szeptember 21-e különleges  dátum a kultúra szerelmeseinek: 1883-ban ezen a napon mutatták be Paulay  Ede rendezésében Madách Imre: Az ember tragédiája című remekművét">
            <a:extLst>
              <a:ext uri="{FF2B5EF4-FFF2-40B4-BE49-F238E27FC236}">
                <a16:creationId xmlns:a16="http://schemas.microsoft.com/office/drawing/2014/main" id="{C7A3E8C2-E9FE-AF71-E4E6-D7D55B76D593}"/>
              </a:ext>
            </a:extLst>
          </p:cNvPr>
          <p:cNvPicPr>
            <a:picLocks noChangeAspect="1"/>
          </p:cNvPicPr>
          <p:nvPr/>
        </p:nvPicPr>
        <p:blipFill>
          <a:blip r:embed="rId3"/>
          <a:stretch>
            <a:fillRect/>
          </a:stretch>
        </p:blipFill>
        <p:spPr>
          <a:xfrm>
            <a:off x="6541932" y="1388656"/>
            <a:ext cx="4369112" cy="2987701"/>
          </a:xfrm>
          <a:prstGeom prst="rect">
            <a:avLst/>
          </a:prstGeom>
        </p:spPr>
      </p:pic>
      <p:sp>
        <p:nvSpPr>
          <p:cNvPr id="5" name="Szövegdoboz 4">
            <a:extLst>
              <a:ext uri="{FF2B5EF4-FFF2-40B4-BE49-F238E27FC236}">
                <a16:creationId xmlns:a16="http://schemas.microsoft.com/office/drawing/2014/main" id="{E2F0FF6D-B1DB-42AA-2FA7-DDFA47A6BD40}"/>
              </a:ext>
            </a:extLst>
          </p:cNvPr>
          <p:cNvSpPr txBox="1"/>
          <p:nvPr/>
        </p:nvSpPr>
        <p:spPr>
          <a:xfrm>
            <a:off x="8399582" y="6157865"/>
            <a:ext cx="4593771" cy="523220"/>
          </a:xfrm>
          <a:prstGeom prst="rect">
            <a:avLst/>
          </a:prstGeom>
          <a:noFill/>
        </p:spPr>
        <p:txBody>
          <a:bodyPr wrap="square" rtlCol="0">
            <a:spAutoFit/>
          </a:bodyPr>
          <a:lstStyle/>
          <a:p>
            <a:r>
              <a:rPr lang="hu-HU" sz="2800" dirty="0">
                <a:solidFill>
                  <a:schemeClr val="bg1"/>
                </a:solidFill>
                <a:highlight>
                  <a:srgbClr val="C0C0C0"/>
                </a:highlight>
                <a:latin typeface="Baguet Script" panose="020F0502020204030204" pitchFamily="2" charset="-18"/>
              </a:rPr>
              <a:t>Köszönjük a figyelmet!</a:t>
            </a:r>
          </a:p>
        </p:txBody>
      </p:sp>
    </p:spTree>
    <p:extLst>
      <p:ext uri="{BB962C8B-B14F-4D97-AF65-F5344CB8AC3E}">
        <p14:creationId xmlns:p14="http://schemas.microsoft.com/office/powerpoint/2010/main" val="255335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Cím 1">
            <a:extLst>
              <a:ext uri="{FF2B5EF4-FFF2-40B4-BE49-F238E27FC236}">
                <a16:creationId xmlns:a16="http://schemas.microsoft.com/office/drawing/2014/main" id="{5813B1A5-7B01-4EF1-5805-9F80DE945030}"/>
              </a:ext>
            </a:extLst>
          </p:cNvPr>
          <p:cNvSpPr>
            <a:spLocks noGrp="1"/>
          </p:cNvSpPr>
          <p:nvPr>
            <p:ph type="title"/>
          </p:nvPr>
        </p:nvSpPr>
        <p:spPr>
          <a:xfrm>
            <a:off x="475488" y="2745736"/>
            <a:ext cx="3703320" cy="1366528"/>
          </a:xfrm>
          <a:solidFill>
            <a:schemeClr val="tx1">
              <a:alpha val="50000"/>
            </a:schemeClr>
          </a:solidFill>
          <a:ln w="25400" cap="sq" cmpd="sng">
            <a:solidFill>
              <a:schemeClr val="bg1"/>
            </a:solidFill>
            <a:miter lim="800000"/>
          </a:ln>
        </p:spPr>
        <p:txBody>
          <a:bodyPr vert="horz" lIns="91440" tIns="45720" rIns="91440" bIns="45720" rtlCol="0" anchor="ctr">
            <a:normAutofit/>
          </a:bodyPr>
          <a:lstStyle/>
          <a:p>
            <a:pPr algn="ctr"/>
            <a:r>
              <a:rPr lang="en-US" sz="3200" kern="1200" dirty="0" err="1">
                <a:solidFill>
                  <a:schemeClr val="bg1"/>
                </a:solidFill>
                <a:latin typeface="Times New Roman" panose="02020603050405020304" pitchFamily="18" charset="0"/>
                <a:cs typeface="Times New Roman" panose="02020603050405020304" pitchFamily="18" charset="0"/>
              </a:rPr>
              <a:t>Előzmények</a:t>
            </a:r>
            <a:r>
              <a:rPr lang="en-US" sz="3200" kern="1200" dirty="0">
                <a:solidFill>
                  <a:schemeClr val="bg1"/>
                </a:solidFill>
                <a:latin typeface="Times New Roman" panose="02020603050405020304" pitchFamily="18" charset="0"/>
                <a:cs typeface="Times New Roman" panose="02020603050405020304" pitchFamily="18" charset="0"/>
              </a:rPr>
              <a:t>: </a:t>
            </a:r>
          </a:p>
        </p:txBody>
      </p:sp>
      <p:sp useBgFill="1">
        <p:nvSpPr>
          <p:cNvPr id="11" name="Rectangle 10">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00128BD3-17FA-31EB-DF33-A817B89A8649}"/>
              </a:ext>
            </a:extLst>
          </p:cNvPr>
          <p:cNvSpPr>
            <a:spLocks noGrp="1"/>
          </p:cNvSpPr>
          <p:nvPr>
            <p:ph idx="1"/>
          </p:nvPr>
        </p:nvSpPr>
        <p:spPr>
          <a:xfrm>
            <a:off x="5283329" y="484633"/>
            <a:ext cx="6059423" cy="5796423"/>
          </a:xfrm>
        </p:spPr>
        <p:txBody>
          <a:bodyPr vert="horz" lIns="91440" tIns="45720" rIns="91440" bIns="45720" rtlCol="0" anchor="b">
            <a:normAutofit lnSpcReduction="10000"/>
          </a:bodyPr>
          <a:lstStyle/>
          <a:p>
            <a:pPr marL="114300" lvl="0" indent="0">
              <a:buNone/>
            </a:pPr>
            <a:r>
              <a:rPr lang="hu-HU" sz="2400" dirty="0">
                <a:effectLst/>
                <a:latin typeface="Times New Roman" panose="02020603050405020304" pitchFamily="18" charset="0"/>
                <a:cs typeface="Times New Roman" panose="02020603050405020304" pitchFamily="18" charset="0"/>
              </a:rPr>
              <a:t>I.</a:t>
            </a:r>
            <a:r>
              <a:rPr lang="en-US" sz="2400" dirty="0">
                <a:solidFill>
                  <a:srgbClr val="FF0000"/>
                </a:solidFill>
                <a:effectLst/>
                <a:latin typeface="Times New Roman" panose="02020603050405020304" pitchFamily="18" charset="0"/>
                <a:cs typeface="Times New Roman" panose="02020603050405020304" pitchFamily="18" charset="0"/>
              </a:rPr>
              <a:t>1840</a:t>
            </a:r>
            <a:r>
              <a:rPr lang="en-US" sz="2400" dirty="0">
                <a:effectLst/>
                <a:latin typeface="Times New Roman" panose="02020603050405020304" pitchFamily="18" charset="0"/>
                <a:cs typeface="Times New Roman" panose="02020603050405020304" pitchFamily="18" charset="0"/>
              </a:rPr>
              <a:t>: a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Nemzeti</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Színház</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irodalmi</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programja</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közhasznú és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nagy</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célokat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előmozdító</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intézménnyé</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kívánták</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emelni</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célja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ízléstisztulás</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nyelvkedvelés</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nemzeti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ébredés</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elősegítése</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eszköze</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eredeti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színművek</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előadása</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lvl="0" indent="0" algn="just">
              <a:spcAft>
                <a:spcPts val="800"/>
              </a:spcAft>
              <a:buNone/>
            </a:pPr>
            <a:endParaRPr lang="hu-HU" sz="2400" dirty="0">
              <a:latin typeface="Times New Roman" panose="02020603050405020304" pitchFamily="18" charset="0"/>
              <a:cs typeface="Times New Roman" panose="02020603050405020304" pitchFamily="18" charset="0"/>
            </a:endParaRPr>
          </a:p>
          <a:p>
            <a:pPr marL="0" lvl="0" indent="0" algn="just">
              <a:spcAft>
                <a:spcPts val="800"/>
              </a:spcAft>
              <a:buNone/>
            </a:pPr>
            <a:r>
              <a:rPr lang="en-US" sz="2400" dirty="0">
                <a:latin typeface="Times New Roman" panose="02020603050405020304" pitchFamily="18" charset="0"/>
                <a:cs typeface="Times New Roman" panose="02020603050405020304" pitchFamily="18" charset="0"/>
              </a:rPr>
              <a:t>II. A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Tragédia</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bemutatásának</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igénye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már</a:t>
            </a:r>
            <a:r>
              <a:rPr lang="en-US" sz="2400" dirty="0">
                <a:latin typeface="Times New Roman" panose="02020603050405020304" pitchFamily="18" charset="0"/>
                <a:cs typeface="Times New Roman" panose="02020603050405020304" pitchFamily="18" charset="0"/>
              </a:rPr>
              <a:t> 1861-ben, </a:t>
            </a:r>
            <a:r>
              <a:rPr lang="en-US" sz="2400" dirty="0" err="1">
                <a:latin typeface="Times New Roman" panose="02020603050405020304" pitchFamily="18" charset="0"/>
                <a:cs typeface="Times New Roman" panose="02020603050405020304" pitchFamily="18" charset="0"/>
              </a:rPr>
              <a:t>és</a:t>
            </a:r>
            <a:r>
              <a:rPr lang="en-US" sz="2400" dirty="0">
                <a:latin typeface="Times New Roman" panose="02020603050405020304" pitchFamily="18" charset="0"/>
                <a:cs typeface="Times New Roman" panose="02020603050405020304" pitchFamily="18" charset="0"/>
              </a:rPr>
              <a:t> Madách </a:t>
            </a:r>
            <a:r>
              <a:rPr lang="en-US" sz="2400" dirty="0" err="1">
                <a:latin typeface="Times New Roman" panose="02020603050405020304" pitchFamily="18" charset="0"/>
                <a:cs typeface="Times New Roman" panose="02020603050405020304" pitchFamily="18" charset="0"/>
              </a:rPr>
              <a:t>halálakor</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felmerült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Molnár György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foglakozott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elsőként</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mű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színpadra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állításával</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bemutatóra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került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sor</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Nemzetiben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Tóth József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Kolozsvárott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pedig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Ecsedi Kovács Gyula</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tervezte</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mű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színrevitelét</a:t>
            </a:r>
            <a:r>
              <a:rPr lang="en-US" sz="2400" dirty="0">
                <a:latin typeface="Times New Roman" panose="02020603050405020304" pitchFamily="18" charset="0"/>
                <a:cs typeface="Times New Roman" panose="02020603050405020304" pitchFamily="18" charset="0"/>
              </a:rPr>
              <a:t>.</a:t>
            </a:r>
          </a:p>
          <a:p>
            <a:pPr marL="0"/>
            <a:endParaRPr lang="en-US" sz="800" dirty="0"/>
          </a:p>
        </p:txBody>
      </p:sp>
      <p:sp>
        <p:nvSpPr>
          <p:cNvPr id="4" name="Szövegdoboz 3">
            <a:extLst>
              <a:ext uri="{FF2B5EF4-FFF2-40B4-BE49-F238E27FC236}">
                <a16:creationId xmlns:a16="http://schemas.microsoft.com/office/drawing/2014/main" id="{3943C95C-8E7D-D91B-A516-637DC9BCD480}"/>
              </a:ext>
            </a:extLst>
          </p:cNvPr>
          <p:cNvSpPr txBox="1"/>
          <p:nvPr/>
        </p:nvSpPr>
        <p:spPr>
          <a:xfrm>
            <a:off x="5294377" y="3671317"/>
            <a:ext cx="6059423" cy="2505646"/>
          </a:xfrm>
          <a:prstGeom prst="rect">
            <a:avLst/>
          </a:prstGeom>
        </p:spPr>
        <p:txBody>
          <a:bodyPr vert="horz" lIns="91440" tIns="45720" rIns="91440" bIns="45720" rtlCol="0">
            <a:normAutofit/>
          </a:bodyPr>
          <a:lstStyle/>
          <a:p>
            <a:pPr marL="114300" marR="0" lvl="0" fontAlgn="auto">
              <a:lnSpc>
                <a:spcPct val="90000"/>
              </a:lnSpc>
              <a:spcBef>
                <a:spcPts val="1000"/>
              </a:spcBef>
              <a:spcAft>
                <a:spcPts val="0"/>
              </a:spcAft>
              <a:buClrTx/>
              <a:buSzTx/>
              <a:tabLst/>
              <a:defRPr/>
            </a:pPr>
            <a:endParaRPr kumimoji="0" lang="en-US" sz="20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327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D09EF399-1A0E-77CB-FF3B-380A3EA9BFE9}"/>
              </a:ext>
            </a:extLst>
          </p:cNvPr>
          <p:cNvSpPr>
            <a:spLocks noGrp="1"/>
          </p:cNvSpPr>
          <p:nvPr>
            <p:ph idx="4294967295"/>
          </p:nvPr>
        </p:nvSpPr>
        <p:spPr>
          <a:xfrm>
            <a:off x="552451" y="400050"/>
            <a:ext cx="10455568" cy="5657850"/>
          </a:xfrm>
        </p:spPr>
        <p:txBody>
          <a:bodyPr vert="horz" lIns="91440" tIns="45720" rIns="91440" bIns="45720" rtlCol="0">
            <a:normAutofit lnSpcReduction="10000"/>
          </a:bodyPr>
          <a:lstStyle/>
          <a:p>
            <a:pPr marL="0" lvl="0" indent="0">
              <a:buNone/>
            </a:pPr>
            <a:r>
              <a:rPr lang="en-US" sz="2400" dirty="0">
                <a:solidFill>
                  <a:schemeClr val="tx1">
                    <a:alpha val="80000"/>
                  </a:schemeClr>
                </a:solidFill>
                <a:effectLst/>
                <a:latin typeface="Times New Roman" panose="02020603050405020304" pitchFamily="18" charset="0"/>
                <a:cs typeface="Times New Roman" panose="02020603050405020304" pitchFamily="18" charset="0"/>
              </a:rPr>
              <a:t>III. </a:t>
            </a:r>
            <a:r>
              <a:rPr lang="en-US" sz="2400" dirty="0">
                <a:solidFill>
                  <a:srgbClr val="FF0000">
                    <a:alpha val="80000"/>
                  </a:srgbClr>
                </a:solidFill>
                <a:effectLst/>
                <a:latin typeface="Times New Roman" panose="02020603050405020304" pitchFamily="18" charset="0"/>
                <a:cs typeface="Times New Roman" panose="02020603050405020304" pitchFamily="18" charset="0"/>
              </a:rPr>
              <a:t>1870-es </a:t>
            </a:r>
            <a:r>
              <a:rPr lang="en-US" sz="2400" dirty="0" err="1">
                <a:solidFill>
                  <a:srgbClr val="FF0000">
                    <a:alpha val="80000"/>
                  </a:srgbClr>
                </a:solidFill>
                <a:effectLst/>
                <a:latin typeface="Times New Roman" panose="02020603050405020304" pitchFamily="18" charset="0"/>
                <a:cs typeface="Times New Roman" panose="02020603050405020304" pitchFamily="18" charset="0"/>
              </a:rPr>
              <a:t>évek</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u="sng" dirty="0" err="1">
                <a:solidFill>
                  <a:schemeClr val="tx1">
                    <a:alpha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újító</a:t>
            </a:r>
            <a:r>
              <a:rPr lang="en-US" sz="2400" u="sng" dirty="0">
                <a:solidFill>
                  <a:schemeClr val="tx1">
                    <a:alpha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err="1">
                <a:solidFill>
                  <a:schemeClr val="tx1">
                    <a:alpha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mozgolódások</a:t>
            </a:r>
            <a:endParaRPr lang="en-US" sz="2400" u="sng" dirty="0">
              <a:solidFill>
                <a:schemeClr val="tx1">
                  <a:alpha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lvl="0"/>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városiasodás</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iparosító</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törekvések</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politikai</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stabilitás</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életszínvonal</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emelkedése</a:t>
            </a:r>
            <a:endParaRPr lang="en-US" sz="2400" dirty="0">
              <a:solidFill>
                <a:schemeClr val="tx1">
                  <a:alpha val="80000"/>
                </a:schemeClr>
              </a:solidFill>
              <a:effectLst/>
              <a:latin typeface="Times New Roman" panose="02020603050405020304" pitchFamily="18" charset="0"/>
              <a:cs typeface="Times New Roman" panose="02020603050405020304" pitchFamily="18" charset="0"/>
            </a:endParaRPr>
          </a:p>
          <a:p>
            <a:pPr marL="342900" lvl="0"/>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új</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műfajok</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új</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színész</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és</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rendezőgeneráció</a:t>
            </a:r>
            <a:endParaRPr lang="en-US" sz="2400" dirty="0">
              <a:solidFill>
                <a:schemeClr val="tx1">
                  <a:alpha val="80000"/>
                </a:schemeClr>
              </a:solidFill>
              <a:effectLst/>
              <a:latin typeface="Times New Roman" panose="02020603050405020304" pitchFamily="18" charset="0"/>
              <a:cs typeface="Times New Roman" panose="02020603050405020304" pitchFamily="18" charset="0"/>
            </a:endParaRPr>
          </a:p>
          <a:p>
            <a:pPr marL="342900" lvl="0"/>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hatalmas</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budapesti</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átalakítások</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Duna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szabályozása</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vásárcsarnokok</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Városliget</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hidak</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tömegközlekedési</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hálózat</a:t>
            </a:r>
            <a:endParaRPr lang="en-US" sz="2400" dirty="0">
              <a:solidFill>
                <a:schemeClr val="tx1">
                  <a:alpha val="80000"/>
                </a:schemeClr>
              </a:solidFill>
              <a:effectLst/>
              <a:latin typeface="Times New Roman" panose="02020603050405020304" pitchFamily="18" charset="0"/>
              <a:cs typeface="Times New Roman" panose="02020603050405020304" pitchFamily="18" charset="0"/>
            </a:endParaRPr>
          </a:p>
          <a:p>
            <a:pPr marL="342900" lvl="0">
              <a:spcAft>
                <a:spcPts val="800"/>
              </a:spcAft>
            </a:pP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Operaház</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Népszínház</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várható</a:t>
            </a:r>
            <a:r>
              <a:rPr lang="en-US" sz="240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400" dirty="0" err="1">
                <a:solidFill>
                  <a:schemeClr val="tx1">
                    <a:alpha val="80000"/>
                  </a:schemeClr>
                </a:solidFill>
                <a:effectLst/>
                <a:latin typeface="Times New Roman" panose="02020603050405020304" pitchFamily="18" charset="0"/>
                <a:cs typeface="Times New Roman" panose="02020603050405020304" pitchFamily="18" charset="0"/>
              </a:rPr>
              <a:t>megnyitása</a:t>
            </a:r>
            <a:endParaRPr lang="en-US" sz="2400" dirty="0">
              <a:solidFill>
                <a:schemeClr val="tx1">
                  <a:alpha val="80000"/>
                </a:schemeClr>
              </a:solidFill>
              <a:effectLst/>
              <a:latin typeface="Times New Roman" panose="02020603050405020304" pitchFamily="18" charset="0"/>
              <a:cs typeface="Times New Roman" panose="02020603050405020304" pitchFamily="18" charset="0"/>
            </a:endParaRPr>
          </a:p>
          <a:p>
            <a:pPr marL="0" lvl="0">
              <a:spcAft>
                <a:spcPts val="800"/>
              </a:spcAft>
            </a:pPr>
            <a:endParaRPr lang="en-US" sz="2400" dirty="0">
              <a:solidFill>
                <a:schemeClr val="tx1">
                  <a:alpha val="80000"/>
                </a:schemeClr>
              </a:solidFill>
              <a:effectLst/>
              <a:latin typeface="Times New Roman" panose="02020603050405020304" pitchFamily="18" charset="0"/>
              <a:cs typeface="Times New Roman" panose="02020603050405020304" pitchFamily="18" charset="0"/>
            </a:endParaRPr>
          </a:p>
          <a:p>
            <a:pPr marL="0" marR="0" lvl="0" indent="0" fontAlgn="auto">
              <a:spcBef>
                <a:spcPts val="1000"/>
              </a:spcBef>
              <a:spcAft>
                <a:spcPts val="0"/>
              </a:spcAft>
              <a:buClrTx/>
              <a:buSzTx/>
              <a:buNone/>
              <a:tabLst/>
              <a:defRPr/>
            </a:pP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IV. </a:t>
            </a:r>
            <a:r>
              <a:rPr kumimoji="0" lang="en-US" sz="2400" b="0" i="0" u="sng" strike="noStrike" cap="none" spc="0" normalizeH="0" baseline="0" noProof="0" dirty="0" err="1">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Nemzeti</a:t>
            </a:r>
            <a:r>
              <a:rPr kumimoji="0" lang="en-US" sz="2400" b="0" i="0" u="sng" strike="noStrike" cap="none" spc="0" normalizeH="0" baseline="0" noProof="0" dirty="0">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0" i="0" u="sng" strike="noStrike" cap="none" spc="0" normalizeH="0" baseline="0" noProof="0" dirty="0" err="1">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Színház</a:t>
            </a:r>
            <a:r>
              <a:rPr kumimoji="0" lang="en-US" sz="2400" b="0" i="0" u="sng" strike="noStrike" cap="none" spc="0" normalizeH="0" baseline="0" noProof="0" dirty="0">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0" i="0" u="sng" strike="noStrike" cap="none" spc="0" normalizeH="0" baseline="0" noProof="0" dirty="0" err="1">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átépítése</a:t>
            </a:r>
            <a:endParaRPr kumimoji="0" lang="en-US" sz="2400" b="0" i="0" u="sng" strike="noStrike" cap="none" spc="0" normalizeH="0" baseline="0" noProof="0" dirty="0">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342900" marR="0" lvl="0" fontAlgn="auto">
              <a:spcBef>
                <a:spcPts val="1000"/>
              </a:spcBef>
              <a:spcAft>
                <a:spcPts val="0"/>
              </a:spcAft>
              <a:buClrTx/>
              <a:buSzTx/>
              <a:tabLst/>
              <a:defRPr/>
            </a:pP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megújított</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színpad,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kényelmesebb</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nézőtér</a:t>
            </a:r>
            <a:endPar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endParaRPr>
          </a:p>
          <a:p>
            <a:pPr marR="0" lvl="0" indent="0" fontAlgn="auto">
              <a:spcBef>
                <a:spcPts val="1000"/>
              </a:spcBef>
              <a:spcAft>
                <a:spcPts val="0"/>
              </a:spcAft>
              <a:buClrTx/>
              <a:buSzTx/>
              <a:buNone/>
              <a:tabLst/>
              <a:defRPr/>
            </a:pP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p>
          <a:p>
            <a:pPr marL="0" marR="0" lvl="0" indent="0" fontAlgn="auto">
              <a:spcBef>
                <a:spcPts val="1000"/>
              </a:spcBef>
              <a:spcAft>
                <a:spcPts val="0"/>
              </a:spcAft>
              <a:buClrTx/>
              <a:buSzTx/>
              <a:buNone/>
              <a:tabLst/>
              <a:defRPr/>
            </a:pP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V. </a:t>
            </a:r>
            <a:r>
              <a:rPr kumimoji="0" lang="en-US" sz="2400" b="0" i="0" u="sng" strike="noStrike" cap="none" spc="0" normalizeH="0" baseline="0" noProof="0" dirty="0">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II. György </a:t>
            </a:r>
            <a:r>
              <a:rPr kumimoji="0" lang="en-US" sz="2400" b="0" i="0" u="sng" strike="noStrike" cap="none" spc="0" normalizeH="0" baseline="0" noProof="0" dirty="0" err="1">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társulatának</a:t>
            </a:r>
            <a:r>
              <a:rPr kumimoji="0" lang="en-US" sz="2400" b="0" i="0" u="sng" strike="noStrike" cap="none" spc="0" normalizeH="0" baseline="0" noProof="0" dirty="0">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0" i="0" u="sng" strike="noStrike" cap="none" spc="0" normalizeH="0" baseline="0" noProof="0" dirty="0" err="1">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vendégelőadásai</a:t>
            </a:r>
            <a:endParaRPr kumimoji="0" lang="en-US" sz="2400" b="0" i="0" u="sng" strike="noStrike" cap="none" spc="0" normalizeH="0" baseline="0" noProof="0" dirty="0">
              <a:ln>
                <a:noFill/>
              </a:ln>
              <a:solidFill>
                <a:schemeClr val="tx1">
                  <a:alpha val="8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342900" marR="0" lvl="0" fontAlgn="auto">
              <a:spcBef>
                <a:spcPts val="1000"/>
              </a:spcBef>
              <a:spcAft>
                <a:spcPts val="0"/>
              </a:spcAft>
              <a:buClrTx/>
              <a:buSzTx/>
              <a:tabLst/>
              <a:defRPr/>
            </a:pP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eredeti</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anyagú</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jelmezek</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horizontfüggöny</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reflektorok</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használata</a:t>
            </a:r>
            <a:endPar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endParaRPr>
          </a:p>
          <a:p>
            <a:pPr marL="342900" marR="0" lvl="0" fontAlgn="auto">
              <a:spcBef>
                <a:spcPts val="1000"/>
              </a:spcBef>
              <a:spcAft>
                <a:spcPts val="800"/>
              </a:spcAft>
              <a:buClrTx/>
              <a:buSzTx/>
              <a:tabLst/>
              <a:defRPr/>
            </a:pPr>
            <a:r>
              <a:rPr kumimoji="0" lang="en-US" sz="2400" b="0" i="0" u="none" strike="noStrike" cap="none" spc="0" normalizeH="0" baseline="0" noProof="0" dirty="0" err="1">
                <a:ln>
                  <a:noFill/>
                </a:ln>
                <a:solidFill>
                  <a:schemeClr val="tx1">
                    <a:alpha val="80000"/>
                  </a:schemeClr>
                </a:solidFill>
                <a:effectLst/>
                <a:highlight>
                  <a:srgbClr val="800000"/>
                </a:highlight>
                <a:uLnTx/>
                <a:uFillTx/>
                <a:latin typeface="Times New Roman" panose="02020603050405020304" pitchFamily="18" charset="0"/>
                <a:cs typeface="Times New Roman" panose="02020603050405020304" pitchFamily="18" charset="0"/>
              </a:rPr>
              <a:t>meiningenizmus</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új</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színházi</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stílus</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látványos</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vizuális</a:t>
            </a:r>
            <a:r>
              <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rPr>
              <a:t> </a:t>
            </a:r>
            <a:r>
              <a:rPr kumimoji="0" lang="en-US" sz="2400" b="0" i="0" u="none" strike="noStrike" cap="none" spc="0" normalizeH="0" baseline="0" noProof="0" dirty="0" err="1">
                <a:ln>
                  <a:noFill/>
                </a:ln>
                <a:solidFill>
                  <a:schemeClr val="tx1">
                    <a:alpha val="80000"/>
                  </a:schemeClr>
                </a:solidFill>
                <a:effectLst/>
                <a:uLnTx/>
                <a:uFillTx/>
                <a:latin typeface="Times New Roman" panose="02020603050405020304" pitchFamily="18" charset="0"/>
                <a:cs typeface="Times New Roman" panose="02020603050405020304" pitchFamily="18" charset="0"/>
              </a:rPr>
              <a:t>megoldások</a:t>
            </a:r>
            <a:endParaRPr kumimoji="0" lang="en-US" sz="2400" b="0" i="0" u="none" strike="noStrike" cap="none" spc="0" normalizeH="0" baseline="0" noProof="0" dirty="0">
              <a:ln>
                <a:noFill/>
              </a:ln>
              <a:solidFill>
                <a:schemeClr val="tx1">
                  <a:alpha val="80000"/>
                </a:schemeClr>
              </a:solidFill>
              <a:effectLst/>
              <a:uLnTx/>
              <a:uFillTx/>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24" name="Freeform: Shape 23">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5" name="Group 24">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26" name="Freeform: Shape 25">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62770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ircle(in)">
                                      <p:cBhvr>
                                        <p:cTn id="35" dur="2000"/>
                                        <p:tgtEl>
                                          <p:spTgt spid="3">
                                            <p:txEl>
                                              <p:pRg st="10" end="10"/>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circle(in)">
                                      <p:cBhvr>
                                        <p:cTn id="3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44644C16-A423-19BF-7D09-A09058BD4844}"/>
              </a:ext>
            </a:extLst>
          </p:cNvPr>
          <p:cNvSpPr>
            <a:spLocks noGrp="1"/>
          </p:cNvSpPr>
          <p:nvPr>
            <p:ph type="title"/>
          </p:nvPr>
        </p:nvSpPr>
        <p:spPr>
          <a:xfrm>
            <a:off x="838199" y="533400"/>
            <a:ext cx="6257925" cy="1228725"/>
          </a:xfrm>
        </p:spPr>
        <p:txBody>
          <a:bodyPr anchor="t">
            <a:normAutofit/>
          </a:bodyPr>
          <a:lstStyle/>
          <a:p>
            <a:r>
              <a:rPr lang="hu-HU" sz="2200">
                <a:solidFill>
                  <a:schemeClr val="bg1"/>
                </a:solidFill>
                <a:latin typeface="Times New Roman" panose="02020603050405020304" pitchFamily="18" charset="0"/>
                <a:cs typeface="Times New Roman" panose="02020603050405020304" pitchFamily="18" charset="0"/>
              </a:rPr>
              <a:t>Ezen előzmények sorának köszönhetjük, hogy végül </a:t>
            </a:r>
            <a:r>
              <a:rPr lang="hu-HU" sz="2200">
                <a:solidFill>
                  <a:schemeClr val="accent4">
                    <a:lumMod val="40000"/>
                    <a:lumOff val="60000"/>
                  </a:schemeClr>
                </a:solidFill>
                <a:latin typeface="Times New Roman" panose="02020603050405020304" pitchFamily="18" charset="0"/>
                <a:cs typeface="Times New Roman" panose="02020603050405020304" pitchFamily="18" charset="0"/>
              </a:rPr>
              <a:t>1883. szeptember 21</a:t>
            </a:r>
            <a:r>
              <a:rPr lang="hu-HU" sz="2200">
                <a:solidFill>
                  <a:schemeClr val="bg1"/>
                </a:solidFill>
                <a:latin typeface="Times New Roman" panose="02020603050405020304" pitchFamily="18" charset="0"/>
                <a:cs typeface="Times New Roman" panose="02020603050405020304" pitchFamily="18" charset="0"/>
              </a:rPr>
              <a:t>-én első ízben felhangoztak a madáchi verssorok a Nemzeti Színház színpadán.</a:t>
            </a:r>
            <a:endParaRPr lang="hu-HU" sz="2200" dirty="0">
              <a:solidFill>
                <a:schemeClr val="bg1"/>
              </a:solidFill>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05D0ECE-7A2D-A84C-2BFF-3BFD007C4F68}"/>
              </a:ext>
            </a:extLst>
          </p:cNvPr>
          <p:cNvSpPr>
            <a:spLocks noGrp="1"/>
          </p:cNvSpPr>
          <p:nvPr>
            <p:ph idx="1"/>
          </p:nvPr>
        </p:nvSpPr>
        <p:spPr>
          <a:xfrm>
            <a:off x="381000" y="1762125"/>
            <a:ext cx="6848475" cy="4932589"/>
          </a:xfrm>
        </p:spPr>
        <p:txBody>
          <a:bodyPr>
            <a:normAutofit/>
          </a:bodyPr>
          <a:lstStyle/>
          <a:p>
            <a:r>
              <a:rPr lang="hu-HU" sz="2600" dirty="0" err="1">
                <a:solidFill>
                  <a:schemeClr val="accent2">
                    <a:lumMod val="60000"/>
                    <a:lumOff val="40000"/>
                    <a:alpha val="80000"/>
                  </a:schemeClr>
                </a:solidFill>
                <a:latin typeface="Times New Roman" panose="02020603050405020304" pitchFamily="18" charset="0"/>
                <a:cs typeface="Times New Roman" panose="02020603050405020304" pitchFamily="18" charset="0"/>
              </a:rPr>
              <a:t>Paulay</a:t>
            </a:r>
            <a:r>
              <a:rPr lang="hu-HU" sz="2600" dirty="0">
                <a:solidFill>
                  <a:schemeClr val="accent2">
                    <a:lumMod val="60000"/>
                    <a:lumOff val="40000"/>
                    <a:alpha val="80000"/>
                  </a:schemeClr>
                </a:solidFill>
                <a:latin typeface="Times New Roman" panose="02020603050405020304" pitchFamily="18" charset="0"/>
                <a:cs typeface="Times New Roman" panose="02020603050405020304" pitchFamily="18" charset="0"/>
              </a:rPr>
              <a:t> Ede</a:t>
            </a:r>
            <a:r>
              <a:rPr lang="hu-HU" sz="2000" dirty="0">
                <a:solidFill>
                  <a:schemeClr val="accent2">
                    <a:lumMod val="60000"/>
                    <a:lumOff val="40000"/>
                    <a:alpha val="80000"/>
                  </a:schemeClr>
                </a:solidFill>
                <a:latin typeface="Times New Roman" panose="02020603050405020304" pitchFamily="18" charset="0"/>
                <a:cs typeface="Times New Roman" panose="02020603050405020304" pitchFamily="18" charset="0"/>
              </a:rPr>
              <a:t> </a:t>
            </a:r>
            <a:r>
              <a:rPr lang="hu-HU" sz="2000" dirty="0">
                <a:solidFill>
                  <a:schemeClr val="bg1">
                    <a:alpha val="80000"/>
                  </a:schemeClr>
                </a:solidFill>
                <a:latin typeface="Times New Roman" panose="02020603050405020304" pitchFamily="18" charset="0"/>
                <a:cs typeface="Times New Roman" panose="02020603050405020304" pitchFamily="18" charset="0"/>
              </a:rPr>
              <a:t>modern rendezőként, </a:t>
            </a:r>
            <a:r>
              <a:rPr lang="hu-HU" sz="2000" dirty="0" err="1">
                <a:solidFill>
                  <a:schemeClr val="bg1">
                    <a:alpha val="80000"/>
                  </a:schemeClr>
                </a:solidFill>
                <a:latin typeface="Times New Roman" panose="02020603050405020304" pitchFamily="18" charset="0"/>
                <a:cs typeface="Times New Roman" panose="02020603050405020304" pitchFamily="18" charset="0"/>
              </a:rPr>
              <a:t>meiningeni</a:t>
            </a:r>
            <a:r>
              <a:rPr lang="hu-HU" sz="2000" dirty="0">
                <a:solidFill>
                  <a:schemeClr val="bg1">
                    <a:alpha val="80000"/>
                  </a:schemeClr>
                </a:solidFill>
                <a:latin typeface="Times New Roman" panose="02020603050405020304" pitchFamily="18" charset="0"/>
                <a:cs typeface="Times New Roman" panose="02020603050405020304" pitchFamily="18" charset="0"/>
              </a:rPr>
              <a:t> mintára </a:t>
            </a:r>
            <a:r>
              <a:rPr lang="hu-HU" sz="2000" u="sng" dirty="0">
                <a:solidFill>
                  <a:schemeClr val="bg1">
                    <a:alpha val="80000"/>
                  </a:schemeClr>
                </a:solidFill>
                <a:latin typeface="Times New Roman" panose="02020603050405020304" pitchFamily="18" charset="0"/>
                <a:cs typeface="Times New Roman" panose="02020603050405020304" pitchFamily="18" charset="0"/>
              </a:rPr>
              <a:t>az egész darabot átdolgozta</a:t>
            </a:r>
            <a:r>
              <a:rPr lang="hu-HU" sz="2000" dirty="0">
                <a:solidFill>
                  <a:schemeClr val="bg1">
                    <a:alpha val="80000"/>
                  </a:schemeClr>
                </a:solidFill>
                <a:latin typeface="Times New Roman" panose="02020603050405020304" pitchFamily="18" charset="0"/>
                <a:cs typeface="Times New Roman" panose="02020603050405020304" pitchFamily="18" charset="0"/>
              </a:rPr>
              <a:t>, meghúzta, s saját kézzel le is lemásolta. A Tragédia körülbelül négyezer sorából csupán 2560 maradt, a négy órán keresztül tartó előadást öt szünettel játszatta. </a:t>
            </a:r>
          </a:p>
          <a:p>
            <a:r>
              <a:rPr lang="hu-HU" sz="2000" dirty="0">
                <a:solidFill>
                  <a:schemeClr val="bg1">
                    <a:alpha val="80000"/>
                  </a:schemeClr>
                </a:solidFill>
                <a:latin typeface="Times New Roman" panose="02020603050405020304" pitchFamily="18" charset="0"/>
                <a:cs typeface="Times New Roman" panose="02020603050405020304" pitchFamily="18" charset="0"/>
              </a:rPr>
              <a:t>Több mint száz embert tanított be különféle szerepekre. A </a:t>
            </a:r>
            <a:r>
              <a:rPr lang="hu-HU" sz="2000" dirty="0" err="1">
                <a:solidFill>
                  <a:schemeClr val="bg1">
                    <a:alpha val="80000"/>
                  </a:schemeClr>
                </a:solidFill>
                <a:latin typeface="Times New Roman" panose="02020603050405020304" pitchFamily="18" charset="0"/>
                <a:cs typeface="Times New Roman" panose="02020603050405020304" pitchFamily="18" charset="0"/>
              </a:rPr>
              <a:t>meiningeni</a:t>
            </a:r>
            <a:r>
              <a:rPr lang="hu-HU" sz="2000" dirty="0">
                <a:solidFill>
                  <a:schemeClr val="bg1">
                    <a:alpha val="80000"/>
                  </a:schemeClr>
                </a:solidFill>
                <a:latin typeface="Times New Roman" panose="02020603050405020304" pitchFamily="18" charset="0"/>
                <a:cs typeface="Times New Roman" panose="02020603050405020304" pitchFamily="18" charset="0"/>
              </a:rPr>
              <a:t> gyakorlathoz hasonló módon, a kisebb szerepekben is nagyra tartott színészek és színésznők léptek fel.</a:t>
            </a:r>
          </a:p>
          <a:p>
            <a:r>
              <a:rPr lang="hu-HU" sz="2000" dirty="0">
                <a:solidFill>
                  <a:schemeClr val="bg1">
                    <a:alpha val="80000"/>
                  </a:schemeClr>
                </a:solidFill>
                <a:latin typeface="Times New Roman" panose="02020603050405020304" pitchFamily="18" charset="0"/>
                <a:cs typeface="Times New Roman" panose="02020603050405020304" pitchFamily="18" charset="0"/>
              </a:rPr>
              <a:t>Az első Ádám </a:t>
            </a:r>
            <a:r>
              <a:rPr lang="hu-HU" sz="2300" dirty="0">
                <a:solidFill>
                  <a:schemeClr val="bg1">
                    <a:alpha val="80000"/>
                  </a:schemeClr>
                </a:solidFill>
                <a:latin typeface="Times New Roman" panose="02020603050405020304" pitchFamily="18" charset="0"/>
                <a:cs typeface="Times New Roman" panose="02020603050405020304" pitchFamily="18" charset="0"/>
              </a:rPr>
              <a:t>Nagy Imre</a:t>
            </a:r>
            <a:r>
              <a:rPr lang="hu-HU" sz="2000" dirty="0">
                <a:solidFill>
                  <a:schemeClr val="bg1">
                    <a:alpha val="80000"/>
                  </a:schemeClr>
                </a:solidFill>
                <a:latin typeface="Times New Roman" panose="02020603050405020304" pitchFamily="18" charset="0"/>
                <a:cs typeface="Times New Roman" panose="02020603050405020304" pitchFamily="18" charset="0"/>
              </a:rPr>
              <a:t>, első Évánk </a:t>
            </a:r>
            <a:r>
              <a:rPr lang="hu-HU" sz="2300" dirty="0">
                <a:solidFill>
                  <a:schemeClr val="bg1">
                    <a:alpha val="80000"/>
                  </a:schemeClr>
                </a:solidFill>
                <a:latin typeface="Times New Roman" panose="02020603050405020304" pitchFamily="18" charset="0"/>
                <a:cs typeface="Times New Roman" panose="02020603050405020304" pitchFamily="18" charset="0"/>
              </a:rPr>
              <a:t>Jászai Mari</a:t>
            </a:r>
            <a:r>
              <a:rPr lang="hu-HU" sz="2000" dirty="0">
                <a:solidFill>
                  <a:schemeClr val="bg1">
                    <a:alpha val="80000"/>
                  </a:schemeClr>
                </a:solidFill>
                <a:latin typeface="Times New Roman" panose="02020603050405020304" pitchFamily="18" charset="0"/>
                <a:cs typeface="Times New Roman" panose="02020603050405020304" pitchFamily="18" charset="0"/>
              </a:rPr>
              <a:t> volt; és Lucifer szerepében </a:t>
            </a:r>
            <a:r>
              <a:rPr lang="hu-HU" sz="2300" dirty="0">
                <a:solidFill>
                  <a:schemeClr val="bg1">
                    <a:alpha val="80000"/>
                  </a:schemeClr>
                </a:solidFill>
                <a:latin typeface="Times New Roman" panose="02020603050405020304" pitchFamily="18" charset="0"/>
                <a:cs typeface="Times New Roman" panose="02020603050405020304" pitchFamily="18" charset="0"/>
              </a:rPr>
              <a:t>Gyenes  László</a:t>
            </a:r>
            <a:r>
              <a:rPr lang="hu-HU" sz="2000" dirty="0">
                <a:solidFill>
                  <a:schemeClr val="bg1">
                    <a:alpha val="80000"/>
                  </a:schemeClr>
                </a:solidFill>
                <a:latin typeface="Times New Roman" panose="02020603050405020304" pitchFamily="18" charset="0"/>
                <a:cs typeface="Times New Roman" panose="02020603050405020304" pitchFamily="18" charset="0"/>
              </a:rPr>
              <a:t> volt látható.</a:t>
            </a:r>
          </a:p>
          <a:p>
            <a:pPr marL="0" indent="0">
              <a:buNone/>
            </a:pPr>
            <a:endParaRPr lang="hu-HU" sz="1700" dirty="0">
              <a:solidFill>
                <a:schemeClr val="bg1">
                  <a:alpha val="80000"/>
                </a:schemeClr>
              </a:solidFill>
            </a:endParaRPr>
          </a:p>
        </p:txBody>
      </p:sp>
      <p:pic>
        <p:nvPicPr>
          <p:cNvPr id="5" name="Picture 4" descr="A person sitting in a chair&#10;&#10;AI-generated content may be incorrect.">
            <a:extLst>
              <a:ext uri="{FF2B5EF4-FFF2-40B4-BE49-F238E27FC236}">
                <a16:creationId xmlns:a16="http://schemas.microsoft.com/office/drawing/2014/main" id="{29E00472-5DB5-2987-B29B-9B881269292A}"/>
              </a:ext>
            </a:extLst>
          </p:cNvPr>
          <p:cNvPicPr>
            <a:picLocks noChangeAspect="1"/>
          </p:cNvPicPr>
          <p:nvPr/>
        </p:nvPicPr>
        <p:blipFill>
          <a:blip r:embed="rId2">
            <a:extLst>
              <a:ext uri="{28A0092B-C50C-407E-A947-70E740481C1C}">
                <a14:useLocalDpi xmlns:a14="http://schemas.microsoft.com/office/drawing/2010/main" val="0"/>
              </a:ext>
            </a:extLst>
          </a:blip>
          <a:srcRect l="364"/>
          <a:stretch>
            <a:fillRect/>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2" name="Group 11">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3" name="Freeform: Shape 12">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Kép 5">
            <a:extLst>
              <a:ext uri="{FF2B5EF4-FFF2-40B4-BE49-F238E27FC236}">
                <a16:creationId xmlns:a16="http://schemas.microsoft.com/office/drawing/2014/main" id="{66DB1267-ADD5-AB73-72EA-531178114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020" y="5105400"/>
            <a:ext cx="896312" cy="1664452"/>
          </a:xfrm>
          <a:prstGeom prst="rect">
            <a:avLst/>
          </a:prstGeom>
        </p:spPr>
      </p:pic>
      <p:pic>
        <p:nvPicPr>
          <p:cNvPr id="8" name="Kép 7">
            <a:extLst>
              <a:ext uri="{FF2B5EF4-FFF2-40B4-BE49-F238E27FC236}">
                <a16:creationId xmlns:a16="http://schemas.microsoft.com/office/drawing/2014/main" id="{BCE3C5B6-4127-36C2-41F0-7A3FEC658E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8505" y="5067586"/>
            <a:ext cx="888656" cy="1627128"/>
          </a:xfrm>
          <a:prstGeom prst="rect">
            <a:avLst/>
          </a:prstGeom>
        </p:spPr>
      </p:pic>
      <p:pic>
        <p:nvPicPr>
          <p:cNvPr id="11" name="Kép 10">
            <a:extLst>
              <a:ext uri="{FF2B5EF4-FFF2-40B4-BE49-F238E27FC236}">
                <a16:creationId xmlns:a16="http://schemas.microsoft.com/office/drawing/2014/main" id="{CA51A6A3-B93E-60C0-777B-8B1B23A41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8312" y="5067586"/>
            <a:ext cx="888656" cy="1664453"/>
          </a:xfrm>
          <a:prstGeom prst="rect">
            <a:avLst/>
          </a:prstGeom>
        </p:spPr>
      </p:pic>
    </p:spTree>
    <p:extLst>
      <p:ext uri="{BB962C8B-B14F-4D97-AF65-F5344CB8AC3E}">
        <p14:creationId xmlns:p14="http://schemas.microsoft.com/office/powerpoint/2010/main" val="204334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1"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anim calcmode="lin" valueType="num">
                                      <p:cBhvr>
                                        <p:cTn id="39" dur="2000" fill="hold"/>
                                        <p:tgtEl>
                                          <p:spTgt spid="8"/>
                                        </p:tgtEl>
                                        <p:attrNameLst>
                                          <p:attrName>ppt_w</p:attrName>
                                        </p:attrNameLst>
                                      </p:cBhvr>
                                      <p:tavLst>
                                        <p:tav tm="0" fmla="#ppt_w*sin(2.5*pi*$)">
                                          <p:val>
                                            <p:fltVal val="0"/>
                                          </p:val>
                                        </p:tav>
                                        <p:tav tm="100000">
                                          <p:val>
                                            <p:fltVal val="1"/>
                                          </p:val>
                                        </p:tav>
                                      </p:tavLst>
                                    </p:anim>
                                    <p:anim calcmode="lin" valueType="num">
                                      <p:cBhvr>
                                        <p:cTn id="4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ép 1">
            <a:extLst>
              <a:ext uri="{FF2B5EF4-FFF2-40B4-BE49-F238E27FC236}">
                <a16:creationId xmlns:a16="http://schemas.microsoft.com/office/drawing/2014/main" id="{A59241CC-3149-2EBE-9E39-2908C1BF336F}"/>
              </a:ext>
            </a:extLst>
          </p:cNvPr>
          <p:cNvPicPr>
            <a:picLocks noChangeAspect="1"/>
          </p:cNvPicPr>
          <p:nvPr/>
        </p:nvPicPr>
        <p:blipFill>
          <a:blip r:embed="rId2"/>
          <a:srcRect t="3771" r="-1" b="8783"/>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6" name="Group 25">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7" name="Freeform: Shape 26">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artalom helye 2">
            <a:extLst>
              <a:ext uri="{FF2B5EF4-FFF2-40B4-BE49-F238E27FC236}">
                <a16:creationId xmlns:a16="http://schemas.microsoft.com/office/drawing/2014/main" id="{D147E39C-DB03-B1D7-7705-85A3A7407009}"/>
              </a:ext>
            </a:extLst>
          </p:cNvPr>
          <p:cNvSpPr>
            <a:spLocks noGrp="1"/>
          </p:cNvSpPr>
          <p:nvPr>
            <p:ph idx="1"/>
          </p:nvPr>
        </p:nvSpPr>
        <p:spPr>
          <a:xfrm>
            <a:off x="6981826" y="293913"/>
            <a:ext cx="4391024" cy="6226629"/>
          </a:xfrm>
        </p:spPr>
        <p:txBody>
          <a:bodyPr>
            <a:normAutofit/>
          </a:bodyPr>
          <a:lstStyle/>
          <a:p>
            <a:pPr marL="0" indent="0">
              <a:buNone/>
            </a:pPr>
            <a:r>
              <a:rPr lang="hu-HU" sz="2300" dirty="0" err="1">
                <a:solidFill>
                  <a:schemeClr val="bg1">
                    <a:alpha val="80000"/>
                  </a:schemeClr>
                </a:solidFill>
                <a:effectLst/>
                <a:latin typeface="Times New Roman" panose="02020603050405020304" pitchFamily="18" charset="0"/>
                <a:ea typeface="Times New Roman" panose="02020603050405020304" pitchFamily="18" charset="0"/>
              </a:rPr>
              <a:t>Paulay</a:t>
            </a:r>
            <a:r>
              <a:rPr lang="hu-HU" sz="2300" dirty="0">
                <a:solidFill>
                  <a:schemeClr val="bg1">
                    <a:alpha val="80000"/>
                  </a:schemeClr>
                </a:solidFill>
                <a:effectLst/>
                <a:latin typeface="Times New Roman" panose="02020603050405020304" pitchFamily="18" charset="0"/>
                <a:ea typeface="Times New Roman" panose="02020603050405020304" pitchFamily="18" charset="0"/>
              </a:rPr>
              <a:t> készítette a </a:t>
            </a:r>
            <a:r>
              <a:rPr lang="hu-HU" sz="2300" u="sng" dirty="0">
                <a:solidFill>
                  <a:schemeClr val="bg1">
                    <a:alpha val="80000"/>
                  </a:schemeClr>
                </a:solidFill>
                <a:effectLst/>
                <a:latin typeface="Times New Roman" panose="02020603050405020304" pitchFamily="18" charset="0"/>
                <a:ea typeface="Times New Roman" panose="02020603050405020304" pitchFamily="18" charset="0"/>
              </a:rPr>
              <a:t>historikus díszletelemeket</a:t>
            </a:r>
            <a:r>
              <a:rPr lang="hu-HU" sz="2300" dirty="0">
                <a:solidFill>
                  <a:schemeClr val="bg1">
                    <a:alpha val="80000"/>
                  </a:schemeClr>
                </a:solidFill>
                <a:effectLst/>
                <a:latin typeface="Times New Roman" panose="02020603050405020304" pitchFamily="18" charset="0"/>
                <a:ea typeface="Times New Roman" panose="02020603050405020304" pitchFamily="18" charset="0"/>
              </a:rPr>
              <a:t>, és ő tervezte a </a:t>
            </a:r>
            <a:r>
              <a:rPr lang="hu-HU" sz="2300" u="sng" dirty="0">
                <a:solidFill>
                  <a:schemeClr val="bg1">
                    <a:alpha val="80000"/>
                  </a:schemeClr>
                </a:solidFill>
                <a:effectLst/>
                <a:latin typeface="Times New Roman" panose="02020603050405020304" pitchFamily="18" charset="0"/>
                <a:ea typeface="Times New Roman" panose="02020603050405020304" pitchFamily="18" charset="0"/>
              </a:rPr>
              <a:t>férfi főszereplők jelmezei</a:t>
            </a:r>
            <a:r>
              <a:rPr lang="hu-HU" sz="2300" dirty="0">
                <a:solidFill>
                  <a:schemeClr val="bg1">
                    <a:alpha val="80000"/>
                  </a:schemeClr>
                </a:solidFill>
                <a:effectLst/>
                <a:latin typeface="Times New Roman" panose="02020603050405020304" pitchFamily="18" charset="0"/>
                <a:ea typeface="Times New Roman" panose="02020603050405020304" pitchFamily="18" charset="0"/>
              </a:rPr>
              <a:t>t is.  Lucifert például már a Mennyben „</a:t>
            </a:r>
            <a:r>
              <a:rPr lang="hu-HU" sz="2300" dirty="0" err="1">
                <a:solidFill>
                  <a:schemeClr val="bg1">
                    <a:alpha val="80000"/>
                  </a:schemeClr>
                </a:solidFill>
                <a:effectLst/>
                <a:latin typeface="Times New Roman" panose="02020603050405020304" pitchFamily="18" charset="0"/>
                <a:ea typeface="Times New Roman" panose="02020603050405020304" pitchFamily="18" charset="0"/>
              </a:rPr>
              <a:t>démonizálta</a:t>
            </a:r>
            <a:r>
              <a:rPr lang="hu-HU" sz="2300" dirty="0">
                <a:solidFill>
                  <a:schemeClr val="bg1">
                    <a:alpha val="80000"/>
                  </a:schemeClr>
                </a:solidFill>
                <a:effectLst/>
                <a:latin typeface="Times New Roman" panose="02020603050405020304" pitchFamily="18" charset="0"/>
                <a:ea typeface="Times New Roman" panose="02020603050405020304" pitchFamily="18" charset="0"/>
              </a:rPr>
              <a:t>”, „ördögi”, „mefisztói” vizuális jellemzőkkel látta el: vörös taréjú fejfedővel, fekete denevérszárnyas ruhával és fekete, testhez simuló nadrággal. </a:t>
            </a:r>
          </a:p>
          <a:p>
            <a:pPr marL="0" indent="0">
              <a:buNone/>
            </a:pPr>
            <a:r>
              <a:rPr lang="hu-HU" sz="2300" dirty="0">
                <a:solidFill>
                  <a:schemeClr val="bg1">
                    <a:alpha val="80000"/>
                  </a:schemeClr>
                </a:solidFill>
                <a:effectLst/>
                <a:latin typeface="Times New Roman" panose="02020603050405020304" pitchFamily="18" charset="0"/>
                <a:ea typeface="Times New Roman" panose="02020603050405020304" pitchFamily="18" charset="0"/>
              </a:rPr>
              <a:t>A női főszereplő, Jászai Mari jelmezeit </a:t>
            </a:r>
            <a:r>
              <a:rPr lang="hu-HU" sz="2600" dirty="0" err="1">
                <a:solidFill>
                  <a:schemeClr val="bg1">
                    <a:alpha val="80000"/>
                  </a:schemeClr>
                </a:solidFill>
                <a:effectLst/>
                <a:latin typeface="Times New Roman" panose="02020603050405020304" pitchFamily="18" charset="0"/>
                <a:ea typeface="Times New Roman" panose="02020603050405020304" pitchFamily="18" charset="0"/>
              </a:rPr>
              <a:t>Paczka</a:t>
            </a:r>
            <a:r>
              <a:rPr lang="hu-HU" sz="2600" dirty="0">
                <a:solidFill>
                  <a:schemeClr val="bg1">
                    <a:alpha val="80000"/>
                  </a:schemeClr>
                </a:solidFill>
                <a:effectLst/>
                <a:latin typeface="Times New Roman" panose="02020603050405020304" pitchFamily="18" charset="0"/>
                <a:ea typeface="Times New Roman" panose="02020603050405020304" pitchFamily="18" charset="0"/>
              </a:rPr>
              <a:t> Ferenc </a:t>
            </a:r>
            <a:r>
              <a:rPr lang="hu-HU" sz="2300" dirty="0">
                <a:solidFill>
                  <a:schemeClr val="bg1">
                    <a:alpha val="80000"/>
                  </a:schemeClr>
                </a:solidFill>
                <a:effectLst/>
                <a:latin typeface="Times New Roman" panose="02020603050405020304" pitchFamily="18" charset="0"/>
                <a:ea typeface="Times New Roman" panose="02020603050405020304" pitchFamily="18" charset="0"/>
              </a:rPr>
              <a:t>és </a:t>
            </a:r>
            <a:r>
              <a:rPr lang="hu-HU" sz="2600" dirty="0">
                <a:solidFill>
                  <a:schemeClr val="bg1">
                    <a:alpha val="80000"/>
                  </a:schemeClr>
                </a:solidFill>
                <a:effectLst/>
                <a:latin typeface="Times New Roman" panose="02020603050405020304" pitchFamily="18" charset="0"/>
                <a:ea typeface="Times New Roman" panose="02020603050405020304" pitchFamily="18" charset="0"/>
              </a:rPr>
              <a:t>Feszty Árpád </a:t>
            </a:r>
            <a:r>
              <a:rPr lang="hu-HU" sz="2300" dirty="0">
                <a:solidFill>
                  <a:schemeClr val="bg1">
                    <a:alpha val="80000"/>
                  </a:schemeClr>
                </a:solidFill>
                <a:effectLst/>
                <a:latin typeface="Times New Roman" panose="02020603050405020304" pitchFamily="18" charset="0"/>
                <a:ea typeface="Times New Roman" panose="02020603050405020304" pitchFamily="18" charset="0"/>
              </a:rPr>
              <a:t>festőművészek segítségével özv. Lengyel Gézáné készítette: </a:t>
            </a:r>
            <a:r>
              <a:rPr lang="hu-HU" sz="2300" i="1" dirty="0">
                <a:solidFill>
                  <a:schemeClr val="bg1">
                    <a:alpha val="80000"/>
                  </a:schemeClr>
                </a:solidFill>
                <a:effectLst/>
                <a:latin typeface="Times New Roman" panose="02020603050405020304" pitchFamily="18" charset="0"/>
                <a:ea typeface="Times New Roman" panose="02020603050405020304" pitchFamily="18" charset="0"/>
              </a:rPr>
              <a:t>„jelmezei jellegzetes [19. század végi] historizáló szellemben készültek: egyszerre próbálták felidézni a történeti korokat és követni a napi divatot”.</a:t>
            </a:r>
            <a:endParaRPr lang="hu-HU" sz="2300" dirty="0">
              <a:solidFill>
                <a:schemeClr val="bg1">
                  <a:alpha val="80000"/>
                </a:schemeClr>
              </a:solidFill>
              <a:effectLst/>
              <a:latin typeface="Times New Roman" panose="02020603050405020304" pitchFamily="18" charset="0"/>
              <a:ea typeface="Times New Roman" panose="02020603050405020304" pitchFamily="18" charset="0"/>
            </a:endParaRPr>
          </a:p>
          <a:p>
            <a:endParaRPr lang="hu-HU" sz="1300" dirty="0">
              <a:solidFill>
                <a:schemeClr val="bg1">
                  <a:alpha val="80000"/>
                </a:schemeClr>
              </a:solidFill>
            </a:endParaRPr>
          </a:p>
        </p:txBody>
      </p:sp>
    </p:spTree>
    <p:extLst>
      <p:ext uri="{BB962C8B-B14F-4D97-AF65-F5344CB8AC3E}">
        <p14:creationId xmlns:p14="http://schemas.microsoft.com/office/powerpoint/2010/main" val="120833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around a statue&#10;&#10;AI-generated content may be incorrect.">
            <a:extLst>
              <a:ext uri="{FF2B5EF4-FFF2-40B4-BE49-F238E27FC236}">
                <a16:creationId xmlns:a16="http://schemas.microsoft.com/office/drawing/2014/main" id="{7AC8B0C6-7B53-823E-D5F5-59FAD3D4EFDA}"/>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5858"/>
          <a:stretch>
            <a:fillRect/>
          </a:stretch>
        </p:blipFill>
        <p:spPr>
          <a:xfrm>
            <a:off x="20" y="10"/>
            <a:ext cx="12191980" cy="6857990"/>
          </a:xfrm>
          <a:prstGeom prst="rect">
            <a:avLst/>
          </a:prstGeom>
        </p:spPr>
      </p:pic>
      <p:sp>
        <p:nvSpPr>
          <p:cNvPr id="3" name="Tartalom helye 2">
            <a:extLst>
              <a:ext uri="{FF2B5EF4-FFF2-40B4-BE49-F238E27FC236}">
                <a16:creationId xmlns:a16="http://schemas.microsoft.com/office/drawing/2014/main" id="{7D074B79-FC33-3859-9A92-EEDF1CD3AFE3}"/>
              </a:ext>
            </a:extLst>
          </p:cNvPr>
          <p:cNvSpPr>
            <a:spLocks noGrp="1"/>
          </p:cNvSpPr>
          <p:nvPr>
            <p:ph idx="1"/>
          </p:nvPr>
        </p:nvSpPr>
        <p:spPr>
          <a:xfrm>
            <a:off x="180975" y="149224"/>
            <a:ext cx="11820525" cy="6610805"/>
          </a:xfrm>
        </p:spPr>
        <p:txBody>
          <a:bodyPr>
            <a:normAutofit/>
          </a:bodyPr>
          <a:lstStyle/>
          <a:p>
            <a:pPr algn="just"/>
            <a:r>
              <a:rPr lang="hu-HU" sz="2000" dirty="0">
                <a:solidFill>
                  <a:srgbClr val="FFFFFF"/>
                </a:solidFill>
                <a:effectLst/>
                <a:latin typeface="Times New Roman" panose="02020603050405020304" pitchFamily="18" charset="0"/>
                <a:ea typeface="Times New Roman" panose="02020603050405020304" pitchFamily="18" charset="0"/>
              </a:rPr>
              <a:t>A tökéletes illúzió megteremtése céljából a különböző hanghatások alkalmazása mellett, </a:t>
            </a:r>
            <a:r>
              <a:rPr lang="hu-HU" sz="2000" dirty="0" err="1">
                <a:solidFill>
                  <a:srgbClr val="FFFFFF"/>
                </a:solidFill>
                <a:effectLst/>
                <a:latin typeface="Times New Roman" panose="02020603050405020304" pitchFamily="18" charset="0"/>
                <a:ea typeface="Times New Roman" panose="02020603050405020304" pitchFamily="18" charset="0"/>
              </a:rPr>
              <a:t>Paulay</a:t>
            </a:r>
            <a:r>
              <a:rPr lang="hu-HU" sz="2000" dirty="0">
                <a:solidFill>
                  <a:srgbClr val="FFFFFF"/>
                </a:solidFill>
                <a:effectLst/>
                <a:latin typeface="Times New Roman" panose="02020603050405020304" pitchFamily="18" charset="0"/>
                <a:ea typeface="Times New Roman" panose="02020603050405020304" pitchFamily="18" charset="0"/>
              </a:rPr>
              <a:t> meghatározó dramaturgiai funkciót szánt a kísérőzenének is. Már az előadás is nyitánnyal indult, s a rendezőpéldány </a:t>
            </a:r>
            <a:r>
              <a:rPr lang="hu-HU" sz="2000" u="sng" dirty="0">
                <a:solidFill>
                  <a:srgbClr val="FFFFFF"/>
                </a:solidFill>
                <a:effectLst/>
                <a:latin typeface="Times New Roman" panose="02020603050405020304" pitchFamily="18" charset="0"/>
                <a:ea typeface="Times New Roman" panose="02020603050405020304" pitchFamily="18" charset="0"/>
              </a:rPr>
              <a:t>harmincnégy zeneszám</a:t>
            </a:r>
            <a:r>
              <a:rPr lang="hu-HU" sz="2000" dirty="0">
                <a:solidFill>
                  <a:srgbClr val="FFFFFF"/>
                </a:solidFill>
                <a:effectLst/>
                <a:latin typeface="Times New Roman" panose="02020603050405020304" pitchFamily="18" charset="0"/>
                <a:ea typeface="Times New Roman" panose="02020603050405020304" pitchFamily="18" charset="0"/>
              </a:rPr>
              <a:t>ról tudósít, </a:t>
            </a:r>
            <a:r>
              <a:rPr lang="hu-HU" sz="2600" dirty="0">
                <a:solidFill>
                  <a:srgbClr val="FFFFFF"/>
                </a:solidFill>
                <a:effectLst/>
                <a:latin typeface="Times New Roman" panose="02020603050405020304" pitchFamily="18" charset="0"/>
                <a:ea typeface="Times New Roman" panose="02020603050405020304" pitchFamily="18" charset="0"/>
              </a:rPr>
              <a:t>Erkel Gyula </a:t>
            </a:r>
            <a:r>
              <a:rPr lang="hu-HU" sz="2000" dirty="0">
                <a:solidFill>
                  <a:srgbClr val="FFFFFF"/>
                </a:solidFill>
                <a:effectLst/>
                <a:latin typeface="Times New Roman" panose="02020603050405020304" pitchFamily="18" charset="0"/>
                <a:ea typeface="Times New Roman" panose="02020603050405020304" pitchFamily="18" charset="0"/>
              </a:rPr>
              <a:t>vezényletével.</a:t>
            </a:r>
            <a:endParaRPr lang="hu-HU" sz="2600" dirty="0">
              <a:solidFill>
                <a:srgbClr val="FFFFFF"/>
              </a:solidFill>
              <a:latin typeface="Times New Roman" panose="02020603050405020304" pitchFamily="18" charset="0"/>
              <a:ea typeface="Times New Roman" panose="02020603050405020304" pitchFamily="18" charset="0"/>
            </a:endParaRPr>
          </a:p>
          <a:p>
            <a:pPr algn="just"/>
            <a:endParaRPr lang="hu-HU" sz="2000" dirty="0">
              <a:solidFill>
                <a:srgbClr val="FFFFFF"/>
              </a:solidFill>
              <a:effectLst/>
              <a:latin typeface="Times New Roman" panose="02020603050405020304" pitchFamily="18" charset="0"/>
              <a:ea typeface="Times New Roman" panose="02020603050405020304" pitchFamily="18" charset="0"/>
            </a:endParaRPr>
          </a:p>
          <a:p>
            <a:pPr algn="just"/>
            <a:endParaRPr lang="hu-HU" sz="2000" dirty="0">
              <a:solidFill>
                <a:srgbClr val="FFFFFF"/>
              </a:solidFill>
              <a:latin typeface="Times New Roman" panose="02020603050405020304" pitchFamily="18" charset="0"/>
              <a:ea typeface="Times New Roman" panose="02020603050405020304" pitchFamily="18" charset="0"/>
            </a:endParaRPr>
          </a:p>
          <a:p>
            <a:pPr algn="just"/>
            <a:endParaRPr lang="hu-HU" sz="2000" dirty="0">
              <a:solidFill>
                <a:srgbClr val="FFFFFF"/>
              </a:solidFill>
              <a:effectLst/>
              <a:latin typeface="Times New Roman" panose="02020603050405020304" pitchFamily="18" charset="0"/>
              <a:ea typeface="Times New Roman" panose="02020603050405020304" pitchFamily="18" charset="0"/>
            </a:endParaRPr>
          </a:p>
          <a:p>
            <a:pPr marL="0" indent="0" algn="just">
              <a:buNone/>
            </a:pPr>
            <a:endParaRPr lang="hu-HU" sz="2000" dirty="0">
              <a:solidFill>
                <a:srgbClr val="FFFFFF"/>
              </a:solidFill>
              <a:latin typeface="Times New Roman" panose="02020603050405020304" pitchFamily="18" charset="0"/>
              <a:ea typeface="Times New Roman" panose="02020603050405020304" pitchFamily="18" charset="0"/>
            </a:endParaRPr>
          </a:p>
          <a:p>
            <a:pPr algn="just"/>
            <a:endParaRPr lang="hu-HU" sz="2000" dirty="0">
              <a:solidFill>
                <a:srgbClr val="FFFFFF"/>
              </a:solidFill>
              <a:effectLst/>
              <a:latin typeface="Times New Roman" panose="02020603050405020304" pitchFamily="18" charset="0"/>
              <a:ea typeface="Times New Roman" panose="02020603050405020304" pitchFamily="18" charset="0"/>
            </a:endParaRPr>
          </a:p>
          <a:p>
            <a:pPr algn="just"/>
            <a:endParaRPr lang="hu-HU" sz="2000" dirty="0">
              <a:solidFill>
                <a:srgbClr val="FFFFFF"/>
              </a:solidFill>
              <a:latin typeface="Times New Roman" panose="02020603050405020304" pitchFamily="18" charset="0"/>
              <a:ea typeface="Times New Roman" panose="02020603050405020304" pitchFamily="18" charset="0"/>
            </a:endParaRPr>
          </a:p>
          <a:p>
            <a:pPr algn="just"/>
            <a:endParaRPr lang="hu-HU" sz="2000" dirty="0">
              <a:solidFill>
                <a:srgbClr val="FFFFFF"/>
              </a:solidFill>
              <a:effectLst/>
              <a:latin typeface="Times New Roman" panose="02020603050405020304" pitchFamily="18" charset="0"/>
              <a:ea typeface="Times New Roman" panose="02020603050405020304" pitchFamily="18" charset="0"/>
            </a:endParaRPr>
          </a:p>
          <a:p>
            <a:pPr algn="just"/>
            <a:endParaRPr lang="hu-HU" sz="2000" dirty="0">
              <a:solidFill>
                <a:srgbClr val="FFFFFF"/>
              </a:solidFill>
              <a:latin typeface="Times New Roman" panose="02020603050405020304" pitchFamily="18" charset="0"/>
              <a:ea typeface="Times New Roman" panose="02020603050405020304" pitchFamily="18" charset="0"/>
            </a:endParaRPr>
          </a:p>
          <a:p>
            <a:pPr algn="just"/>
            <a:endParaRPr lang="hu-HU" sz="2000" dirty="0">
              <a:solidFill>
                <a:srgbClr val="FFFFFF"/>
              </a:solidFill>
              <a:effectLst/>
              <a:latin typeface="Times New Roman" panose="02020603050405020304" pitchFamily="18" charset="0"/>
              <a:ea typeface="Times New Roman" panose="02020603050405020304" pitchFamily="18" charset="0"/>
            </a:endParaRPr>
          </a:p>
          <a:p>
            <a:pPr algn="just"/>
            <a:endParaRPr lang="hu-HU" sz="2000" dirty="0">
              <a:solidFill>
                <a:srgbClr val="FFFFFF"/>
              </a:solidFill>
              <a:latin typeface="Times New Roman" panose="02020603050405020304" pitchFamily="18" charset="0"/>
              <a:ea typeface="Times New Roman" panose="02020603050405020304" pitchFamily="18" charset="0"/>
            </a:endParaRPr>
          </a:p>
          <a:p>
            <a:pPr algn="just"/>
            <a:endParaRPr lang="hu-HU" sz="2000" dirty="0">
              <a:solidFill>
                <a:srgbClr val="FFFFFF"/>
              </a:solidFill>
              <a:effectLst/>
              <a:latin typeface="Times New Roman" panose="02020603050405020304" pitchFamily="18" charset="0"/>
              <a:ea typeface="Times New Roman" panose="02020603050405020304" pitchFamily="18" charset="0"/>
            </a:endParaRPr>
          </a:p>
          <a:p>
            <a:pPr marL="0" indent="0" algn="just">
              <a:buNone/>
            </a:pPr>
            <a:r>
              <a:rPr lang="hu-HU" sz="2500" dirty="0" err="1">
                <a:solidFill>
                  <a:srgbClr val="FFFFFF"/>
                </a:solidFill>
                <a:effectLst/>
                <a:latin typeface="Times New Roman" panose="02020603050405020304" pitchFamily="18" charset="0"/>
                <a:ea typeface="Times New Roman" panose="02020603050405020304" pitchFamily="18" charset="0"/>
              </a:rPr>
              <a:t>Paulay</a:t>
            </a:r>
            <a:r>
              <a:rPr lang="hu-HU" sz="2500" dirty="0">
                <a:solidFill>
                  <a:srgbClr val="FFFFFF"/>
                </a:solidFill>
                <a:effectLst/>
                <a:latin typeface="Times New Roman" panose="02020603050405020304" pitchFamily="18" charset="0"/>
                <a:ea typeface="Times New Roman" panose="02020603050405020304" pitchFamily="18" charset="0"/>
              </a:rPr>
              <a:t> Ede bebizonyította, hogy Az ember tragédiája nem kizárólagosan „könyvdráma”, mert megállja a helyét a színpadon. Az idő is őt igazolta: egészen 1905-ig az ő változatát játszották.</a:t>
            </a:r>
          </a:p>
          <a:p>
            <a:pPr marL="0" indent="0">
              <a:buNone/>
            </a:pPr>
            <a:endParaRPr lang="hu-HU" dirty="0">
              <a:solidFill>
                <a:srgbClr val="FFFFFF"/>
              </a:solidFill>
            </a:endParaRPr>
          </a:p>
        </p:txBody>
      </p:sp>
    </p:spTree>
    <p:extLst>
      <p:ext uri="{BB962C8B-B14F-4D97-AF65-F5344CB8AC3E}">
        <p14:creationId xmlns:p14="http://schemas.microsoft.com/office/powerpoint/2010/main" val="40961640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 calcmode="lin" valueType="num">
                                      <p:cBhvr additive="base">
                                        <p:cTn id="1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0D86A3-1B45-4631-A692-BF314C706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80B8E34E-5AD6-7EAF-5822-AF008F909DF1}"/>
              </a:ext>
            </a:extLst>
          </p:cNvPr>
          <p:cNvSpPr>
            <a:spLocks noGrp="1"/>
          </p:cNvSpPr>
          <p:nvPr>
            <p:ph type="title"/>
          </p:nvPr>
        </p:nvSpPr>
        <p:spPr>
          <a:xfrm>
            <a:off x="871442" y="685800"/>
            <a:ext cx="5038916" cy="1474666"/>
          </a:xfrm>
        </p:spPr>
        <p:txBody>
          <a:bodyPr anchor="b">
            <a:normAutofit/>
          </a:bodyPr>
          <a:lstStyle/>
          <a:p>
            <a:pPr algn="ctr"/>
            <a:r>
              <a:rPr lang="hu-HU" sz="3000" dirty="0">
                <a:solidFill>
                  <a:schemeClr val="accent2">
                    <a:lumMod val="60000"/>
                    <a:lumOff val="40000"/>
                    <a:alpha val="60000"/>
                  </a:schemeClr>
                </a:solidFill>
                <a:effectLst/>
                <a:latin typeface="Times New Roman" panose="02020603050405020304" pitchFamily="18" charset="0"/>
                <a:ea typeface="Times New Roman" panose="02020603050405020304" pitchFamily="18" charset="0"/>
              </a:rPr>
              <a:t>Németh Antal </a:t>
            </a:r>
            <a:r>
              <a:rPr lang="hu-HU" sz="3000" dirty="0">
                <a:solidFill>
                  <a:schemeClr val="bg1">
                    <a:alpha val="60000"/>
                  </a:schemeClr>
                </a:solidFill>
                <a:effectLst/>
                <a:latin typeface="Times New Roman" panose="02020603050405020304" pitchFamily="18" charset="0"/>
                <a:ea typeface="Times New Roman" panose="02020603050405020304" pitchFamily="18" charset="0"/>
              </a:rPr>
              <a:t>1935-ben került a Nemzeti Színház élére.</a:t>
            </a:r>
            <a:br>
              <a:rPr lang="hu-HU" sz="3000" dirty="0">
                <a:solidFill>
                  <a:schemeClr val="bg1">
                    <a:alpha val="60000"/>
                  </a:schemeClr>
                </a:solidFill>
                <a:effectLst/>
                <a:latin typeface="Times New Roman" panose="02020603050405020304" pitchFamily="18" charset="0"/>
                <a:ea typeface="Times New Roman" panose="02020603050405020304" pitchFamily="18" charset="0"/>
              </a:rPr>
            </a:br>
            <a:endParaRPr lang="hu-HU" sz="3000" dirty="0">
              <a:solidFill>
                <a:schemeClr val="bg1">
                  <a:alpha val="60000"/>
                </a:schemeClr>
              </a:solidFill>
            </a:endParaRPr>
          </a:p>
        </p:txBody>
      </p:sp>
      <p:sp>
        <p:nvSpPr>
          <p:cNvPr id="3" name="Tartalom helye 2">
            <a:extLst>
              <a:ext uri="{FF2B5EF4-FFF2-40B4-BE49-F238E27FC236}">
                <a16:creationId xmlns:a16="http://schemas.microsoft.com/office/drawing/2014/main" id="{9625972B-ED07-6153-0790-59094A28E422}"/>
              </a:ext>
            </a:extLst>
          </p:cNvPr>
          <p:cNvSpPr>
            <a:spLocks noGrp="1"/>
          </p:cNvSpPr>
          <p:nvPr>
            <p:ph idx="1"/>
          </p:nvPr>
        </p:nvSpPr>
        <p:spPr>
          <a:xfrm>
            <a:off x="613143" y="2160466"/>
            <a:ext cx="5568581" cy="4297484"/>
          </a:xfrm>
        </p:spPr>
        <p:txBody>
          <a:bodyPr anchor="t">
            <a:normAutofit/>
          </a:bodyPr>
          <a:lstStyle/>
          <a:p>
            <a:pPr algn="just"/>
            <a:r>
              <a:rPr lang="hu-HU" sz="2000" dirty="0">
                <a:solidFill>
                  <a:srgbClr val="FF0000"/>
                </a:solidFill>
                <a:effectLst/>
                <a:latin typeface="Times New Roman" panose="02020603050405020304" pitchFamily="18" charset="0"/>
                <a:ea typeface="Times New Roman" panose="02020603050405020304" pitchFamily="18" charset="0"/>
              </a:rPr>
              <a:t>1937</a:t>
            </a:r>
            <a:r>
              <a:rPr lang="hu-HU" sz="2000" dirty="0">
                <a:solidFill>
                  <a:schemeClr val="bg1"/>
                </a:solidFill>
                <a:effectLst/>
                <a:latin typeface="Times New Roman" panose="02020603050405020304" pitchFamily="18" charset="0"/>
                <a:ea typeface="Times New Roman" panose="02020603050405020304" pitchFamily="18" charset="0"/>
              </a:rPr>
              <a:t>-ben, a harmadik megvalósult Tragédia-rendezésében ő is monumentális darabot valósított meg, korszerű színpadtechnikával. Nagyszabású tömegjelenetekkel, operai igényű jelenetekkel, zenével, tánccal mutatta be az éppen száz éves Nemzeti Színház Az ember tragédiáját az ő elképzelése szerint. A </a:t>
            </a:r>
            <a:r>
              <a:rPr lang="hu-HU" sz="2000" u="sng" dirty="0">
                <a:solidFill>
                  <a:schemeClr val="bg1"/>
                </a:solidFill>
                <a:effectLst/>
                <a:latin typeface="Times New Roman" panose="02020603050405020304" pitchFamily="18" charset="0"/>
                <a:ea typeface="Times New Roman" panose="02020603050405020304" pitchFamily="18" charset="0"/>
              </a:rPr>
              <a:t>vetítés és világítás </a:t>
            </a:r>
            <a:r>
              <a:rPr lang="hu-HU" sz="2000" u="sng" dirty="0">
                <a:solidFill>
                  <a:schemeClr val="bg1"/>
                </a:solidFill>
                <a:latin typeface="Times New Roman" panose="02020603050405020304" pitchFamily="18" charset="0"/>
                <a:ea typeface="Times New Roman" panose="02020603050405020304" pitchFamily="18" charset="0"/>
              </a:rPr>
              <a:t>kiemelt </a:t>
            </a:r>
            <a:r>
              <a:rPr lang="hu-HU" sz="2000" u="sng" dirty="0">
                <a:solidFill>
                  <a:schemeClr val="bg1"/>
                </a:solidFill>
                <a:effectLst/>
                <a:latin typeface="Times New Roman" panose="02020603050405020304" pitchFamily="18" charset="0"/>
                <a:ea typeface="Times New Roman" panose="02020603050405020304" pitchFamily="18" charset="0"/>
              </a:rPr>
              <a:t>szerepet kapott </a:t>
            </a:r>
            <a:r>
              <a:rPr lang="hu-HU" sz="2000" dirty="0">
                <a:solidFill>
                  <a:schemeClr val="bg1"/>
                </a:solidFill>
                <a:effectLst/>
                <a:latin typeface="Times New Roman" panose="02020603050405020304" pitchFamily="18" charset="0"/>
                <a:ea typeface="Times New Roman" panose="02020603050405020304" pitchFamily="18" charset="0"/>
                <a:sym typeface="Wingdings" panose="05000000000000000000" pitchFamily="2" charset="2"/>
              </a:rPr>
              <a:t></a:t>
            </a:r>
            <a:r>
              <a:rPr lang="hu-HU" sz="2000" dirty="0">
                <a:solidFill>
                  <a:schemeClr val="bg1"/>
                </a:solidFill>
                <a:effectLst/>
                <a:latin typeface="Times New Roman" panose="02020603050405020304" pitchFamily="18" charset="0"/>
                <a:ea typeface="Times New Roman" panose="02020603050405020304" pitchFamily="18" charset="0"/>
              </a:rPr>
              <a:t> például fátyolfüggönyre vetített kavargó álomköd jelent meg. </a:t>
            </a:r>
          </a:p>
          <a:p>
            <a:pPr algn="just"/>
            <a:r>
              <a:rPr lang="hu-HU" sz="2000" dirty="0">
                <a:solidFill>
                  <a:schemeClr val="bg1"/>
                </a:solidFill>
                <a:effectLst/>
                <a:latin typeface="Times New Roman" panose="02020603050405020304" pitchFamily="18" charset="0"/>
                <a:ea typeface="Times New Roman" panose="02020603050405020304" pitchFamily="18" charset="0"/>
              </a:rPr>
              <a:t>Németh Antal mintául a </a:t>
            </a:r>
            <a:r>
              <a:rPr lang="hu-HU" sz="2000" dirty="0" err="1">
                <a:solidFill>
                  <a:schemeClr val="bg1"/>
                </a:solidFill>
                <a:effectLst/>
                <a:latin typeface="Times New Roman" panose="02020603050405020304" pitchFamily="18" charset="0"/>
                <a:ea typeface="Times New Roman" panose="02020603050405020304" pitchFamily="18" charset="0"/>
              </a:rPr>
              <a:t>Paulay</a:t>
            </a:r>
            <a:r>
              <a:rPr lang="hu-HU" sz="2000" dirty="0">
                <a:solidFill>
                  <a:schemeClr val="bg1"/>
                </a:solidFill>
                <a:effectLst/>
                <a:latin typeface="Times New Roman" panose="02020603050405020304" pitchFamily="18" charset="0"/>
                <a:ea typeface="Times New Roman" panose="02020603050405020304" pitchFamily="18" charset="0"/>
              </a:rPr>
              <a:t>-előadást választotta, hangsúlyozta a látványos elemeket: a díszletet, a gépezetet, a koreográfiát, </a:t>
            </a:r>
            <a:r>
              <a:rPr lang="hu-HU" sz="2200" dirty="0" err="1">
                <a:solidFill>
                  <a:schemeClr val="bg1"/>
                </a:solidFill>
                <a:effectLst/>
                <a:latin typeface="Times New Roman" panose="02020603050405020304" pitchFamily="18" charset="0"/>
                <a:ea typeface="Times New Roman" panose="02020603050405020304" pitchFamily="18" charset="0"/>
              </a:rPr>
              <a:t>Miloss</a:t>
            </a:r>
            <a:r>
              <a:rPr lang="hu-HU" sz="2200" dirty="0">
                <a:solidFill>
                  <a:schemeClr val="bg1"/>
                </a:solidFill>
                <a:effectLst/>
                <a:latin typeface="Times New Roman" panose="02020603050405020304" pitchFamily="18" charset="0"/>
                <a:ea typeface="Times New Roman" panose="02020603050405020304" pitchFamily="18" charset="0"/>
              </a:rPr>
              <a:t> Aurél </a:t>
            </a:r>
            <a:r>
              <a:rPr lang="hu-HU" sz="2000" dirty="0">
                <a:solidFill>
                  <a:schemeClr val="bg1"/>
                </a:solidFill>
                <a:effectLst/>
                <a:latin typeface="Times New Roman" panose="02020603050405020304" pitchFamily="18" charset="0"/>
                <a:ea typeface="Times New Roman" panose="02020603050405020304" pitchFamily="18" charset="0"/>
              </a:rPr>
              <a:t>segítségével.</a:t>
            </a:r>
          </a:p>
          <a:p>
            <a:pPr marL="0" indent="0">
              <a:buNone/>
            </a:pPr>
            <a:endParaRPr lang="hu-HU" sz="1700" dirty="0">
              <a:solidFill>
                <a:schemeClr val="bg1"/>
              </a:solidFill>
            </a:endParaRPr>
          </a:p>
        </p:txBody>
      </p:sp>
      <p:pic>
        <p:nvPicPr>
          <p:cNvPr id="5" name="Picture 4" descr="A person in a suit sitting at a desk&#10;&#10;AI-generated content may be incorrect.">
            <a:extLst>
              <a:ext uri="{FF2B5EF4-FFF2-40B4-BE49-F238E27FC236}">
                <a16:creationId xmlns:a16="http://schemas.microsoft.com/office/drawing/2014/main" id="{260E74FF-A94C-3F6F-BB46-DB41B572E026}"/>
              </a:ext>
            </a:extLst>
          </p:cNvPr>
          <p:cNvPicPr>
            <a:picLocks noChangeAspect="1"/>
          </p:cNvPicPr>
          <p:nvPr/>
        </p:nvPicPr>
        <p:blipFill>
          <a:blip r:embed="rId2">
            <a:extLst>
              <a:ext uri="{28A0092B-C50C-407E-A947-70E740481C1C}">
                <a14:useLocalDpi xmlns:a14="http://schemas.microsoft.com/office/drawing/2010/main" val="0"/>
              </a:ext>
            </a:extLst>
          </a:blip>
          <a:srcRect r="-2" b="3402"/>
          <a:stretch>
            <a:fillRect/>
          </a:stretch>
        </p:blipFill>
        <p:spPr>
          <a:xfrm>
            <a:off x="7461069" y="685799"/>
            <a:ext cx="4117787" cy="5486399"/>
          </a:xfrm>
          <a:prstGeom prst="rect">
            <a:avLst/>
          </a:prstGeom>
        </p:spPr>
      </p:pic>
    </p:spTree>
    <p:extLst>
      <p:ext uri="{BB962C8B-B14F-4D97-AF65-F5344CB8AC3E}">
        <p14:creationId xmlns:p14="http://schemas.microsoft.com/office/powerpoint/2010/main" val="116614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14">
            <a:extLst>
              <a:ext uri="{FF2B5EF4-FFF2-40B4-BE49-F238E27FC236}">
                <a16:creationId xmlns:a16="http://schemas.microsoft.com/office/drawing/2014/main" id="{69260770-C1EA-4F3B-9A33-D7B456DC8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6">
            <a:extLst>
              <a:ext uri="{FF2B5EF4-FFF2-40B4-BE49-F238E27FC236}">
                <a16:creationId xmlns:a16="http://schemas.microsoft.com/office/drawing/2014/main" id="{C1D72B8E-A28C-45B6-8656-F2768A310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4146" y="685799"/>
            <a:ext cx="7486859" cy="548640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ainting of a group of people&#10;&#10;AI-generated content may be incorrect.">
            <a:extLst>
              <a:ext uri="{FF2B5EF4-FFF2-40B4-BE49-F238E27FC236}">
                <a16:creationId xmlns:a16="http://schemas.microsoft.com/office/drawing/2014/main" id="{BCF2B2D7-BC8F-4FE4-0AB4-D0498E2D1F83}"/>
              </a:ext>
            </a:extLst>
          </p:cNvPr>
          <p:cNvPicPr>
            <a:picLocks noChangeAspect="1"/>
          </p:cNvPicPr>
          <p:nvPr/>
        </p:nvPicPr>
        <p:blipFill>
          <a:blip r:embed="rId2">
            <a:extLst>
              <a:ext uri="{28A0092B-C50C-407E-A947-70E740481C1C}">
                <a14:useLocalDpi xmlns:a14="http://schemas.microsoft.com/office/drawing/2010/main" val="0"/>
              </a:ext>
            </a:extLst>
          </a:blip>
          <a:srcRect t="11974" r="-2" b="5658"/>
          <a:stretch>
            <a:fillRect/>
          </a:stretch>
        </p:blipFill>
        <p:spPr>
          <a:xfrm>
            <a:off x="680483" y="692617"/>
            <a:ext cx="3338857" cy="2743202"/>
          </a:xfrm>
          <a:prstGeom prst="rect">
            <a:avLst/>
          </a:prstGeom>
        </p:spPr>
      </p:pic>
      <p:pic>
        <p:nvPicPr>
          <p:cNvPr id="10" name="Picture 9" descr="A drawing of a bat and a vampire&#10;&#10;AI-generated content may be incorrect.">
            <a:extLst>
              <a:ext uri="{FF2B5EF4-FFF2-40B4-BE49-F238E27FC236}">
                <a16:creationId xmlns:a16="http://schemas.microsoft.com/office/drawing/2014/main" id="{AD8C1104-E92E-EFC2-2171-7C25783203C3}"/>
              </a:ext>
            </a:extLst>
          </p:cNvPr>
          <p:cNvPicPr>
            <a:picLocks noChangeAspect="1"/>
          </p:cNvPicPr>
          <p:nvPr/>
        </p:nvPicPr>
        <p:blipFill>
          <a:blip r:embed="rId3">
            <a:extLst>
              <a:ext uri="{28A0092B-C50C-407E-A947-70E740481C1C}">
                <a14:useLocalDpi xmlns:a14="http://schemas.microsoft.com/office/drawing/2010/main" val="0"/>
              </a:ext>
            </a:extLst>
          </a:blip>
          <a:srcRect r="8101" b="-5"/>
          <a:stretch>
            <a:fillRect/>
          </a:stretch>
        </p:blipFill>
        <p:spPr>
          <a:xfrm>
            <a:off x="680483" y="3429003"/>
            <a:ext cx="3338857" cy="2743201"/>
          </a:xfrm>
          <a:prstGeom prst="rect">
            <a:avLst/>
          </a:prstGeom>
        </p:spPr>
      </p:pic>
      <p:sp>
        <p:nvSpPr>
          <p:cNvPr id="3" name="Tartalom helye 2">
            <a:extLst>
              <a:ext uri="{FF2B5EF4-FFF2-40B4-BE49-F238E27FC236}">
                <a16:creationId xmlns:a16="http://schemas.microsoft.com/office/drawing/2014/main" id="{1F81C5F3-C378-735D-18E7-9199C0422A0B}"/>
              </a:ext>
            </a:extLst>
          </p:cNvPr>
          <p:cNvSpPr>
            <a:spLocks noGrp="1"/>
          </p:cNvSpPr>
          <p:nvPr>
            <p:ph idx="4294967295"/>
          </p:nvPr>
        </p:nvSpPr>
        <p:spPr>
          <a:xfrm>
            <a:off x="4770189" y="1084976"/>
            <a:ext cx="6308435" cy="4453379"/>
          </a:xfrm>
        </p:spPr>
        <p:txBody>
          <a:bodyPr vert="horz" lIns="91440" tIns="45720" rIns="91440" bIns="45720" rtlCol="0" anchor="t">
            <a:normAutofit lnSpcReduction="10000"/>
          </a:bodyPr>
          <a:lstStyle/>
          <a:p>
            <a:pPr algn="just"/>
            <a:r>
              <a:rPr lang="en-US" sz="2300" dirty="0">
                <a:solidFill>
                  <a:schemeClr val="bg1"/>
                </a:solidFill>
                <a:effectLst/>
                <a:latin typeface="Times New Roman"/>
                <a:cs typeface="Times New Roman"/>
              </a:rPr>
              <a:t>Horváth János </a:t>
            </a:r>
            <a:r>
              <a:rPr lang="en-US" sz="2000" dirty="0">
                <a:solidFill>
                  <a:schemeClr val="bg1"/>
                </a:solidFill>
                <a:effectLst/>
                <a:latin typeface="Times New Roman"/>
                <a:cs typeface="Times New Roman"/>
              </a:rPr>
              <a:t>és </a:t>
            </a:r>
            <a:r>
              <a:rPr lang="en-US" sz="2300" dirty="0">
                <a:solidFill>
                  <a:schemeClr val="bg1"/>
                </a:solidFill>
                <a:effectLst/>
                <a:latin typeface="Times New Roman"/>
                <a:cs typeface="Times New Roman"/>
              </a:rPr>
              <a:t>Varga Mátyás </a:t>
            </a:r>
            <a:r>
              <a:rPr lang="en-US" sz="2000" dirty="0">
                <a:solidFill>
                  <a:schemeClr val="bg1"/>
                </a:solidFill>
                <a:effectLst/>
                <a:latin typeface="Times New Roman"/>
                <a:cs typeface="Times New Roman"/>
              </a:rPr>
              <a:t>díszlettervező a forgószínpadra tornyot épített, mely minden képben a színpad más-más pontján helyezkedett el.</a:t>
            </a:r>
            <a:endParaRPr lang="hu-HU" dirty="0">
              <a:solidFill>
                <a:schemeClr val="bg1"/>
              </a:solidFill>
            </a:endParaRPr>
          </a:p>
          <a:p>
            <a:pPr algn="just"/>
            <a:r>
              <a:rPr lang="en-US" sz="2300" dirty="0">
                <a:solidFill>
                  <a:schemeClr val="bg1"/>
                </a:solidFill>
                <a:effectLst/>
                <a:latin typeface="Times New Roman"/>
                <a:cs typeface="Times New Roman"/>
              </a:rPr>
              <a:t>Nagyajtay P. Teréz </a:t>
            </a:r>
            <a:r>
              <a:rPr lang="en-US" sz="2000" dirty="0">
                <a:solidFill>
                  <a:schemeClr val="bg1"/>
                </a:solidFill>
                <a:effectLst/>
                <a:latin typeface="Times New Roman"/>
                <a:cs typeface="Times New Roman"/>
              </a:rPr>
              <a:t>tervező álmodta meg rendezéséhez a </a:t>
            </a:r>
            <a:r>
              <a:rPr lang="en-US" sz="2000" dirty="0" err="1">
                <a:solidFill>
                  <a:schemeClr val="bg1"/>
                </a:solidFill>
                <a:effectLst/>
                <a:latin typeface="Times New Roman"/>
                <a:cs typeface="Times New Roman"/>
              </a:rPr>
              <a:t>jelmezeket</a:t>
            </a:r>
            <a:r>
              <a:rPr lang="en-US" sz="2000" dirty="0">
                <a:solidFill>
                  <a:schemeClr val="bg1"/>
                </a:solidFill>
                <a:effectLst/>
                <a:latin typeface="Times New Roman"/>
                <a:cs typeface="Times New Roman"/>
              </a:rPr>
              <a:t>.</a:t>
            </a:r>
          </a:p>
          <a:p>
            <a:pPr algn="just"/>
            <a:r>
              <a:rPr lang="en-US" sz="2300" dirty="0">
                <a:solidFill>
                  <a:schemeClr val="bg1"/>
                </a:solidFill>
                <a:effectLst/>
                <a:latin typeface="Times New Roman"/>
                <a:cs typeface="Times New Roman"/>
              </a:rPr>
              <a:t>Farkas Ferenc </a:t>
            </a:r>
            <a:r>
              <a:rPr lang="en-US" sz="2000" dirty="0" err="1">
                <a:solidFill>
                  <a:schemeClr val="bg1"/>
                </a:solidFill>
                <a:effectLst/>
                <a:latin typeface="Times New Roman"/>
                <a:cs typeface="Times New Roman"/>
              </a:rPr>
              <a:t>diszkrétül</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aláfestő</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kísérőzenéje</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egészítette</a:t>
            </a:r>
            <a:r>
              <a:rPr lang="en-US" sz="2000" dirty="0">
                <a:solidFill>
                  <a:schemeClr val="bg1"/>
                </a:solidFill>
                <a:effectLst/>
                <a:latin typeface="Times New Roman"/>
                <a:cs typeface="Times New Roman"/>
              </a:rPr>
              <a:t> ki a </a:t>
            </a:r>
            <a:r>
              <a:rPr lang="en-US" sz="2000" dirty="0" err="1">
                <a:solidFill>
                  <a:schemeClr val="bg1"/>
                </a:solidFill>
                <a:effectLst/>
                <a:latin typeface="Times New Roman"/>
                <a:cs typeface="Times New Roman"/>
              </a:rPr>
              <a:t>darabot</a:t>
            </a:r>
            <a:r>
              <a:rPr lang="en-US" sz="2000" dirty="0">
                <a:solidFill>
                  <a:schemeClr val="bg1"/>
                </a:solidFill>
                <a:effectLst/>
                <a:latin typeface="Times New Roman"/>
                <a:cs typeface="Times New Roman"/>
              </a:rPr>
              <a:t>.</a:t>
            </a:r>
          </a:p>
          <a:p>
            <a:pPr algn="just"/>
            <a:r>
              <a:rPr lang="en-US" sz="2000" dirty="0">
                <a:solidFill>
                  <a:schemeClr val="bg1"/>
                </a:solidFill>
                <a:effectLst/>
                <a:latin typeface="Times New Roman"/>
                <a:cs typeface="Times New Roman"/>
              </a:rPr>
              <a:t>A </a:t>
            </a:r>
            <a:r>
              <a:rPr lang="en-US" sz="2000" dirty="0" err="1">
                <a:solidFill>
                  <a:schemeClr val="bg1"/>
                </a:solidFill>
                <a:effectLst/>
                <a:latin typeface="Times New Roman"/>
                <a:cs typeface="Times New Roman"/>
              </a:rPr>
              <a:t>színészek</a:t>
            </a:r>
            <a:r>
              <a:rPr lang="en-US" sz="2000" dirty="0">
                <a:solidFill>
                  <a:schemeClr val="bg1"/>
                </a:solidFill>
                <a:effectLst/>
                <a:latin typeface="Times New Roman"/>
                <a:cs typeface="Times New Roman"/>
              </a:rPr>
              <a:t>: </a:t>
            </a:r>
            <a:r>
              <a:rPr lang="en-US" sz="2300" dirty="0">
                <a:solidFill>
                  <a:schemeClr val="bg1"/>
                </a:solidFill>
                <a:effectLst/>
                <a:latin typeface="Times New Roman"/>
                <a:cs typeface="Times New Roman"/>
              </a:rPr>
              <a:t>Lehotay Árpád </a:t>
            </a:r>
            <a:r>
              <a:rPr lang="en-US" sz="2000" dirty="0">
                <a:solidFill>
                  <a:schemeClr val="bg1"/>
                </a:solidFill>
                <a:effectLst/>
                <a:latin typeface="Times New Roman"/>
                <a:cs typeface="Times New Roman"/>
              </a:rPr>
              <a:t>(</a:t>
            </a:r>
            <a:r>
              <a:rPr lang="en-US" sz="2000" i="1" dirty="0">
                <a:solidFill>
                  <a:schemeClr val="bg1"/>
                </a:solidFill>
                <a:effectLst/>
                <a:latin typeface="Times New Roman"/>
                <a:cs typeface="Times New Roman"/>
              </a:rPr>
              <a:t>„</a:t>
            </a:r>
            <a:r>
              <a:rPr lang="en-US" sz="2000" i="1" dirty="0" err="1">
                <a:solidFill>
                  <a:schemeClr val="bg1"/>
                </a:solidFill>
                <a:effectLst/>
                <a:latin typeface="Times New Roman"/>
                <a:cs typeface="Times New Roman"/>
              </a:rPr>
              <a:t>férfiassága</a:t>
            </a:r>
            <a:r>
              <a:rPr lang="en-US" sz="2000" i="1" dirty="0">
                <a:solidFill>
                  <a:schemeClr val="bg1"/>
                </a:solidFill>
                <a:effectLst/>
                <a:latin typeface="Times New Roman"/>
                <a:cs typeface="Times New Roman"/>
              </a:rPr>
              <a:t> </a:t>
            </a:r>
            <a:r>
              <a:rPr lang="en-US" sz="2000" i="1" dirty="0" err="1">
                <a:solidFill>
                  <a:schemeClr val="bg1"/>
                </a:solidFill>
                <a:effectLst/>
                <a:latin typeface="Times New Roman"/>
                <a:cs typeface="Times New Roman"/>
              </a:rPr>
              <a:t>érvényesül</a:t>
            </a:r>
            <a:r>
              <a:rPr lang="en-US" sz="2000" i="1" dirty="0">
                <a:solidFill>
                  <a:schemeClr val="bg1"/>
                </a:solidFill>
                <a:effectLst/>
                <a:latin typeface="Times New Roman"/>
                <a:cs typeface="Times New Roman"/>
              </a:rPr>
              <a:t>”</a:t>
            </a:r>
            <a:r>
              <a:rPr lang="en-US" sz="2000" dirty="0">
                <a:solidFill>
                  <a:schemeClr val="bg1"/>
                </a:solidFill>
                <a:effectLst/>
                <a:latin typeface="Times New Roman"/>
                <a:cs typeface="Times New Roman"/>
              </a:rPr>
              <a:t>), </a:t>
            </a:r>
            <a:r>
              <a:rPr lang="en-US" sz="2300" dirty="0">
                <a:solidFill>
                  <a:schemeClr val="bg1"/>
                </a:solidFill>
                <a:effectLst/>
                <a:latin typeface="Times New Roman"/>
                <a:cs typeface="Times New Roman"/>
              </a:rPr>
              <a:t>Tőkés Anna </a:t>
            </a:r>
            <a:r>
              <a:rPr lang="en-US" sz="2000" dirty="0">
                <a:solidFill>
                  <a:schemeClr val="bg1"/>
                </a:solidFill>
                <a:effectLst/>
                <a:latin typeface="Times New Roman"/>
                <a:cs typeface="Times New Roman"/>
              </a:rPr>
              <a:t>(</a:t>
            </a:r>
            <a:r>
              <a:rPr lang="en-US" sz="2000" i="1" dirty="0">
                <a:solidFill>
                  <a:schemeClr val="bg1"/>
                </a:solidFill>
                <a:effectLst/>
                <a:latin typeface="Times New Roman"/>
                <a:cs typeface="Times New Roman"/>
              </a:rPr>
              <a:t>„</a:t>
            </a:r>
            <a:r>
              <a:rPr lang="en-US" sz="2000" i="1" dirty="0" err="1">
                <a:solidFill>
                  <a:schemeClr val="bg1"/>
                </a:solidFill>
                <a:effectLst/>
                <a:latin typeface="Times New Roman"/>
                <a:cs typeface="Times New Roman"/>
              </a:rPr>
              <a:t>dekoratív</a:t>
            </a:r>
            <a:r>
              <a:rPr lang="en-US" sz="2000" i="1" dirty="0">
                <a:solidFill>
                  <a:schemeClr val="bg1"/>
                </a:solidFill>
                <a:effectLst/>
                <a:latin typeface="Times New Roman"/>
                <a:cs typeface="Times New Roman"/>
              </a:rPr>
              <a:t> </a:t>
            </a:r>
            <a:r>
              <a:rPr lang="en-US" sz="2000" i="1" dirty="0" err="1">
                <a:solidFill>
                  <a:schemeClr val="bg1"/>
                </a:solidFill>
                <a:effectLst/>
                <a:latin typeface="Times New Roman"/>
                <a:cs typeface="Times New Roman"/>
              </a:rPr>
              <a:t>megjelenés</a:t>
            </a:r>
            <a:r>
              <a:rPr lang="en-US" sz="2000" i="1" dirty="0">
                <a:solidFill>
                  <a:schemeClr val="bg1"/>
                </a:solidFill>
                <a:effectLst/>
                <a:latin typeface="Times New Roman"/>
                <a:cs typeface="Times New Roman"/>
              </a:rPr>
              <a:t>, </a:t>
            </a:r>
            <a:r>
              <a:rPr lang="en-US" sz="2000" i="1" dirty="0" err="1">
                <a:solidFill>
                  <a:schemeClr val="bg1"/>
                </a:solidFill>
                <a:effectLst/>
                <a:latin typeface="Times New Roman"/>
                <a:cs typeface="Times New Roman"/>
              </a:rPr>
              <a:t>szép</a:t>
            </a:r>
            <a:r>
              <a:rPr lang="en-US" sz="2000" i="1" dirty="0">
                <a:solidFill>
                  <a:schemeClr val="bg1"/>
                </a:solidFill>
                <a:effectLst/>
                <a:latin typeface="Times New Roman"/>
                <a:cs typeface="Times New Roman"/>
              </a:rPr>
              <a:t> </a:t>
            </a:r>
            <a:r>
              <a:rPr lang="en-US" sz="2000" i="1" dirty="0" err="1">
                <a:solidFill>
                  <a:schemeClr val="bg1"/>
                </a:solidFill>
                <a:effectLst/>
                <a:latin typeface="Times New Roman"/>
                <a:cs typeface="Times New Roman"/>
              </a:rPr>
              <a:t>beszéd</a:t>
            </a:r>
            <a:r>
              <a:rPr lang="en-US" sz="2000" dirty="0">
                <a:solidFill>
                  <a:schemeClr val="bg1"/>
                </a:solidFill>
                <a:effectLst/>
                <a:latin typeface="Times New Roman"/>
                <a:cs typeface="Times New Roman"/>
              </a:rPr>
              <a:t>”), </a:t>
            </a:r>
            <a:r>
              <a:rPr lang="en-US" sz="2300" dirty="0" err="1">
                <a:solidFill>
                  <a:schemeClr val="bg1"/>
                </a:solidFill>
                <a:effectLst/>
                <a:latin typeface="Times New Roman"/>
                <a:cs typeface="Times New Roman"/>
              </a:rPr>
              <a:t>Csortos</a:t>
            </a:r>
            <a:r>
              <a:rPr lang="en-US" sz="2300" dirty="0">
                <a:solidFill>
                  <a:schemeClr val="bg1"/>
                </a:solidFill>
                <a:effectLst/>
                <a:latin typeface="Times New Roman"/>
                <a:cs typeface="Times New Roman"/>
              </a:rPr>
              <a:t> Gyula </a:t>
            </a:r>
            <a:r>
              <a:rPr lang="en-US" sz="2000" dirty="0">
                <a:solidFill>
                  <a:schemeClr val="bg1"/>
                </a:solidFill>
                <a:effectLst/>
                <a:latin typeface="Times New Roman"/>
                <a:cs typeface="Times New Roman"/>
              </a:rPr>
              <a:t>(</a:t>
            </a:r>
            <a:r>
              <a:rPr lang="en-US" sz="2000" i="1" dirty="0">
                <a:solidFill>
                  <a:schemeClr val="bg1"/>
                </a:solidFill>
                <a:effectLst/>
                <a:latin typeface="Times New Roman"/>
                <a:cs typeface="Times New Roman"/>
              </a:rPr>
              <a:t>„</a:t>
            </a:r>
            <a:r>
              <a:rPr lang="en-US" sz="2000" i="1" dirty="0" err="1">
                <a:solidFill>
                  <a:schemeClr val="bg1"/>
                </a:solidFill>
                <a:effectLst/>
                <a:latin typeface="Times New Roman"/>
                <a:cs typeface="Times New Roman"/>
              </a:rPr>
              <a:t>közömbösnek</a:t>
            </a:r>
            <a:r>
              <a:rPr lang="en-US" sz="2000" i="1" dirty="0">
                <a:solidFill>
                  <a:schemeClr val="bg1"/>
                </a:solidFill>
                <a:effectLst/>
                <a:latin typeface="Times New Roman"/>
                <a:cs typeface="Times New Roman"/>
              </a:rPr>
              <a:t> </a:t>
            </a:r>
            <a:r>
              <a:rPr lang="en-US" sz="2000" i="1" dirty="0" err="1">
                <a:solidFill>
                  <a:schemeClr val="bg1"/>
                </a:solidFill>
                <a:effectLst/>
                <a:latin typeface="Times New Roman"/>
                <a:cs typeface="Times New Roman"/>
              </a:rPr>
              <a:t>tűnik</a:t>
            </a:r>
            <a:r>
              <a:rPr lang="en-US" sz="2000" i="1" dirty="0">
                <a:solidFill>
                  <a:schemeClr val="bg1"/>
                </a:solidFill>
                <a:effectLst/>
                <a:latin typeface="Times New Roman"/>
                <a:cs typeface="Times New Roman"/>
              </a:rPr>
              <a:t>”</a:t>
            </a:r>
            <a:r>
              <a:rPr lang="en-US" sz="2000" dirty="0">
                <a:solidFill>
                  <a:schemeClr val="bg1"/>
                </a:solidFill>
                <a:effectLst/>
                <a:latin typeface="Times New Roman"/>
                <a:cs typeface="Times New Roman"/>
              </a:rPr>
              <a:t>).</a:t>
            </a:r>
          </a:p>
          <a:p>
            <a:pPr algn="just"/>
            <a:r>
              <a:rPr lang="en-US" sz="2000" dirty="0">
                <a:solidFill>
                  <a:schemeClr val="bg1"/>
                </a:solidFill>
                <a:effectLst/>
                <a:latin typeface="Times New Roman"/>
                <a:cs typeface="Times New Roman"/>
              </a:rPr>
              <a:t>Németh </a:t>
            </a:r>
            <a:r>
              <a:rPr lang="en-US" sz="2000" dirty="0" err="1">
                <a:solidFill>
                  <a:schemeClr val="bg1"/>
                </a:solidFill>
                <a:effectLst/>
                <a:latin typeface="Times New Roman"/>
                <a:cs typeface="Times New Roman"/>
              </a:rPr>
              <a:t>két</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részre</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osztotta</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előadását</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egy</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szünettel</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ez</a:t>
            </a:r>
            <a:r>
              <a:rPr lang="en-US" sz="2000" dirty="0">
                <a:solidFill>
                  <a:schemeClr val="bg1"/>
                </a:solidFill>
                <a:effectLst/>
                <a:latin typeface="Times New Roman"/>
                <a:cs typeface="Times New Roman"/>
              </a:rPr>
              <a:t> a </a:t>
            </a:r>
            <a:r>
              <a:rPr lang="en-US" sz="2000" dirty="0" err="1">
                <a:solidFill>
                  <a:schemeClr val="bg1"/>
                </a:solidFill>
                <a:effectLst/>
                <a:latin typeface="Times New Roman"/>
                <a:cs typeface="Times New Roman"/>
              </a:rPr>
              <a:t>közönségnek</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fárasztónak</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bizonyult</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Valamint</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az</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az</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újítása</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hogy</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az</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Úr</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szavait</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énekelve</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mondják</a:t>
            </a:r>
            <a:r>
              <a:rPr lang="en-US" sz="2000" dirty="0">
                <a:solidFill>
                  <a:schemeClr val="bg1"/>
                </a:solidFill>
                <a:effectLst/>
                <a:latin typeface="Times New Roman"/>
                <a:cs typeface="Times New Roman"/>
              </a:rPr>
              <a:t> a </a:t>
            </a:r>
            <a:r>
              <a:rPr lang="en-US" sz="2000" dirty="0" err="1">
                <a:solidFill>
                  <a:schemeClr val="bg1"/>
                </a:solidFill>
                <a:effectLst/>
                <a:latin typeface="Times New Roman"/>
                <a:cs typeface="Times New Roman"/>
              </a:rPr>
              <a:t>színfalak</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mögül</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szintén</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nem</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aratott</a:t>
            </a:r>
            <a:r>
              <a:rPr lang="en-US" sz="2000" dirty="0">
                <a:solidFill>
                  <a:schemeClr val="bg1"/>
                </a:solidFill>
                <a:effectLst/>
                <a:latin typeface="Times New Roman"/>
                <a:cs typeface="Times New Roman"/>
              </a:rPr>
              <a:t> </a:t>
            </a:r>
            <a:r>
              <a:rPr lang="en-US" sz="2000" dirty="0" err="1">
                <a:solidFill>
                  <a:schemeClr val="bg1"/>
                </a:solidFill>
                <a:effectLst/>
                <a:latin typeface="Times New Roman"/>
                <a:cs typeface="Times New Roman"/>
              </a:rPr>
              <a:t>tetszést</a:t>
            </a:r>
            <a:r>
              <a:rPr lang="en-US" sz="2000" dirty="0">
                <a:solidFill>
                  <a:schemeClr val="bg1"/>
                </a:solidFill>
                <a:effectLst/>
                <a:latin typeface="Times New Roman"/>
                <a:cs typeface="Times New Roman"/>
              </a:rPr>
              <a:t>.</a:t>
            </a:r>
          </a:p>
          <a:p>
            <a:endParaRPr lang="en-US" sz="2000" dirty="0">
              <a:solidFill>
                <a:schemeClr val="bg1"/>
              </a:solidFill>
              <a:latin typeface="Times New Roman"/>
              <a:cs typeface="Times New Roman"/>
            </a:endParaRPr>
          </a:p>
        </p:txBody>
      </p:sp>
    </p:spTree>
    <p:extLst>
      <p:ext uri="{BB962C8B-B14F-4D97-AF65-F5344CB8AC3E}">
        <p14:creationId xmlns:p14="http://schemas.microsoft.com/office/powerpoint/2010/main" val="27206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23C8FB-B906-4971-A245-1F6331743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ép 1" descr="A képen ruházat, személy, miseruha, épület látható&#10;&#10;Lehet, hogy az AI által létrehozott tartalom helytelen.">
            <a:extLst>
              <a:ext uri="{FF2B5EF4-FFF2-40B4-BE49-F238E27FC236}">
                <a16:creationId xmlns:a16="http://schemas.microsoft.com/office/drawing/2014/main" id="{FF7CC1F9-25AE-A66E-F536-D861C7F810B7}"/>
              </a:ext>
            </a:extLst>
          </p:cNvPr>
          <p:cNvPicPr>
            <a:picLocks noChangeAspect="1"/>
          </p:cNvPicPr>
          <p:nvPr/>
        </p:nvPicPr>
        <p:blipFill>
          <a:blip r:embed="rId2"/>
          <a:srcRect l="774" r="6675" b="-4"/>
          <a:stretch>
            <a:fillRect/>
          </a:stretch>
        </p:blipFill>
        <p:spPr>
          <a:xfrm>
            <a:off x="680483" y="685793"/>
            <a:ext cx="3407735" cy="2743202"/>
          </a:xfrm>
          <a:prstGeom prst="rect">
            <a:avLst/>
          </a:prstGeom>
        </p:spPr>
      </p:pic>
      <p:pic>
        <p:nvPicPr>
          <p:cNvPr id="4" name="Kép 3" descr="A képen festmény, művészet, Gyermekrajz, festék látható&#10;&#10;Lehet, hogy az AI által létrehozott tartalom helytelen.">
            <a:extLst>
              <a:ext uri="{FF2B5EF4-FFF2-40B4-BE49-F238E27FC236}">
                <a16:creationId xmlns:a16="http://schemas.microsoft.com/office/drawing/2014/main" id="{6C3A3B9A-71FB-831E-2ADB-AC0BCBDF7C0A}"/>
              </a:ext>
            </a:extLst>
          </p:cNvPr>
          <p:cNvPicPr>
            <a:picLocks noChangeAspect="1"/>
          </p:cNvPicPr>
          <p:nvPr/>
        </p:nvPicPr>
        <p:blipFill>
          <a:blip r:embed="rId3"/>
          <a:srcRect t="1844" r="-4" b="16634"/>
          <a:stretch>
            <a:fillRect/>
          </a:stretch>
        </p:blipFill>
        <p:spPr>
          <a:xfrm>
            <a:off x="680483" y="3429003"/>
            <a:ext cx="3407735" cy="2743201"/>
          </a:xfrm>
          <a:prstGeom prst="rect">
            <a:avLst/>
          </a:prstGeom>
        </p:spPr>
      </p:pic>
      <p:sp>
        <p:nvSpPr>
          <p:cNvPr id="20" name="Rectangle 19">
            <a:extLst>
              <a:ext uri="{FF2B5EF4-FFF2-40B4-BE49-F238E27FC236}">
                <a16:creationId xmlns:a16="http://schemas.microsoft.com/office/drawing/2014/main" id="{C9FAF312-1CE1-4E5C-AC04-BB2589F7B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387E7220-E034-FB2A-69E1-1D091EAFB42D}"/>
              </a:ext>
            </a:extLst>
          </p:cNvPr>
          <p:cNvSpPr>
            <a:spLocks noGrp="1"/>
          </p:cNvSpPr>
          <p:nvPr>
            <p:ph idx="4294967295"/>
          </p:nvPr>
        </p:nvSpPr>
        <p:spPr>
          <a:xfrm>
            <a:off x="5344887" y="152400"/>
            <a:ext cx="6057594" cy="6400800"/>
          </a:xfrm>
        </p:spPr>
        <p:txBody>
          <a:bodyPr vert="horz" lIns="91440" tIns="45720" rIns="91440" bIns="45720" rtlCol="0" anchor="t">
            <a:normAutofit lnSpcReduction="10000"/>
          </a:bodyPr>
          <a:lstStyle/>
          <a:p>
            <a:pPr algn="just"/>
            <a:r>
              <a:rPr lang="en-US" sz="2400" dirty="0">
                <a:solidFill>
                  <a:schemeClr val="bg1"/>
                </a:solidFill>
                <a:effectLst/>
                <a:latin typeface="Times New Roman"/>
                <a:cs typeface="Times New Roman"/>
              </a:rPr>
              <a:t>Az ember </a:t>
            </a:r>
            <a:r>
              <a:rPr lang="en-US" sz="2400" dirty="0" err="1">
                <a:solidFill>
                  <a:schemeClr val="bg1"/>
                </a:solidFill>
                <a:effectLst/>
                <a:latin typeface="Times New Roman"/>
                <a:cs typeface="Times New Roman"/>
              </a:rPr>
              <a:t>tragédiája</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azonban</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keze</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alatt</a:t>
            </a:r>
            <a:r>
              <a:rPr lang="en-US" sz="2400"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világszínházi</a:t>
            </a:r>
            <a:r>
              <a:rPr lang="en-US" sz="2400" u="sng"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produkció</a:t>
            </a:r>
            <a:r>
              <a:rPr lang="en-US" sz="2400" dirty="0" err="1">
                <a:solidFill>
                  <a:schemeClr val="bg1"/>
                </a:solidFill>
                <a:effectLst/>
                <a:latin typeface="Times New Roman"/>
                <a:cs typeface="Times New Roman"/>
              </a:rPr>
              <a:t>vá</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érett</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forgószínpad</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mozgalmassága</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fátyolfüggöny</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vetített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színes</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képek</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jelentést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hangsúlyozó</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újszerű</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világítástechnika</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lenyűgöző</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színpadi</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hatást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eredményezett</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nyugtalanító</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zene</a:t>
            </a:r>
            <a:r>
              <a:rPr lang="en-US" sz="2400" dirty="0">
                <a:solidFill>
                  <a:schemeClr val="bg1"/>
                </a:solidFill>
                <a:effectLst/>
                <a:latin typeface="Times New Roman"/>
                <a:cs typeface="Times New Roman"/>
              </a:rPr>
              <a:t> és a modern </a:t>
            </a:r>
            <a:r>
              <a:rPr lang="en-US" sz="2400" dirty="0" err="1">
                <a:solidFill>
                  <a:schemeClr val="bg1"/>
                </a:solidFill>
                <a:effectLst/>
                <a:latin typeface="Times New Roman"/>
                <a:cs typeface="Times New Roman"/>
              </a:rPr>
              <a:t>balett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beiktatása</a:t>
            </a:r>
            <a:r>
              <a:rPr lang="en-US" sz="2400" dirty="0">
                <a:solidFill>
                  <a:schemeClr val="bg1"/>
                </a:solidFill>
                <a:effectLst/>
                <a:latin typeface="Times New Roman"/>
                <a:cs typeface="Times New Roman"/>
              </a:rPr>
              <a:t> a haláltánc </a:t>
            </a:r>
            <a:r>
              <a:rPr lang="en-US" sz="2400" dirty="0" err="1">
                <a:solidFill>
                  <a:schemeClr val="bg1"/>
                </a:solidFill>
                <a:effectLst/>
                <a:latin typeface="Times New Roman"/>
                <a:cs typeface="Times New Roman"/>
              </a:rPr>
              <a:t>jelenetbe</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félelmetesen</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hatáskeltő</a:t>
            </a:r>
            <a:r>
              <a:rPr lang="en-US" sz="2400" dirty="0">
                <a:solidFill>
                  <a:schemeClr val="bg1"/>
                </a:solidFill>
                <a:effectLst/>
                <a:latin typeface="Times New Roman"/>
                <a:cs typeface="Times New Roman"/>
              </a:rPr>
              <a:t> volt.</a:t>
            </a:r>
            <a:endParaRPr lang="hu-HU" sz="2400" dirty="0">
              <a:solidFill>
                <a:schemeClr val="bg1"/>
              </a:solidFill>
              <a:effectLst/>
              <a:latin typeface="Times New Roman"/>
              <a:cs typeface="Times New Roman"/>
            </a:endParaRPr>
          </a:p>
          <a:p>
            <a:pPr marL="0" indent="0" algn="just">
              <a:buNone/>
            </a:pPr>
            <a:endParaRPr lang="en-US" sz="2400" dirty="0">
              <a:solidFill>
                <a:schemeClr val="bg1"/>
              </a:solidFill>
              <a:latin typeface="Times New Roman"/>
              <a:cs typeface="Times New Roman"/>
            </a:endParaRPr>
          </a:p>
          <a:p>
            <a:pPr algn="just"/>
            <a:r>
              <a:rPr lang="en-US" sz="2400" dirty="0" err="1">
                <a:solidFill>
                  <a:schemeClr val="bg1"/>
                </a:solidFill>
                <a:effectLst/>
                <a:latin typeface="Times New Roman"/>
                <a:cs typeface="Times New Roman"/>
              </a:rPr>
              <a:t>Ezt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követte</a:t>
            </a:r>
            <a:r>
              <a:rPr lang="en-US" sz="2400" dirty="0">
                <a:solidFill>
                  <a:schemeClr val="bg1"/>
                </a:solidFill>
                <a:effectLst/>
                <a:latin typeface="Times New Roman"/>
                <a:cs typeface="Times New Roman"/>
              </a:rPr>
              <a:t> 1939-ben a </a:t>
            </a:r>
            <a:r>
              <a:rPr lang="en-US" sz="2400" u="sng" dirty="0" err="1">
                <a:solidFill>
                  <a:schemeClr val="bg1"/>
                </a:solidFill>
                <a:effectLst/>
                <a:latin typeface="Times New Roman"/>
                <a:cs typeface="Times New Roman"/>
              </a:rPr>
              <a:t>kamaraszínpadi</a:t>
            </a:r>
            <a:r>
              <a:rPr lang="en-US" sz="2400" u="sng"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és</a:t>
            </a:r>
            <a:r>
              <a:rPr lang="en-US" sz="2400" u="sng"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utaztatható</a:t>
            </a:r>
            <a:r>
              <a:rPr lang="en-US" sz="2400" u="sng"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változat</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Nemzeti</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társulata</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eljutott</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produkcióval</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Kassára</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Pécsre</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Ungvárra</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kis</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térben</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oltárképeket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idéző</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díszletfal</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és</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szobrok</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előtt</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jelentek</a:t>
            </a:r>
            <a:r>
              <a:rPr lang="en-US" sz="2400" dirty="0">
                <a:solidFill>
                  <a:schemeClr val="bg1"/>
                </a:solidFill>
                <a:effectLst/>
                <a:latin typeface="Times New Roman"/>
                <a:cs typeface="Times New Roman"/>
              </a:rPr>
              <a:t> meg a </a:t>
            </a:r>
            <a:r>
              <a:rPr lang="en-US" sz="2400" dirty="0" err="1">
                <a:solidFill>
                  <a:schemeClr val="bg1"/>
                </a:solidFill>
                <a:effectLst/>
                <a:latin typeface="Times New Roman"/>
                <a:cs typeface="Times New Roman"/>
              </a:rPr>
              <a:t>színészek</a:t>
            </a:r>
            <a:r>
              <a:rPr lang="en-US" sz="2400" dirty="0">
                <a:solidFill>
                  <a:schemeClr val="bg1"/>
                </a:solidFill>
                <a:effectLst/>
                <a:latin typeface="Times New Roman"/>
                <a:cs typeface="Times New Roman"/>
              </a:rPr>
              <a:t>. Németh Antal </a:t>
            </a:r>
            <a:r>
              <a:rPr lang="en-US" sz="2400" dirty="0" err="1">
                <a:solidFill>
                  <a:schemeClr val="bg1"/>
                </a:solidFill>
                <a:effectLst/>
                <a:latin typeface="Times New Roman"/>
                <a:cs typeface="Times New Roman"/>
              </a:rPr>
              <a:t>jelentősége</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abban</a:t>
            </a:r>
            <a:r>
              <a:rPr lang="en-US" sz="2400" dirty="0">
                <a:solidFill>
                  <a:schemeClr val="bg1"/>
                </a:solidFill>
                <a:effectLst/>
                <a:latin typeface="Times New Roman"/>
                <a:cs typeface="Times New Roman"/>
              </a:rPr>
              <a:t> is </a:t>
            </a:r>
            <a:r>
              <a:rPr lang="en-US" sz="2400" dirty="0" err="1">
                <a:solidFill>
                  <a:schemeClr val="bg1"/>
                </a:solidFill>
                <a:effectLst/>
                <a:latin typeface="Times New Roman"/>
                <a:cs typeface="Times New Roman"/>
              </a:rPr>
              <a:t>rejlik</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hogy</a:t>
            </a:r>
            <a:r>
              <a:rPr lang="en-US" sz="2400" dirty="0">
                <a:solidFill>
                  <a:schemeClr val="bg1"/>
                </a:solidFill>
                <a:effectLst/>
                <a:latin typeface="Times New Roman"/>
                <a:cs typeface="Times New Roman"/>
              </a:rPr>
              <a:t> a </a:t>
            </a:r>
            <a:r>
              <a:rPr lang="en-US" sz="2400" dirty="0" err="1">
                <a:solidFill>
                  <a:schemeClr val="bg1"/>
                </a:solidFill>
                <a:effectLst/>
                <a:latin typeface="Times New Roman"/>
                <a:cs typeface="Times New Roman"/>
              </a:rPr>
              <a:t>külföldi</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színpadokon</a:t>
            </a:r>
            <a:r>
              <a:rPr lang="en-US" sz="2400" dirty="0">
                <a:solidFill>
                  <a:schemeClr val="bg1"/>
                </a:solidFill>
                <a:effectLst/>
                <a:latin typeface="Times New Roman"/>
                <a:cs typeface="Times New Roman"/>
              </a:rPr>
              <a:t> </a:t>
            </a:r>
            <a:r>
              <a:rPr lang="en-US" sz="2400" dirty="0" err="1">
                <a:solidFill>
                  <a:schemeClr val="bg1"/>
                </a:solidFill>
                <a:effectLst/>
                <a:latin typeface="Times New Roman"/>
                <a:cs typeface="Times New Roman"/>
              </a:rPr>
              <a:t>túl</a:t>
            </a:r>
            <a:r>
              <a:rPr lang="en-US" sz="2400" dirty="0">
                <a:solidFill>
                  <a:schemeClr val="bg1"/>
                </a:solidFill>
                <a:effectLst/>
                <a:latin typeface="Times New Roman"/>
                <a:cs typeface="Times New Roman"/>
              </a:rPr>
              <a:t> a Magyar </a:t>
            </a:r>
            <a:r>
              <a:rPr lang="en-US" sz="2400" dirty="0" err="1">
                <a:solidFill>
                  <a:schemeClr val="bg1"/>
                </a:solidFill>
                <a:effectLst/>
                <a:latin typeface="Times New Roman"/>
                <a:cs typeface="Times New Roman"/>
              </a:rPr>
              <a:t>Rádió</a:t>
            </a:r>
            <a:r>
              <a:rPr lang="en-US" sz="2400"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hanglemezein</a:t>
            </a:r>
            <a:r>
              <a:rPr lang="en-US" sz="2400" u="sng"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és</a:t>
            </a:r>
            <a:r>
              <a:rPr lang="en-US" sz="2400" u="sng" dirty="0">
                <a:solidFill>
                  <a:schemeClr val="bg1"/>
                </a:solidFill>
                <a:effectLst/>
                <a:latin typeface="Times New Roman"/>
                <a:cs typeface="Times New Roman"/>
              </a:rPr>
              <a:t> </a:t>
            </a:r>
            <a:r>
              <a:rPr lang="en-US" sz="2400" u="sng" dirty="0" err="1">
                <a:solidFill>
                  <a:schemeClr val="bg1"/>
                </a:solidFill>
                <a:effectLst/>
                <a:latin typeface="Times New Roman"/>
                <a:cs typeface="Times New Roman"/>
              </a:rPr>
              <a:t>filmszalagon</a:t>
            </a:r>
            <a:r>
              <a:rPr lang="en-US" sz="2400" dirty="0">
                <a:solidFill>
                  <a:schemeClr val="bg1"/>
                </a:solidFill>
                <a:effectLst/>
                <a:latin typeface="Times New Roman"/>
                <a:cs typeface="Times New Roman"/>
              </a:rPr>
              <a:t> is </a:t>
            </a:r>
            <a:r>
              <a:rPr lang="en-US" sz="2400" dirty="0" err="1">
                <a:solidFill>
                  <a:schemeClr val="bg1"/>
                </a:solidFill>
                <a:effectLst/>
                <a:latin typeface="Times New Roman"/>
                <a:cs typeface="Times New Roman"/>
              </a:rPr>
              <a:t>megrendezi</a:t>
            </a:r>
            <a:r>
              <a:rPr lang="en-US" sz="2400" dirty="0">
                <a:solidFill>
                  <a:schemeClr val="bg1"/>
                </a:solidFill>
                <a:effectLst/>
                <a:latin typeface="Times New Roman"/>
                <a:cs typeface="Times New Roman"/>
              </a:rPr>
              <a:t> Madách </a:t>
            </a:r>
            <a:r>
              <a:rPr lang="en-US" sz="2400" dirty="0" err="1">
                <a:solidFill>
                  <a:schemeClr val="bg1"/>
                </a:solidFill>
                <a:effectLst/>
                <a:latin typeface="Times New Roman"/>
                <a:cs typeface="Times New Roman"/>
              </a:rPr>
              <a:t>művét</a:t>
            </a:r>
            <a:r>
              <a:rPr lang="en-US" sz="2400" dirty="0">
                <a:solidFill>
                  <a:schemeClr val="bg1"/>
                </a:solidFill>
                <a:effectLst/>
                <a:latin typeface="Times New Roman"/>
                <a:cs typeface="Times New Roman"/>
              </a:rPr>
              <a:t>.  </a:t>
            </a:r>
          </a:p>
          <a:p>
            <a:pPr marL="0" indent="0">
              <a:buNone/>
            </a:pPr>
            <a:endParaRPr lang="en-US" sz="2000" dirty="0">
              <a:solidFill>
                <a:schemeClr val="bg1"/>
              </a:solidFill>
              <a:latin typeface="Times New Roman"/>
              <a:cs typeface="Times New Roman"/>
            </a:endParaRPr>
          </a:p>
        </p:txBody>
      </p:sp>
    </p:spTree>
    <p:extLst>
      <p:ext uri="{BB962C8B-B14F-4D97-AF65-F5344CB8AC3E}">
        <p14:creationId xmlns:p14="http://schemas.microsoft.com/office/powerpoint/2010/main" val="316234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1096</Words>
  <Application>Microsoft Office PowerPoint</Application>
  <PresentationFormat>Szélesvásznú</PresentationFormat>
  <Paragraphs>64</Paragraphs>
  <Slides>12</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12</vt:i4>
      </vt:variant>
    </vt:vector>
  </HeadingPairs>
  <TitlesOfParts>
    <vt:vector size="18" baseType="lpstr">
      <vt:lpstr>Aptos</vt:lpstr>
      <vt:lpstr>Aptos Display</vt:lpstr>
      <vt:lpstr>Arial</vt:lpstr>
      <vt:lpstr>Baguet Script</vt:lpstr>
      <vt:lpstr>Times New Roman</vt:lpstr>
      <vt:lpstr>Office-téma</vt:lpstr>
      <vt:lpstr>Az ember tragédiája a Nemzeti színpadán</vt:lpstr>
      <vt:lpstr>Előzmények: </vt:lpstr>
      <vt:lpstr>PowerPoint-bemutató</vt:lpstr>
      <vt:lpstr>Ezen előzmények sorának köszönhetjük, hogy végül 1883. szeptember 21-én első ízben felhangoztak a madáchi verssorok a Nemzeti Színház színpadán.</vt:lpstr>
      <vt:lpstr>PowerPoint-bemutató</vt:lpstr>
      <vt:lpstr>PowerPoint-bemutató</vt:lpstr>
      <vt:lpstr>Németh Antal 1935-ben került a Nemzeti Színház élére. </vt:lpstr>
      <vt:lpstr>PowerPoint-bemutató</vt:lpstr>
      <vt:lpstr>PowerPoint-bemutató</vt:lpstr>
      <vt:lpstr>1955. január 7. Gellért Endre – Marton Endre – Major Tamás rendezése </vt:lpstr>
      <vt:lpstr>PowerPoint-bemutató</vt:lpstr>
      <vt:lpstr>Három korszak, három megközelítés – egy darab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O365 felhasználó</dc:creator>
  <cp:lastModifiedBy>O365 felhasználó</cp:lastModifiedBy>
  <cp:revision>73</cp:revision>
  <dcterms:created xsi:type="dcterms:W3CDTF">2026-03-27T19:20:33Z</dcterms:created>
  <dcterms:modified xsi:type="dcterms:W3CDTF">2026-03-29T09:26:41Z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de25a8-ef47-40a7-b7ec-c38f3edc2acf_Enabled">
    <vt:lpwstr>true</vt:lpwstr>
  </property>
  <property fmtid="{D5CDD505-2E9C-101B-9397-08002B2CF9AE}" pid="3" name="MSIP_Label_a8de25a8-ef47-40a7-b7ec-c38f3edc2acf_SetDate">
    <vt:lpwstr>2026-03-28T10:46:28Z</vt:lpwstr>
  </property>
  <property fmtid="{D5CDD505-2E9C-101B-9397-08002B2CF9AE}" pid="4" name="MSIP_Label_a8de25a8-ef47-40a7-b7ec-c38f3edc2acf_Method">
    <vt:lpwstr>Standard</vt:lpwstr>
  </property>
  <property fmtid="{D5CDD505-2E9C-101B-9397-08002B2CF9AE}" pid="5" name="MSIP_Label_a8de25a8-ef47-40a7-b7ec-c38f3edc2acf_Name">
    <vt:lpwstr>a8de25a8-ef47-40a7-b7ec-c38f3edc2acf</vt:lpwstr>
  </property>
  <property fmtid="{D5CDD505-2E9C-101B-9397-08002B2CF9AE}" pid="6" name="MSIP_Label_a8de25a8-ef47-40a7-b7ec-c38f3edc2acf_SiteId">
    <vt:lpwstr>15d1bef2-0a6a-46f9-be4c-023279325e51</vt:lpwstr>
  </property>
  <property fmtid="{D5CDD505-2E9C-101B-9397-08002B2CF9AE}" pid="7" name="MSIP_Label_a8de25a8-ef47-40a7-b7ec-c38f3edc2acf_ActionId">
    <vt:lpwstr>f03ae85e-85fb-4010-8a5f-7fefbe2c62ce</vt:lpwstr>
  </property>
  <property fmtid="{D5CDD505-2E9C-101B-9397-08002B2CF9AE}" pid="8" name="MSIP_Label_a8de25a8-ef47-40a7-b7ec-c38f3edc2acf_ContentBits">
    <vt:lpwstr>0</vt:lpwstr>
  </property>
  <property fmtid="{D5CDD505-2E9C-101B-9397-08002B2CF9AE}" pid="9" name="MSIP_Label_a8de25a8-ef47-40a7-b7ec-c38f3edc2acf_Tag">
    <vt:lpwstr>10, 3, 0, 1</vt:lpwstr>
  </property>
</Properties>
</file>