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50" d="100"/>
          <a:sy n="150" d="100"/>
        </p:scale>
        <p:origin x="702" y="132"/>
      </p:cViewPr>
      <p:guideLst/>
    </p:cSldViewPr>
  </p:slideViewPr>
  <p:notesTextViewPr>
    <p:cViewPr>
      <p:scale>
        <a:sx n="200" d="100"/>
        <a:sy n="2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2D47441-D1F6-2510-3E3C-45F2BA38F0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63E12654-202F-2D24-1F1B-323353C362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22443A38-AE4C-284C-551C-0F5898789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91714-CE08-46FD-8765-4379475AB0AD}" type="datetimeFigureOut">
              <a:rPr lang="hu-HU" smtClean="0"/>
              <a:t>2026. 04. 19.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21D6B0C3-85B5-DA5F-B5AA-5C478245C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399A50E5-9108-B7D6-DAE1-352F7C47D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5DC0B-B83F-43CD-B110-2039D0ACD0F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22167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D05BE42-7A63-6EA8-08EF-7F00B1A34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36A0EB9D-1849-B220-4DC5-BFA8E46D89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BBDD035C-FF66-B6A9-9A6F-5EDE594B8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91714-CE08-46FD-8765-4379475AB0AD}" type="datetimeFigureOut">
              <a:rPr lang="hu-HU" smtClean="0"/>
              <a:t>2026. 04. 19.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51E49F7C-9264-E87A-EC08-9231AAF17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2320B505-DA3B-7A00-2B75-EE57F19A9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5DC0B-B83F-43CD-B110-2039D0ACD0F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82935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924014AF-6269-DB38-5433-0AE5BE35C9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30FBD474-9659-0C39-87A7-87BBD89043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3D50B0C3-5CEF-B64B-A610-6B734B4BD9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91714-CE08-46FD-8765-4379475AB0AD}" type="datetimeFigureOut">
              <a:rPr lang="hu-HU" smtClean="0"/>
              <a:t>2026. 04. 19.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C8B47AD9-D1C7-50EC-7FD2-367108C0A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12C3A33E-66CD-ADE1-74FE-3BD786A97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5DC0B-B83F-43CD-B110-2039D0ACD0F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2722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7888B49-655A-94C8-DE6F-6F4B44713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3BFDC30-725A-6093-629C-AA65356629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B9F25998-EAB5-F9C3-00BF-EC9DA5A13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91714-CE08-46FD-8765-4379475AB0AD}" type="datetimeFigureOut">
              <a:rPr lang="hu-HU" smtClean="0"/>
              <a:t>2026. 04. 19.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D45EAF8-D10D-2348-9E14-846070072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BDE0785C-F04F-8CC9-AFFA-1148C268A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5DC0B-B83F-43CD-B110-2039D0ACD0F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5554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4053166-8C77-FC89-9B3E-E63186AE3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E8AE4220-50CC-A088-7B77-1CD3D18957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4E4D98B2-834E-7817-56A1-D6B95DEA4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91714-CE08-46FD-8765-4379475AB0AD}" type="datetimeFigureOut">
              <a:rPr lang="hu-HU" smtClean="0"/>
              <a:t>2026. 04. 19.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A268686B-487B-F665-35E5-ECFD98C82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00627E65-7DC1-237D-40AE-FE194586A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5DC0B-B83F-43CD-B110-2039D0ACD0F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45095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10CFA4C-F1BD-AF24-62B2-4C62FE7EC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7683316-1113-6C2B-54C0-7088412297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01F7DEF6-317B-A8BF-C335-87E1E74C08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AE4ECD1E-8CF7-290A-F0E6-89D4FBEA6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91714-CE08-46FD-8765-4379475AB0AD}" type="datetimeFigureOut">
              <a:rPr lang="hu-HU" smtClean="0"/>
              <a:t>2026. 04. 19.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F32ABB4A-3CE1-4215-4D6C-ED3FCE67E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700FE012-F457-E19E-4131-703DC2824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5DC0B-B83F-43CD-B110-2039D0ACD0F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85800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B1942E4-2091-B856-C196-72325E443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1C3A0501-ABB4-F126-1B69-D24BCD0423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E8C4A1AB-C116-2DA1-0DBE-9C8AEC5D4B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295EBF47-4868-B56C-168A-92CBC5B77A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638713AA-AF73-2E1D-FFBB-959B0A3BB1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2BC48D7F-C22A-3333-C474-B6671D23C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91714-CE08-46FD-8765-4379475AB0AD}" type="datetimeFigureOut">
              <a:rPr lang="hu-HU" smtClean="0"/>
              <a:t>2026. 04. 19.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9F802CA2-707B-50F2-3D1E-56C83845D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5860E446-237A-3AA5-DDF6-D603F0B69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5DC0B-B83F-43CD-B110-2039D0ACD0F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827473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359C01A-09AB-AD6C-0885-0EC313234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0C33E94B-7E18-38AD-5FFD-7CBE27193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91714-CE08-46FD-8765-4379475AB0AD}" type="datetimeFigureOut">
              <a:rPr lang="hu-HU" smtClean="0"/>
              <a:t>2026. 04. 19.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E244D239-812F-0174-CCCE-97FD95A6A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E2174196-DCD0-E54E-CE94-F3CDFF76D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5DC0B-B83F-43CD-B110-2039D0ACD0F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99007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0844F1D7-93C5-0637-E28B-1FD1360C8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91714-CE08-46FD-8765-4379475AB0AD}" type="datetimeFigureOut">
              <a:rPr lang="hu-HU" smtClean="0"/>
              <a:t>2026. 04. 19.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9CE4B50D-D78F-A8CC-086E-6DE3FB5AB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95E435AD-4164-EB37-B82C-E8706DB98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5DC0B-B83F-43CD-B110-2039D0ACD0F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36060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F28C597-70C6-393F-E983-1F907BA28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EBAB1A9-DB90-B464-9A97-1F9BB63F38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8F35AB88-6AA6-0EB5-700C-EA932D77BD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F23B7AC5-DFAD-E7FF-759F-A7DB7FC7C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91714-CE08-46FD-8765-4379475AB0AD}" type="datetimeFigureOut">
              <a:rPr lang="hu-HU" smtClean="0"/>
              <a:t>2026. 04. 19.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E3DD9586-64C4-3E24-0FBF-FFA024CFA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AFFA54E7-8AD5-E9B0-9D52-1B9D26003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5DC0B-B83F-43CD-B110-2039D0ACD0F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833773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659FEA8-1E53-3B62-D354-ACDC2A794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F2AC4E5C-2B01-E3A6-13B2-387141D483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43B37027-C771-7E89-EEBC-045CE0E465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E6F87B26-1EB4-5FB9-E4F3-EB1A0B93B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91714-CE08-46FD-8765-4379475AB0AD}" type="datetimeFigureOut">
              <a:rPr lang="hu-HU" smtClean="0"/>
              <a:t>2026. 04. 19.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A5504082-6862-7772-D3BF-F5BAA72D0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5803BD4C-225D-4D65-BBF8-97A0BA530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5DC0B-B83F-43CD-B110-2039D0ACD0F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7096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A013DD70-D186-C108-4814-BD075D953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FC153B15-70BC-97E9-C5D8-5B44CBF4D8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44BA76B4-EE0C-BC98-E1AE-0674F459F4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E491714-CE08-46FD-8765-4379475AB0AD}" type="datetimeFigureOut">
              <a:rPr lang="hu-HU" smtClean="0"/>
              <a:t>2026. 04. 19.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7FFBCC28-985E-65C1-886C-19C7AE62C3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CB900AEE-D442-F7F5-6092-600CC58672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2B5DC0B-B83F-43CD-B110-2039D0ACD0F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37366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156289A-7234-36DE-C9BA-D32762BF437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>
                <a:solidFill>
                  <a:schemeClr val="accent2">
                    <a:lumMod val="75000"/>
                  </a:schemeClr>
                </a:solidFill>
              </a:rPr>
              <a:t>Ádámok, Évák és Luciferek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C7C53B2D-D1C7-D1D4-D466-1272E6F217E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hu-HU" dirty="0"/>
              <a:t>A Nemzeti Színház színpadán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CF2C8D84-8693-6965-5801-C4374455E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39" y="219659"/>
            <a:ext cx="1402202" cy="2615411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51ED769E-2DEE-224E-AD75-2265007311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6202" y="381267"/>
            <a:ext cx="2999492" cy="1682642"/>
          </a:xfrm>
          <a:prstGeom prst="rect">
            <a:avLst/>
          </a:prstGeom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118DB29E-D4EA-54DC-1DCA-4E9F517BF0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3585" y="4209409"/>
            <a:ext cx="1499746" cy="2615411"/>
          </a:xfrm>
          <a:prstGeom prst="rect">
            <a:avLst/>
          </a:prstGeom>
        </p:spPr>
      </p:pic>
      <p:pic>
        <p:nvPicPr>
          <p:cNvPr id="17" name="Kép 16">
            <a:extLst>
              <a:ext uri="{FF2B5EF4-FFF2-40B4-BE49-F238E27FC236}">
                <a16:creationId xmlns:a16="http://schemas.microsoft.com/office/drawing/2014/main" id="{C28E8279-9D14-D755-25F9-41D8CBDD6A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427" y="2982119"/>
            <a:ext cx="1581150" cy="2895600"/>
          </a:xfrm>
          <a:prstGeom prst="rect">
            <a:avLst/>
          </a:prstGeom>
        </p:spPr>
      </p:pic>
      <p:pic>
        <p:nvPicPr>
          <p:cNvPr id="19" name="Kép 18">
            <a:extLst>
              <a:ext uri="{FF2B5EF4-FFF2-40B4-BE49-F238E27FC236}">
                <a16:creationId xmlns:a16="http://schemas.microsoft.com/office/drawing/2014/main" id="{4C1DC0D8-1A1C-464F-B321-9395D136A5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3331" y="422916"/>
            <a:ext cx="2999492" cy="1682642"/>
          </a:xfrm>
          <a:prstGeom prst="rect">
            <a:avLst/>
          </a:prstGeom>
        </p:spPr>
      </p:pic>
      <p:pic>
        <p:nvPicPr>
          <p:cNvPr id="21" name="Kép 20">
            <a:extLst>
              <a:ext uri="{FF2B5EF4-FFF2-40B4-BE49-F238E27FC236}">
                <a16:creationId xmlns:a16="http://schemas.microsoft.com/office/drawing/2014/main" id="{BE746BB9-B161-FB11-91DD-8EC0DF56B6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60830" y="4732896"/>
            <a:ext cx="2200514" cy="1634795"/>
          </a:xfrm>
          <a:prstGeom prst="rect">
            <a:avLst/>
          </a:prstGeom>
        </p:spPr>
      </p:pic>
      <p:pic>
        <p:nvPicPr>
          <p:cNvPr id="23" name="Kép 22">
            <a:extLst>
              <a:ext uri="{FF2B5EF4-FFF2-40B4-BE49-F238E27FC236}">
                <a16:creationId xmlns:a16="http://schemas.microsoft.com/office/drawing/2014/main" id="{23EEEF57-0907-DF7E-175C-4EB31D5735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42205" y="4209409"/>
            <a:ext cx="1767993" cy="2615411"/>
          </a:xfrm>
          <a:prstGeom prst="rect">
            <a:avLst/>
          </a:prstGeom>
        </p:spPr>
      </p:pic>
      <p:pic>
        <p:nvPicPr>
          <p:cNvPr id="25" name="Kép 24">
            <a:extLst>
              <a:ext uri="{FF2B5EF4-FFF2-40B4-BE49-F238E27FC236}">
                <a16:creationId xmlns:a16="http://schemas.microsoft.com/office/drawing/2014/main" id="{A6A40CC0-130A-5EAD-33FF-DEB4DB77647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80460" y="125529"/>
            <a:ext cx="1914525" cy="2390775"/>
          </a:xfrm>
          <a:prstGeom prst="rect">
            <a:avLst/>
          </a:prstGeom>
        </p:spPr>
      </p:pic>
      <p:pic>
        <p:nvPicPr>
          <p:cNvPr id="27" name="Kép 26">
            <a:extLst>
              <a:ext uri="{FF2B5EF4-FFF2-40B4-BE49-F238E27FC236}">
                <a16:creationId xmlns:a16="http://schemas.microsoft.com/office/drawing/2014/main" id="{B2BAA218-42DC-E751-DF06-4B904B4A89F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87122" y="3758091"/>
            <a:ext cx="2561755" cy="1903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8944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0EFD753D-6A49-46DD-9E82-AA6E2C62B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38A5824-1F4A-4EE7-BC13-5BB48FC080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045" y="318582"/>
            <a:ext cx="4556762" cy="2028511"/>
          </a:xfrm>
          <a:prstGeom prst="rect">
            <a:avLst/>
          </a:prstGeom>
          <a:solidFill>
            <a:srgbClr val="333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1D42AD41-005D-7BC9-AB7A-DA54D442B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76" y="637523"/>
            <a:ext cx="3941121" cy="1386733"/>
          </a:xfrm>
        </p:spPr>
        <p:txBody>
          <a:bodyPr>
            <a:normAutofit/>
          </a:bodyPr>
          <a:lstStyle/>
          <a:p>
            <a:r>
              <a:rPr lang="hu-HU" sz="3300">
                <a:solidFill>
                  <a:srgbClr val="FFFFFF"/>
                </a:solidFill>
              </a:rPr>
              <a:t>A modern Lucifer: Alföldi Róbert (1967-)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35106322-98E0-759E-7F4D-629514FAAC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2" b="19848"/>
          <a:stretch>
            <a:fillRect/>
          </a:stretch>
        </p:blipFill>
        <p:spPr>
          <a:xfrm>
            <a:off x="4968252" y="324472"/>
            <a:ext cx="2232661" cy="2012328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98B94CC5-210A-6C6F-FACD-5EEDFE56CA4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557" r="1" b="25558"/>
          <a:stretch>
            <a:fillRect/>
          </a:stretch>
        </p:blipFill>
        <p:spPr>
          <a:xfrm>
            <a:off x="7290757" y="320721"/>
            <a:ext cx="2232662" cy="2026371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295604D5-72B2-9EA8-77A1-74239C28977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9281" b="2"/>
          <a:stretch>
            <a:fillRect/>
          </a:stretch>
        </p:blipFill>
        <p:spPr>
          <a:xfrm>
            <a:off x="9617743" y="333326"/>
            <a:ext cx="2251026" cy="2013766"/>
          </a:xfrm>
          <a:prstGeom prst="rect">
            <a:avLst/>
          </a:prstGeom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975C31B6-19A4-5B33-58E3-890B77BE18B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0553" r="-1" b="16552"/>
          <a:stretch>
            <a:fillRect/>
          </a:stretch>
        </p:blipFill>
        <p:spPr>
          <a:xfrm>
            <a:off x="320044" y="2429124"/>
            <a:ext cx="4556762" cy="4100764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0F8BFD3B-29FB-4A95-BB51-220F8A6C57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6650" y="2429124"/>
            <a:ext cx="4561251" cy="4108837"/>
          </a:xfrm>
          <a:prstGeom prst="rect">
            <a:avLst/>
          </a:prstGeom>
          <a:solidFill>
            <a:srgbClr val="333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ECB5434-A037-B829-0A62-4B17CEFC9F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2159" y="2758930"/>
            <a:ext cx="3944010" cy="3455091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hu-HU" sz="1000" b="1" i="1">
                <a:solidFill>
                  <a:srgbClr val="FFFFFF"/>
                </a:solidFill>
              </a:rPr>
              <a:t>Életrajz</a:t>
            </a:r>
            <a:r>
              <a:rPr lang="hu-HU" sz="1000">
                <a:solidFill>
                  <a:srgbClr val="FFFFFF"/>
                </a:solidFill>
              </a:rPr>
              <a:t>: Művészeti alapképzés, és drámatagozatos gimnázium után a Színház- és Filmművészeti Főiskola hallgatója. A Vígszínház volt az első társulata, de hamar függetlenedett. Televíziós szereplőként szerzett országos ismertséget; rendezőként pedig többek között  Nyitra, New York, Prága, Versailles, Belgrád és Peking is számított rá. Mindezek mellett a festészetben, színházvezetésben – Bárka, Nemzeti Színház -, tehetségkutató műsorok zsűriszékében is kipróbálta magát.</a:t>
            </a:r>
          </a:p>
          <a:p>
            <a:pPr marL="0" indent="0">
              <a:buNone/>
            </a:pPr>
            <a:r>
              <a:rPr lang="hu-HU" sz="1000" b="1" i="1">
                <a:solidFill>
                  <a:srgbClr val="FFFFFF"/>
                </a:solidFill>
              </a:rPr>
              <a:t>Szerepei</a:t>
            </a:r>
            <a:r>
              <a:rPr lang="hu-HU" sz="1000">
                <a:solidFill>
                  <a:srgbClr val="FFFFFF"/>
                </a:solidFill>
              </a:rPr>
              <a:t>: Valér, Figaro, III. Richárd, Macbeth, Raszkolnyikov, Puck, Rómeó, Mozart, Biberach, Casanova, Jago, Trigorin, Bicska Maxi, Liliom …</a:t>
            </a:r>
          </a:p>
          <a:p>
            <a:pPr marL="0" indent="0">
              <a:buNone/>
            </a:pPr>
            <a:r>
              <a:rPr lang="hu-HU" sz="1000" b="1" i="1">
                <a:solidFill>
                  <a:srgbClr val="FFFFFF"/>
                </a:solidFill>
              </a:rPr>
              <a:t>Luciferként</a:t>
            </a:r>
            <a:r>
              <a:rPr lang="hu-HU" sz="1000">
                <a:solidFill>
                  <a:srgbClr val="FFFFFF"/>
                </a:solidFill>
              </a:rPr>
              <a:t>: Alakítását a kritika és a közönség is nagyra értékelte, karakteres és modern Lucifer-képet mutatott. „</a:t>
            </a:r>
            <a:r>
              <a:rPr lang="hu-HU" sz="1000" i="1">
                <a:solidFill>
                  <a:srgbClr val="FFFFFF"/>
                </a:solidFill>
              </a:rPr>
              <a:t>Lucifer az jó, </a:t>
            </a:r>
            <a:r>
              <a:rPr lang="hu-HU" sz="1000">
                <a:solidFill>
                  <a:srgbClr val="FFFFFF"/>
                </a:solidFill>
              </a:rPr>
              <a:t>[…] </a:t>
            </a:r>
            <a:r>
              <a:rPr lang="hu-HU" sz="1000" i="1">
                <a:solidFill>
                  <a:srgbClr val="FFFFFF"/>
                </a:solidFill>
              </a:rPr>
              <a:t>Igaz, Alföldi Róberté a legjobb szerep ebben az opusban; az irónia a szerep és szereplő sajátja, ráadásul Alföldi szövegében maradt a legtöbb "velő", szövegmondása értelmes – […] -, nevetései, legyintései, ontológiai szkepszise emberi; jó őt nézni és hallgatni, üde, értelmes, színházi folt.” </a:t>
            </a:r>
            <a:r>
              <a:rPr lang="hu-HU" sz="1000">
                <a:solidFill>
                  <a:srgbClr val="FFFFFF"/>
                </a:solidFill>
              </a:rPr>
              <a:t>(Csáki Judit)</a:t>
            </a:r>
          </a:p>
          <a:p>
            <a:pPr marL="0" indent="0">
              <a:buNone/>
            </a:pPr>
            <a:r>
              <a:rPr lang="hu-HU" sz="1000" i="1">
                <a:solidFill>
                  <a:srgbClr val="FFFFFF"/>
                </a:solidFill>
              </a:rPr>
              <a:t>„egy ilyen Lucifernek, mint Alföldi Róbert, nehéz ellenállni: néhol fenyegető, legtöbbször azonban pökhendi, könnyed, humoros, magával ragadó.” </a:t>
            </a:r>
            <a:r>
              <a:rPr lang="hu-HU" sz="1000">
                <a:solidFill>
                  <a:srgbClr val="FFFFFF"/>
                </a:solidFill>
              </a:rPr>
              <a:t>(Földes András)</a:t>
            </a: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27EFD280-B626-EEB1-069D-7B6CAE5F014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5016" r="-2" b="4548"/>
          <a:stretch>
            <a:fillRect/>
          </a:stretch>
        </p:blipFill>
        <p:spPr>
          <a:xfrm>
            <a:off x="9617746" y="2426918"/>
            <a:ext cx="2251025" cy="1998429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50FF13DC-5E0B-D293-0B42-A7ED3E5E755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3932" r="4" b="39648"/>
          <a:stretch>
            <a:fillRect/>
          </a:stretch>
        </p:blipFill>
        <p:spPr>
          <a:xfrm>
            <a:off x="9617744" y="4499919"/>
            <a:ext cx="2251024" cy="2036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519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5CB593EA-2F98-479F-B4C4-F366571FA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DCCBB299-DC26-4CEC-10EF-38B5D57FB74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431" r="4" b="4"/>
          <a:stretch>
            <a:fillRect/>
          </a:stretch>
        </p:blipFill>
        <p:spPr>
          <a:xfrm>
            <a:off x="1" y="1"/>
            <a:ext cx="2970465" cy="3383279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416ABD81-FFE7-FB99-9F3E-F40F18EAEFF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1" b="34224"/>
          <a:stretch>
            <a:fillRect/>
          </a:stretch>
        </p:blipFill>
        <p:spPr>
          <a:xfrm>
            <a:off x="3072955" y="-1"/>
            <a:ext cx="2970465" cy="3383268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61F92789-8547-28B4-CEB2-72AFF9DD059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" b="34539"/>
          <a:stretch>
            <a:fillRect/>
          </a:stretch>
        </p:blipFill>
        <p:spPr>
          <a:xfrm>
            <a:off x="6145909" y="10"/>
            <a:ext cx="2971800" cy="3383268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094C8BD7-740C-8823-72CF-FCC8B5D92FB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142" b="23748"/>
          <a:stretch>
            <a:fillRect/>
          </a:stretch>
        </p:blipFill>
        <p:spPr>
          <a:xfrm>
            <a:off x="9220200" y="10"/>
            <a:ext cx="2971800" cy="3383268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8718D0F7-03DB-DF77-1030-079F8A273EE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-1" b="38780"/>
          <a:stretch>
            <a:fillRect/>
          </a:stretch>
        </p:blipFill>
        <p:spPr>
          <a:xfrm>
            <a:off x="-1017" y="3474720"/>
            <a:ext cx="2970465" cy="3383280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39BEB6D0-9E4E-4221-93D1-74ABECEE9E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5910" y="3474720"/>
            <a:ext cx="6046090" cy="3383281"/>
          </a:xfrm>
          <a:prstGeom prst="rect">
            <a:avLst/>
          </a:prstGeom>
          <a:solidFill>
            <a:srgbClr val="A26E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27927DA5-F88F-4B4A-4A3F-FF48FEA8F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0029" y="3474719"/>
            <a:ext cx="5193748" cy="637124"/>
          </a:xfrm>
        </p:spPr>
        <p:txBody>
          <a:bodyPr>
            <a:normAutofit/>
          </a:bodyPr>
          <a:lstStyle/>
          <a:p>
            <a:r>
              <a:rPr lang="hu-HU" sz="2500" dirty="0">
                <a:solidFill>
                  <a:srgbClr val="FFFFFF"/>
                </a:solidFill>
              </a:rPr>
              <a:t>Az első Ádám: Nagy Imre (1849-1893) </a:t>
            </a:r>
          </a:p>
        </p:txBody>
      </p:sp>
      <p:pic>
        <p:nvPicPr>
          <p:cNvPr id="15" name="Kép 14">
            <a:extLst>
              <a:ext uri="{FF2B5EF4-FFF2-40B4-BE49-F238E27FC236}">
                <a16:creationId xmlns:a16="http://schemas.microsoft.com/office/drawing/2014/main" id="{62A499CF-DF5C-0685-4712-954731785E9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-2" b="13151"/>
          <a:stretch>
            <a:fillRect/>
          </a:stretch>
        </p:blipFill>
        <p:spPr>
          <a:xfrm>
            <a:off x="3059902" y="3474719"/>
            <a:ext cx="2970466" cy="3383280"/>
          </a:xfrm>
          <a:prstGeom prst="rect">
            <a:avLst/>
          </a:prstGeom>
        </p:spPr>
      </p:pic>
      <p:sp>
        <p:nvSpPr>
          <p:cNvPr id="3" name="Tartalom helye 2">
            <a:extLst>
              <a:ext uri="{FF2B5EF4-FFF2-40B4-BE49-F238E27FC236}">
                <a16:creationId xmlns:a16="http://schemas.microsoft.com/office/drawing/2014/main" id="{90F866E2-C296-5137-AE6F-F76E5E5AA7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6329" y="4111842"/>
            <a:ext cx="5909949" cy="27461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1200" b="1" i="1" dirty="0">
                <a:solidFill>
                  <a:srgbClr val="FFFFFF"/>
                </a:solidFill>
              </a:rPr>
              <a:t>Életrajz</a:t>
            </a:r>
            <a:r>
              <a:rPr lang="hu-HU" sz="1200" dirty="0">
                <a:solidFill>
                  <a:srgbClr val="FFFFFF"/>
                </a:solidFill>
              </a:rPr>
              <a:t>: Kereskedőcsalád gyermekeként látta meg a napvilágot Pesten. A Színészakadémia képzése után Szabadkán és Debrecenben játszott. 1870-től haláláig a Nemzeti Színház megbecsült tagja volt. A színészet mellett rendezőként, tanárként és festőként is kamatoztatta tehetségét.</a:t>
            </a:r>
          </a:p>
          <a:p>
            <a:pPr marL="0" indent="0">
              <a:buNone/>
            </a:pPr>
            <a:r>
              <a:rPr lang="hu-HU" sz="1200" b="1" i="1" dirty="0">
                <a:solidFill>
                  <a:srgbClr val="FFFFFF"/>
                </a:solidFill>
              </a:rPr>
              <a:t>Szerepei</a:t>
            </a:r>
            <a:r>
              <a:rPr lang="hu-HU" sz="1200" dirty="0">
                <a:solidFill>
                  <a:srgbClr val="FFFFFF"/>
                </a:solidFill>
              </a:rPr>
              <a:t>: Láthattuk őt Tímár Mihály, Bánk bán, Faust, Hamlet és Csongor szerepében.</a:t>
            </a:r>
          </a:p>
          <a:p>
            <a:pPr marL="0" indent="0">
              <a:buNone/>
            </a:pPr>
            <a:r>
              <a:rPr lang="hu-HU" sz="1200" b="1" i="1" dirty="0">
                <a:solidFill>
                  <a:srgbClr val="FFFFFF"/>
                </a:solidFill>
              </a:rPr>
              <a:t>Ádámként</a:t>
            </a:r>
            <a:r>
              <a:rPr lang="hu-HU" sz="1200" dirty="0">
                <a:solidFill>
                  <a:srgbClr val="FFFFFF"/>
                </a:solidFill>
              </a:rPr>
              <a:t>:  Nagy Imre </a:t>
            </a:r>
            <a:r>
              <a:rPr lang="hu-HU" sz="1200" i="1" dirty="0">
                <a:solidFill>
                  <a:srgbClr val="FFFFFF"/>
                </a:solidFill>
              </a:rPr>
              <a:t>„jól fejezte ki azokat a mozzanatokat, melyekben az eszmény utáni vágyás s az e fölötti csalódás vannak festve. Tudott borongani Keplerrel, hevülni Dantonnal, s imádkozni a kétségbeesésétől megmentett emberrel. S nagy érdeme volt a művésznek, hogy egy vers, egy szó értelme sem veszett el szavalatában.” </a:t>
            </a:r>
            <a:r>
              <a:rPr lang="hu-HU" sz="1200" dirty="0">
                <a:solidFill>
                  <a:srgbClr val="FFFFFF"/>
                </a:solidFill>
              </a:rPr>
              <a:t>(Fővárosi Lapok kritikája)</a:t>
            </a:r>
          </a:p>
          <a:p>
            <a:pPr marL="0" indent="0">
              <a:buNone/>
            </a:pPr>
            <a:r>
              <a:rPr lang="hu-HU" sz="1200" i="1" dirty="0">
                <a:solidFill>
                  <a:srgbClr val="FFFFFF"/>
                </a:solidFill>
              </a:rPr>
              <a:t>         „Nagy Imrét ég és föld imádta. […]Ő volt a partnerem, szinte énekelte és szavalta a szerepeit, jól állt neki ez az éneklő modor, ezüst harang-hangja még az ellenségeit is rögtön megszelídítette.” </a:t>
            </a:r>
            <a:r>
              <a:rPr lang="hu-HU" sz="1200" dirty="0">
                <a:solidFill>
                  <a:srgbClr val="FFFFFF"/>
                </a:solidFill>
              </a:rPr>
              <a:t>(Jászai Mari)</a:t>
            </a:r>
          </a:p>
        </p:txBody>
      </p:sp>
    </p:spTree>
    <p:extLst>
      <p:ext uri="{BB962C8B-B14F-4D97-AF65-F5344CB8AC3E}">
        <p14:creationId xmlns:p14="http://schemas.microsoft.com/office/powerpoint/2010/main" val="12870477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Rectangle 1040">
            <a:extLst>
              <a:ext uri="{FF2B5EF4-FFF2-40B4-BE49-F238E27FC236}">
                <a16:creationId xmlns:a16="http://schemas.microsoft.com/office/drawing/2014/main" id="{5CB593EA-2F98-479F-B4C4-F366571FA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6EDF3240-690C-1F4A-AACF-414E3821225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467" r="-1" b="23442"/>
          <a:stretch>
            <a:fillRect/>
          </a:stretch>
        </p:blipFill>
        <p:spPr>
          <a:xfrm>
            <a:off x="1" y="1"/>
            <a:ext cx="2970465" cy="3383279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0601C898-2ED9-AAD9-5529-4997E928F7B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7792" b="1"/>
          <a:stretch>
            <a:fillRect/>
          </a:stretch>
        </p:blipFill>
        <p:spPr>
          <a:xfrm>
            <a:off x="3072956" y="10"/>
            <a:ext cx="2970465" cy="3383268"/>
          </a:xfrm>
          <a:prstGeom prst="rect">
            <a:avLst/>
          </a:prstGeom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8A46FC4B-9C99-75DD-9EA1-A4E4A5404DB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465" b="-2"/>
          <a:stretch>
            <a:fillRect/>
          </a:stretch>
        </p:blipFill>
        <p:spPr>
          <a:xfrm>
            <a:off x="6145909" y="10"/>
            <a:ext cx="2971800" cy="3383268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26225807-3FD9-3C67-54E9-FE80E827DD4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2" b="10808"/>
          <a:stretch>
            <a:fillRect/>
          </a:stretch>
        </p:blipFill>
        <p:spPr>
          <a:xfrm>
            <a:off x="9220200" y="10"/>
            <a:ext cx="2971800" cy="3383268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6C642107-F2E8-4F8D-3F8F-B4C8F3394C0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6334" r="-1" b="10516"/>
          <a:stretch>
            <a:fillRect/>
          </a:stretch>
        </p:blipFill>
        <p:spPr>
          <a:xfrm>
            <a:off x="-1017" y="3474720"/>
            <a:ext cx="2970465" cy="3383280"/>
          </a:xfrm>
          <a:prstGeom prst="rect">
            <a:avLst/>
          </a:prstGeom>
        </p:spPr>
      </p:pic>
      <p:sp>
        <p:nvSpPr>
          <p:cNvPr id="1043" name="Rectangle 1042">
            <a:extLst>
              <a:ext uri="{FF2B5EF4-FFF2-40B4-BE49-F238E27FC236}">
                <a16:creationId xmlns:a16="http://schemas.microsoft.com/office/drawing/2014/main" id="{39BEB6D0-9E4E-4221-93D1-74ABECEE9E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5910" y="3474720"/>
            <a:ext cx="6046090" cy="3383281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8DBE1CDD-3D04-7042-D752-50C86D38D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6377" y="3324919"/>
            <a:ext cx="5193748" cy="637124"/>
          </a:xfrm>
        </p:spPr>
        <p:txBody>
          <a:bodyPr>
            <a:normAutofit/>
          </a:bodyPr>
          <a:lstStyle/>
          <a:p>
            <a:r>
              <a:rPr lang="hu-HU" sz="1800" dirty="0">
                <a:solidFill>
                  <a:srgbClr val="FFFFFF"/>
                </a:solidFill>
              </a:rPr>
              <a:t>Básti Lajos (1911-1977) – </a:t>
            </a:r>
            <a:r>
              <a:rPr lang="hu-HU" sz="1800" i="1" dirty="0">
                <a:solidFill>
                  <a:srgbClr val="FFFFFF"/>
                </a:solidFill>
              </a:rPr>
              <a:t>Mire gondolsz, Ádám?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0C09F82-D31C-4E6C-F352-CFAA23FC1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7" r="4" b="4"/>
          <a:stretch>
            <a:fillRect/>
          </a:stretch>
        </p:blipFill>
        <p:spPr bwMode="auto">
          <a:xfrm>
            <a:off x="3059902" y="3474719"/>
            <a:ext cx="2970466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artalom helye 2">
            <a:extLst>
              <a:ext uri="{FF2B5EF4-FFF2-40B4-BE49-F238E27FC236}">
                <a16:creationId xmlns:a16="http://schemas.microsoft.com/office/drawing/2014/main" id="{9D084522-0AAB-C7B3-F974-BD58FB5764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9435" y="3798794"/>
            <a:ext cx="5952565" cy="305920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u-HU" sz="1200" b="1" i="1" dirty="0">
                <a:solidFill>
                  <a:srgbClr val="FFFFFF"/>
                </a:solidFill>
              </a:rPr>
              <a:t>Életrajz</a:t>
            </a:r>
            <a:r>
              <a:rPr lang="hu-HU" sz="1200" dirty="0">
                <a:solidFill>
                  <a:srgbClr val="FFFFFF"/>
                </a:solidFill>
              </a:rPr>
              <a:t>: A Kossuth-díjas színész Keszthely szülötte. A Színművészeti Akadémia elvégzése után a budapesti színházi élet egyik legszebben beszélő, ikonikus alakja lett. A zsidó származása miatti mellőzöttség sem töri meg, könyvírással foglalkozik. Később a színpad mellett hangjátékokban, filmekben nyújt emlékezeset.</a:t>
            </a:r>
          </a:p>
          <a:p>
            <a:pPr marL="0" indent="0">
              <a:buNone/>
            </a:pPr>
            <a:r>
              <a:rPr lang="hu-HU" sz="1200" b="1" i="1" dirty="0">
                <a:solidFill>
                  <a:srgbClr val="FFFFFF"/>
                </a:solidFill>
              </a:rPr>
              <a:t>Szerepei</a:t>
            </a:r>
            <a:r>
              <a:rPr lang="hu-HU" sz="1200" dirty="0">
                <a:solidFill>
                  <a:srgbClr val="FFFFFF"/>
                </a:solidFill>
              </a:rPr>
              <a:t>: színpadi: Lear király, Dante, Oidipusz, II. Endre, Hamlet, Csongor…; filmes: Kossuth Lajos, Wesselényi Miklós, Ivan Iljics (Arany Nimfa-díj)…</a:t>
            </a:r>
          </a:p>
          <a:p>
            <a:pPr marL="0" indent="0">
              <a:buNone/>
            </a:pPr>
            <a:r>
              <a:rPr lang="hu-HU" sz="1200" b="1" i="1" dirty="0">
                <a:solidFill>
                  <a:srgbClr val="FFFFFF"/>
                </a:solidFill>
              </a:rPr>
              <a:t>Ádámként</a:t>
            </a:r>
            <a:r>
              <a:rPr lang="hu-HU" sz="1200" dirty="0">
                <a:solidFill>
                  <a:srgbClr val="FFFFFF"/>
                </a:solidFill>
              </a:rPr>
              <a:t>: Másfél évtizedig, közel </a:t>
            </a:r>
            <a:r>
              <a:rPr lang="hu-HU" sz="1200" dirty="0" err="1">
                <a:solidFill>
                  <a:srgbClr val="FFFFFF"/>
                </a:solidFill>
              </a:rPr>
              <a:t>ötszázszor</a:t>
            </a:r>
            <a:r>
              <a:rPr lang="hu-HU" sz="1200" dirty="0">
                <a:solidFill>
                  <a:srgbClr val="FFFFFF"/>
                </a:solidFill>
              </a:rPr>
              <a:t> játszotta, szerepéről könyvet is ír.</a:t>
            </a:r>
          </a:p>
          <a:p>
            <a:pPr marL="0" indent="0">
              <a:buNone/>
            </a:pPr>
            <a:r>
              <a:rPr lang="hu-HU" sz="1200" i="1" dirty="0">
                <a:solidFill>
                  <a:srgbClr val="FFFFFF"/>
                </a:solidFill>
              </a:rPr>
              <a:t>„Önmagam harca a szerepen belül ma is tart. Sosem kész. Három-négy nemzedék </a:t>
            </a:r>
            <a:r>
              <a:rPr lang="hu-HU" sz="1200" i="1" dirty="0" err="1">
                <a:solidFill>
                  <a:srgbClr val="FFFFFF"/>
                </a:solidFill>
              </a:rPr>
              <a:t>végignézte</a:t>
            </a:r>
            <a:r>
              <a:rPr lang="hu-HU" sz="1200" i="1" dirty="0">
                <a:solidFill>
                  <a:srgbClr val="FFFFFF"/>
                </a:solidFill>
              </a:rPr>
              <a:t> már. És ha csak egy jottányit is sikerült megállnom a sarat, vagy ha csak egy fél lépésnyit sikerült is mai színjátszásunk haladó sodrában előbbre vinnem, emberibbé, érthetőbbé tennem Ádám szellemének hegyes-völgyes útjait – nem dolgoztam, nem éltem hiába.”</a:t>
            </a:r>
          </a:p>
          <a:p>
            <a:pPr marL="0" indent="0">
              <a:spcBef>
                <a:spcPts val="0"/>
              </a:spcBef>
              <a:buNone/>
            </a:pPr>
            <a:br>
              <a:rPr lang="hu-HU" sz="1200" i="1" dirty="0">
                <a:solidFill>
                  <a:srgbClr val="FFFFFF"/>
                </a:solidFill>
              </a:rPr>
            </a:br>
            <a:r>
              <a:rPr lang="hu-HU" sz="1200" i="1" dirty="0">
                <a:solidFill>
                  <a:srgbClr val="FFFFFF"/>
                </a:solidFill>
              </a:rPr>
              <a:t>„…tudom, hogy Ádámmal én olyan stafétabotot adok át a következő generációnak, amelyet kemény kézzel lehet csak megfogni. Alázatosan szeresse </a:t>
            </a:r>
            <a:r>
              <a:rPr lang="hu-HU" sz="1200" i="1" dirty="0" err="1">
                <a:solidFill>
                  <a:srgbClr val="FFFFFF"/>
                </a:solidFill>
              </a:rPr>
              <a:t>Madáchot</a:t>
            </a:r>
            <a:r>
              <a:rPr lang="hu-HU" sz="1200" i="1" dirty="0">
                <a:solidFill>
                  <a:srgbClr val="FFFFFF"/>
                </a:solidFill>
              </a:rPr>
              <a:t>, aki utánanyúl, ne kímélje magát.”</a:t>
            </a:r>
          </a:p>
        </p:txBody>
      </p:sp>
    </p:spTree>
    <p:extLst>
      <p:ext uri="{BB962C8B-B14F-4D97-AF65-F5344CB8AC3E}">
        <p14:creationId xmlns:p14="http://schemas.microsoft.com/office/powerpoint/2010/main" val="18056557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7" name="Rectangle 2066">
            <a:extLst>
              <a:ext uri="{FF2B5EF4-FFF2-40B4-BE49-F238E27FC236}">
                <a16:creationId xmlns:a16="http://schemas.microsoft.com/office/drawing/2014/main" id="{0EFD753D-6A49-46DD-9E82-AA6E2C62B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69" name="Rectangle 2068">
            <a:extLst>
              <a:ext uri="{FF2B5EF4-FFF2-40B4-BE49-F238E27FC236}">
                <a16:creationId xmlns:a16="http://schemas.microsoft.com/office/drawing/2014/main" id="{138A5824-1F4A-4EE7-BC13-5BB48FC080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044" y="321732"/>
            <a:ext cx="4568741" cy="6192603"/>
          </a:xfrm>
          <a:prstGeom prst="rect">
            <a:avLst/>
          </a:prstGeom>
          <a:solidFill>
            <a:srgbClr val="333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C49ED1F3-A89C-8C5E-4E12-37E9B9D90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257" y="637523"/>
            <a:ext cx="3608896" cy="1690993"/>
          </a:xfrm>
        </p:spPr>
        <p:txBody>
          <a:bodyPr anchor="b">
            <a:normAutofit/>
          </a:bodyPr>
          <a:lstStyle/>
          <a:p>
            <a:r>
              <a:rPr lang="hu-HU" sz="2800" dirty="0">
                <a:solidFill>
                  <a:srgbClr val="FFFFFF"/>
                </a:solidFill>
              </a:rPr>
              <a:t>Az új Nemzeti első Ádámja:  </a:t>
            </a:r>
            <a:br>
              <a:rPr lang="hu-HU" sz="2800" dirty="0">
                <a:solidFill>
                  <a:srgbClr val="FFFFFF"/>
                </a:solidFill>
              </a:rPr>
            </a:br>
            <a:r>
              <a:rPr lang="hu-HU" sz="2800" dirty="0">
                <a:solidFill>
                  <a:srgbClr val="FFFFFF"/>
                </a:solidFill>
              </a:rPr>
              <a:t>Szarvas József (1958-)</a:t>
            </a:r>
          </a:p>
        </p:txBody>
      </p:sp>
      <p:pic>
        <p:nvPicPr>
          <p:cNvPr id="21" name="Kép 20">
            <a:extLst>
              <a:ext uri="{FF2B5EF4-FFF2-40B4-BE49-F238E27FC236}">
                <a16:creationId xmlns:a16="http://schemas.microsoft.com/office/drawing/2014/main" id="{F393AD34-EAD7-FBC6-E8AC-223B294EAA3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736" r="4" b="29615"/>
          <a:stretch>
            <a:fillRect/>
          </a:stretch>
        </p:blipFill>
        <p:spPr>
          <a:xfrm>
            <a:off x="5719418" y="325905"/>
            <a:ext cx="2082362" cy="1853873"/>
          </a:xfrm>
          <a:prstGeom prst="rect">
            <a:avLst/>
          </a:prstGeom>
        </p:spPr>
      </p:pic>
      <p:pic>
        <p:nvPicPr>
          <p:cNvPr id="2050" name="Picture 2" descr="Szarvas József - Portré - Theater Online">
            <a:extLst>
              <a:ext uri="{FF2B5EF4-FFF2-40B4-BE49-F238E27FC236}">
                <a16:creationId xmlns:a16="http://schemas.microsoft.com/office/drawing/2014/main" id="{2DF44BB9-76FF-032A-B781-003661C28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20" r="-2" b="25264"/>
          <a:stretch>
            <a:fillRect/>
          </a:stretch>
        </p:blipFill>
        <p:spPr bwMode="auto">
          <a:xfrm>
            <a:off x="9253532" y="325905"/>
            <a:ext cx="2055606" cy="1853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artalom helye 2">
            <a:extLst>
              <a:ext uri="{FF2B5EF4-FFF2-40B4-BE49-F238E27FC236}">
                <a16:creationId xmlns:a16="http://schemas.microsoft.com/office/drawing/2014/main" id="{23D1CC4C-2D13-2BC1-A011-B16CD3E768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8256" y="2474260"/>
            <a:ext cx="3607930" cy="367715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hu-HU" sz="1100" b="1" i="1">
                <a:solidFill>
                  <a:srgbClr val="FFFFFF"/>
                </a:solidFill>
              </a:rPr>
              <a:t>Életrajz</a:t>
            </a:r>
            <a:r>
              <a:rPr lang="hu-HU" sz="1100">
                <a:solidFill>
                  <a:srgbClr val="FFFFFF"/>
                </a:solidFill>
              </a:rPr>
              <a:t>: Színészsegédként kezdi pályáját Debrecenben. A színművészeti főiskola elvégzése után pesti, kaposvári színházak, majd a Nemzeti tagja. Az SzFE tanára, idén februártól pedig az egri Gárdonyi Géza Színház igazgatója. Tehetségét Kossuth- és Jászai Mari-díjjal jutalmazták.</a:t>
            </a:r>
          </a:p>
          <a:p>
            <a:pPr marL="0" indent="0">
              <a:buNone/>
            </a:pPr>
            <a:r>
              <a:rPr lang="hu-HU" sz="1100" b="1" i="1">
                <a:solidFill>
                  <a:srgbClr val="FFFFFF"/>
                </a:solidFill>
              </a:rPr>
              <a:t>Szerepei</a:t>
            </a:r>
            <a:r>
              <a:rPr lang="hu-HU" sz="1100">
                <a:solidFill>
                  <a:srgbClr val="FFFFFF"/>
                </a:solidFill>
              </a:rPr>
              <a:t>: színpadi: Tiborc, Balga, Rettegett Iván, Oidipus, Lőrinc barát, Svejk, Teiresziasz…; Legismertebb filmes szerep: Cingár.</a:t>
            </a:r>
          </a:p>
          <a:p>
            <a:pPr marL="0" indent="0">
              <a:buNone/>
            </a:pPr>
            <a:r>
              <a:rPr lang="hu-HU" sz="1100" b="1" i="1">
                <a:solidFill>
                  <a:srgbClr val="FFFFFF"/>
                </a:solidFill>
              </a:rPr>
              <a:t>Ádámként</a:t>
            </a:r>
            <a:r>
              <a:rPr lang="hu-HU" sz="1100">
                <a:solidFill>
                  <a:srgbClr val="FFFFFF"/>
                </a:solidFill>
              </a:rPr>
              <a:t>: </a:t>
            </a:r>
            <a:r>
              <a:rPr lang="hu-HU" sz="1100" i="1">
                <a:solidFill>
                  <a:srgbClr val="FFFFFF"/>
                </a:solidFill>
              </a:rPr>
              <a:t>„Az új színházépületben a nyitó előadás Az ember tragédiája volt Szikora János rendezésében. Tudtam, hogy ha csatlakozom a társulathoz, és elvállalom Ádám szerepét, azzal mindent elveszíthetek. Így is történt: a kritikusok fanyalogtak, a szakma meg egy pillanat alatt hátat fordított nekem. Innentől kezdve már nem voltam sem elég tehetséges, sem elég érdekes, sem elég egzotikus a tanyasi származásommal; kiűzettem a paradicsomból. De ez sem érdekelt. A belső utamat követtem tovább, és úgy döntöttem, hogy ha az életem első felében már voltam paraszt, munkás és értelmiségi, a második részében leszek inkább „magammal szövetséges érzelmiségi”.”</a:t>
            </a:r>
          </a:p>
        </p:txBody>
      </p:sp>
      <p:pic>
        <p:nvPicPr>
          <p:cNvPr id="19" name="Kép 18">
            <a:extLst>
              <a:ext uri="{FF2B5EF4-FFF2-40B4-BE49-F238E27FC236}">
                <a16:creationId xmlns:a16="http://schemas.microsoft.com/office/drawing/2014/main" id="{8952E031-CB56-034A-87F6-87C0D9EDD5C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" b="21272"/>
          <a:stretch>
            <a:fillRect/>
          </a:stretch>
        </p:blipFill>
        <p:spPr>
          <a:xfrm>
            <a:off x="5724000" y="2503952"/>
            <a:ext cx="2082138" cy="1850097"/>
          </a:xfrm>
          <a:prstGeom prst="rect">
            <a:avLst/>
          </a:prstGeom>
        </p:spPr>
      </p:pic>
      <p:pic>
        <p:nvPicPr>
          <p:cNvPr id="23" name="Kép 22">
            <a:extLst>
              <a:ext uri="{FF2B5EF4-FFF2-40B4-BE49-F238E27FC236}">
                <a16:creationId xmlns:a16="http://schemas.microsoft.com/office/drawing/2014/main" id="{196F8D24-2F73-2132-8E79-0CFC3B45F0A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4783" r="4" b="44103"/>
          <a:stretch>
            <a:fillRect/>
          </a:stretch>
        </p:blipFill>
        <p:spPr>
          <a:xfrm>
            <a:off x="9258464" y="2503952"/>
            <a:ext cx="2072834" cy="1850097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97B290BF-5B7D-986E-B6AA-55ADFDA6445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4825" r="1" b="34450"/>
          <a:stretch>
            <a:fillRect/>
          </a:stretch>
        </p:blipFill>
        <p:spPr>
          <a:xfrm>
            <a:off x="5722630" y="4644984"/>
            <a:ext cx="2093283" cy="1869351"/>
          </a:xfrm>
          <a:prstGeom prst="rect">
            <a:avLst/>
          </a:prstGeom>
        </p:spPr>
      </p:pic>
      <p:pic>
        <p:nvPicPr>
          <p:cNvPr id="17" name="Kép 16">
            <a:extLst>
              <a:ext uri="{FF2B5EF4-FFF2-40B4-BE49-F238E27FC236}">
                <a16:creationId xmlns:a16="http://schemas.microsoft.com/office/drawing/2014/main" id="{9EC23944-C18C-CAF9-8028-11DB334C3FF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2268" r="2" b="41519"/>
          <a:stretch>
            <a:fillRect/>
          </a:stretch>
        </p:blipFill>
        <p:spPr>
          <a:xfrm>
            <a:off x="9229563" y="4649694"/>
            <a:ext cx="2103543" cy="1878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2301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0EFD753D-6A49-46DD-9E82-AA6E2C62B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38A5824-1F4A-4EE7-BC13-5BB48FC080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044" y="321732"/>
            <a:ext cx="4568741" cy="6192603"/>
          </a:xfrm>
          <a:prstGeom prst="rect">
            <a:avLst/>
          </a:prstGeom>
          <a:solidFill>
            <a:srgbClr val="333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D6204013-7839-5A0B-AA2F-0261CAD91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256" y="443753"/>
            <a:ext cx="3699784" cy="1346881"/>
          </a:xfrm>
        </p:spPr>
        <p:txBody>
          <a:bodyPr anchor="b">
            <a:normAutofit/>
          </a:bodyPr>
          <a:lstStyle/>
          <a:p>
            <a:r>
              <a:rPr lang="hu-HU" sz="3600" dirty="0">
                <a:solidFill>
                  <a:srgbClr val="FFFFFF"/>
                </a:solidFill>
              </a:rPr>
              <a:t>Az első Éva: Jászai Mari (1850-1926)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1218FFBC-D0D0-DABA-A05D-80A723416A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908" r="3" b="25069"/>
          <a:stretch>
            <a:fillRect/>
          </a:stretch>
        </p:blipFill>
        <p:spPr>
          <a:xfrm>
            <a:off x="4968250" y="325905"/>
            <a:ext cx="2249424" cy="2002611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BB712E13-14EE-0E41-1978-09E34B6E1F6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846" r="-2" b="43762"/>
          <a:stretch>
            <a:fillRect/>
          </a:stretch>
        </p:blipFill>
        <p:spPr>
          <a:xfrm>
            <a:off x="7295203" y="325906"/>
            <a:ext cx="2249425" cy="1998723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EF4C74D0-A6C6-ED56-1D2E-BFEF28370BC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448" r="25436" b="2"/>
          <a:stretch>
            <a:fillRect/>
          </a:stretch>
        </p:blipFill>
        <p:spPr>
          <a:xfrm>
            <a:off x="9622159" y="329793"/>
            <a:ext cx="2243723" cy="2002611"/>
          </a:xfrm>
          <a:prstGeom prst="rect">
            <a:avLst/>
          </a:prstGeom>
        </p:spPr>
      </p:pic>
      <p:sp>
        <p:nvSpPr>
          <p:cNvPr id="3" name="Tartalom helye 2">
            <a:extLst>
              <a:ext uri="{FF2B5EF4-FFF2-40B4-BE49-F238E27FC236}">
                <a16:creationId xmlns:a16="http://schemas.microsoft.com/office/drawing/2014/main" id="{E5F38040-3844-6A7B-3763-F70A1D981B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841" y="1848971"/>
            <a:ext cx="4030287" cy="4302447"/>
          </a:xfrm>
        </p:spPr>
        <p:txBody>
          <a:bodyPr anchor="t">
            <a:normAutofit lnSpcReduction="10000"/>
          </a:bodyPr>
          <a:lstStyle/>
          <a:p>
            <a:pPr marL="0" indent="0">
              <a:buNone/>
            </a:pPr>
            <a:r>
              <a:rPr lang="hu-HU" sz="1400" b="1" i="1" dirty="0">
                <a:solidFill>
                  <a:srgbClr val="FFFFFF"/>
                </a:solidFill>
              </a:rPr>
              <a:t>Életrajz</a:t>
            </a:r>
            <a:r>
              <a:rPr lang="hu-HU" sz="1400" dirty="0">
                <a:solidFill>
                  <a:srgbClr val="FFFFFF"/>
                </a:solidFill>
              </a:rPr>
              <a:t>: Az árva, mostoha gyermekkor után szolgálóként él, markotányosnőként bátorságát is megmutatta. 16 éves korától játszott Székesfehérváron, Budán, Kolozsváron. 1872-től haláláig a Nemzeti Színház tragikája. Az első világháború alatt önzetlenül segített, ahol csak tudott. Sírját a régi Nemzeti Színház kövei adják.</a:t>
            </a:r>
          </a:p>
          <a:p>
            <a:pPr marL="0" indent="0">
              <a:buNone/>
            </a:pPr>
            <a:r>
              <a:rPr lang="hu-HU" sz="1400" b="1" i="1" dirty="0">
                <a:solidFill>
                  <a:srgbClr val="FFFFFF"/>
                </a:solidFill>
              </a:rPr>
              <a:t>Szerepei</a:t>
            </a:r>
            <a:r>
              <a:rPr lang="hu-HU" sz="1400" dirty="0">
                <a:solidFill>
                  <a:srgbClr val="FFFFFF"/>
                </a:solidFill>
              </a:rPr>
              <a:t>: Antigoné, Kleopátra, Lady Macbeth, </a:t>
            </a:r>
            <a:r>
              <a:rPr lang="hu-HU" sz="1400" dirty="0" err="1">
                <a:solidFill>
                  <a:srgbClr val="FFFFFF"/>
                </a:solidFill>
              </a:rPr>
              <a:t>Capuletné</a:t>
            </a:r>
            <a:r>
              <a:rPr lang="hu-HU" sz="1400" dirty="0">
                <a:solidFill>
                  <a:srgbClr val="FFFFFF"/>
                </a:solidFill>
              </a:rPr>
              <a:t>, </a:t>
            </a:r>
            <a:r>
              <a:rPr lang="hu-HU" sz="1400" dirty="0" err="1">
                <a:solidFill>
                  <a:srgbClr val="FFFFFF"/>
                </a:solidFill>
              </a:rPr>
              <a:t>Gertrud</a:t>
            </a:r>
            <a:r>
              <a:rPr lang="hu-HU" sz="1400" dirty="0">
                <a:solidFill>
                  <a:srgbClr val="FFFFFF"/>
                </a:solidFill>
              </a:rPr>
              <a:t> … </a:t>
            </a:r>
          </a:p>
          <a:p>
            <a:pPr marL="0" indent="0">
              <a:buNone/>
            </a:pPr>
            <a:r>
              <a:rPr lang="hu-HU" sz="1400" b="1" i="1" dirty="0">
                <a:solidFill>
                  <a:srgbClr val="FFFFFF"/>
                </a:solidFill>
              </a:rPr>
              <a:t>Évaként</a:t>
            </a:r>
            <a:r>
              <a:rPr lang="hu-HU" sz="1400" dirty="0">
                <a:solidFill>
                  <a:srgbClr val="FFFFFF"/>
                </a:solidFill>
              </a:rPr>
              <a:t>: </a:t>
            </a:r>
            <a:r>
              <a:rPr lang="hu-HU" sz="1400" i="1" dirty="0">
                <a:solidFill>
                  <a:srgbClr val="FFFFFF"/>
                </a:solidFill>
              </a:rPr>
              <a:t>„Jászai Marinak, néhány kivétellel, kitűnően sikerült a szerfölött kényes, fárasztó feladat megvalósítása. Nemcsak a különböző alakok jellemzésének nehézsége, de a fizikai nehézségek, a gyakori átöltözés, maszkváltoztatás is igénybe vették erejét, s ezt oly művészi beosztással tudta kifejteni, hogy nem gyöngült egy pillanatra sem; hangja is </a:t>
            </a:r>
            <a:r>
              <a:rPr lang="hu-HU" sz="1400" i="1" dirty="0" err="1">
                <a:solidFill>
                  <a:srgbClr val="FFFFFF"/>
                </a:solidFill>
              </a:rPr>
              <a:t>megtartá</a:t>
            </a:r>
            <a:r>
              <a:rPr lang="hu-HU" sz="1400" i="1" dirty="0">
                <a:solidFill>
                  <a:srgbClr val="FFFFFF"/>
                </a:solidFill>
              </a:rPr>
              <a:t> rugalmasságát, színét egész az utolsó szóig.”</a:t>
            </a:r>
            <a:r>
              <a:rPr lang="hu-HU" sz="1400" dirty="0">
                <a:solidFill>
                  <a:srgbClr val="FFFFFF"/>
                </a:solidFill>
              </a:rPr>
              <a:t> (Pesti Hírlap)</a:t>
            </a:r>
          </a:p>
          <a:p>
            <a:pPr marL="0" indent="0">
              <a:buNone/>
            </a:pPr>
            <a:r>
              <a:rPr lang="hu-HU" sz="1400" i="1" dirty="0">
                <a:solidFill>
                  <a:srgbClr val="FFFFFF"/>
                </a:solidFill>
              </a:rPr>
              <a:t>„Már Éva voltam, már szerettem és megijedtem tőle.” </a:t>
            </a:r>
            <a:r>
              <a:rPr lang="hu-HU" sz="1400" dirty="0">
                <a:solidFill>
                  <a:srgbClr val="FFFFFF"/>
                </a:solidFill>
              </a:rPr>
              <a:t>(Jászai Mari a szerepre való felkéréséről)</a:t>
            </a:r>
          </a:p>
          <a:p>
            <a:pPr marL="0" indent="0">
              <a:buNone/>
            </a:pPr>
            <a:endParaRPr lang="hu-HU" sz="1400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hu-HU" sz="1100" dirty="0">
              <a:solidFill>
                <a:srgbClr val="FFFFFF"/>
              </a:solidFill>
            </a:endParaRPr>
          </a:p>
        </p:txBody>
      </p:sp>
      <p:pic>
        <p:nvPicPr>
          <p:cNvPr id="15" name="Kép 14">
            <a:extLst>
              <a:ext uri="{FF2B5EF4-FFF2-40B4-BE49-F238E27FC236}">
                <a16:creationId xmlns:a16="http://schemas.microsoft.com/office/drawing/2014/main" id="{14C88870-9B92-1769-9E9A-2C3B7851778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8466" r="-1" b="50130"/>
          <a:stretch>
            <a:fillRect/>
          </a:stretch>
        </p:blipFill>
        <p:spPr>
          <a:xfrm>
            <a:off x="4968249" y="2413812"/>
            <a:ext cx="2249424" cy="2008755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298EEE86-21AB-92E9-9590-66EE5D00015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6123" r="-4" b="-4"/>
          <a:stretch>
            <a:fillRect/>
          </a:stretch>
        </p:blipFill>
        <p:spPr>
          <a:xfrm>
            <a:off x="4976656" y="4505579"/>
            <a:ext cx="2249424" cy="2008756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E9717C69-E343-408A-8E02-556C582EFFC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7565" b="44413"/>
          <a:stretch>
            <a:fillRect/>
          </a:stretch>
        </p:blipFill>
        <p:spPr>
          <a:xfrm>
            <a:off x="7295203" y="2406036"/>
            <a:ext cx="4570677" cy="4122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2247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0EFD753D-6A49-46DD-9E82-AA6E2C62B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38A5824-1F4A-4EE7-BC13-5BB48FC080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045" y="318582"/>
            <a:ext cx="4556762" cy="2028511"/>
          </a:xfrm>
          <a:prstGeom prst="rect">
            <a:avLst/>
          </a:prstGeom>
          <a:solidFill>
            <a:srgbClr val="333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09A3D728-1D26-9459-4D45-2515654BF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76" y="637523"/>
            <a:ext cx="3941121" cy="1386733"/>
          </a:xfrm>
        </p:spPr>
        <p:txBody>
          <a:bodyPr>
            <a:normAutofit/>
          </a:bodyPr>
          <a:lstStyle/>
          <a:p>
            <a:r>
              <a:rPr lang="hu-HU" sz="3100">
                <a:solidFill>
                  <a:srgbClr val="FFFFFF"/>
                </a:solidFill>
              </a:rPr>
              <a:t>Lukács Margit, az „örök Éva” (1914-2002)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777698ED-3FF6-3309-EE87-E49B11F0437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844" r="-2" b="20506"/>
          <a:stretch>
            <a:fillRect/>
          </a:stretch>
        </p:blipFill>
        <p:spPr>
          <a:xfrm>
            <a:off x="4968252" y="324472"/>
            <a:ext cx="2232661" cy="2012328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6B7062F8-9637-60BA-41DC-94EA6ECACAF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691" r="-6" b="27730"/>
          <a:stretch>
            <a:fillRect/>
          </a:stretch>
        </p:blipFill>
        <p:spPr>
          <a:xfrm>
            <a:off x="7290757" y="320721"/>
            <a:ext cx="2232662" cy="2026371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D0B3B829-B0A0-BD12-9EC5-467C2935C74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-2" b="43731"/>
          <a:stretch>
            <a:fillRect/>
          </a:stretch>
        </p:blipFill>
        <p:spPr>
          <a:xfrm>
            <a:off x="9617743" y="333326"/>
            <a:ext cx="2251026" cy="2013766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F907C7FF-7BC8-E1D4-A540-8A20105BC04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-4" b="10228"/>
          <a:stretch>
            <a:fillRect/>
          </a:stretch>
        </p:blipFill>
        <p:spPr>
          <a:xfrm>
            <a:off x="320044" y="2429124"/>
            <a:ext cx="4556762" cy="4100764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0F8BFD3B-29FB-4A95-BB51-220F8A6C57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6650" y="2429124"/>
            <a:ext cx="4561251" cy="4108837"/>
          </a:xfrm>
          <a:prstGeom prst="rect">
            <a:avLst/>
          </a:prstGeom>
          <a:solidFill>
            <a:srgbClr val="333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5830108-7A71-5ED6-A49C-CB55B343E4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6850" y="2588560"/>
            <a:ext cx="4009319" cy="362546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hu-HU" sz="1200" b="1" i="1" dirty="0">
                <a:solidFill>
                  <a:srgbClr val="FFFFFF"/>
                </a:solidFill>
              </a:rPr>
              <a:t>Életrajz</a:t>
            </a:r>
            <a:r>
              <a:rPr lang="hu-HU" sz="1200" dirty="0">
                <a:solidFill>
                  <a:srgbClr val="FFFFFF"/>
                </a:solidFill>
              </a:rPr>
              <a:t>: A Kossuth- és Jászai Mari díjas színésznő élete Budapest vonzásában telt. A Színiakadémia elvégzése utáni évtől – két év kivételével, amikor nem volt hajlandó párttaggá válni, csak hogy játszhasson – a Nemzeti tagja. Később a Pesti Magyar Színházhoz szegődött, de láthattuk őt az Operaházban, az Erkelben, illetve a Zeneakadémián is. </a:t>
            </a:r>
          </a:p>
          <a:p>
            <a:pPr marL="0" indent="0">
              <a:buNone/>
            </a:pPr>
            <a:r>
              <a:rPr lang="hu-HU" sz="1200" b="1" i="1" dirty="0">
                <a:solidFill>
                  <a:srgbClr val="FFFFFF"/>
                </a:solidFill>
              </a:rPr>
              <a:t>Szerepei</a:t>
            </a:r>
            <a:r>
              <a:rPr lang="hu-HU" sz="1200" dirty="0">
                <a:solidFill>
                  <a:srgbClr val="FFFFFF"/>
                </a:solidFill>
              </a:rPr>
              <a:t>: Gertrudis, </a:t>
            </a:r>
            <a:r>
              <a:rPr lang="hu-HU" sz="1200" dirty="0" err="1">
                <a:solidFill>
                  <a:srgbClr val="FFFFFF"/>
                </a:solidFill>
              </a:rPr>
              <a:t>Eurydiké</a:t>
            </a:r>
            <a:r>
              <a:rPr lang="hu-HU" sz="1200" dirty="0">
                <a:solidFill>
                  <a:srgbClr val="FFFFFF"/>
                </a:solidFill>
              </a:rPr>
              <a:t>, Szilágyi Erzsébet, Éj, </a:t>
            </a:r>
            <a:r>
              <a:rPr lang="hu-HU" sz="1200" dirty="0" err="1">
                <a:solidFill>
                  <a:srgbClr val="FFFFFF"/>
                </a:solidFill>
              </a:rPr>
              <a:t>Cleopatra</a:t>
            </a:r>
            <a:r>
              <a:rPr lang="hu-HU" sz="1200" dirty="0">
                <a:solidFill>
                  <a:srgbClr val="FFFFFF"/>
                </a:solidFill>
              </a:rPr>
              <a:t>, Lady Macbeth, Antigoné… Valamint filmes munkái mellett tehetségét hangjátékokban és szinkronmunkákban is megmutatta.</a:t>
            </a:r>
          </a:p>
          <a:p>
            <a:pPr marL="0" indent="0">
              <a:buNone/>
            </a:pPr>
            <a:r>
              <a:rPr lang="hu-HU" sz="1200" b="1" i="1" dirty="0">
                <a:solidFill>
                  <a:srgbClr val="FFFFFF"/>
                </a:solidFill>
              </a:rPr>
              <a:t>Évaként</a:t>
            </a:r>
            <a:r>
              <a:rPr lang="hu-HU" sz="1200" dirty="0">
                <a:solidFill>
                  <a:srgbClr val="FFFFFF"/>
                </a:solidFill>
              </a:rPr>
              <a:t>: </a:t>
            </a:r>
            <a:r>
              <a:rPr lang="hu-HU" sz="1200" i="1" dirty="0">
                <a:solidFill>
                  <a:srgbClr val="FFFFFF"/>
                </a:solidFill>
              </a:rPr>
              <a:t>„majdnem negyedszázadon át [hét rendezésben, hét Ádám és hét Lucifer mellett] játszotta Évát a Tragédiában. Imádta Éva szerepét, mert úgy érezte, majdnem az egész életét bele tudja játszani.” </a:t>
            </a:r>
            <a:r>
              <a:rPr lang="hu-HU" sz="1200" dirty="0">
                <a:solidFill>
                  <a:srgbClr val="FFFFFF"/>
                </a:solidFill>
              </a:rPr>
              <a:t>(Nemzeti Archívum)</a:t>
            </a:r>
          </a:p>
          <a:p>
            <a:pPr marL="0" indent="0">
              <a:buNone/>
            </a:pPr>
            <a:r>
              <a:rPr lang="hu-HU" sz="1200" dirty="0">
                <a:solidFill>
                  <a:srgbClr val="FFFFFF"/>
                </a:solidFill>
              </a:rPr>
              <a:t>„… </a:t>
            </a:r>
            <a:r>
              <a:rPr lang="hu-HU" sz="1200" i="1" dirty="0">
                <a:solidFill>
                  <a:srgbClr val="FFFFFF"/>
                </a:solidFill>
              </a:rPr>
              <a:t>úgy játssza Évát, hogy élesztője Ádám áloméleteinek, szépséget, költészetet sugároz, szerepeket játszik és közben Éva marad.” </a:t>
            </a:r>
            <a:r>
              <a:rPr lang="hu-HU" sz="1200" dirty="0">
                <a:solidFill>
                  <a:srgbClr val="FFFFFF"/>
                </a:solidFill>
              </a:rPr>
              <a:t>(Gyárfás Miklós)</a:t>
            </a:r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id="{30E4A02F-4569-D3B8-739B-E10BD3040BE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865" r="27173" b="3"/>
          <a:stretch>
            <a:fillRect/>
          </a:stretch>
        </p:blipFill>
        <p:spPr>
          <a:xfrm>
            <a:off x="9617746" y="2426918"/>
            <a:ext cx="2251025" cy="1998429"/>
          </a:xfrm>
          <a:prstGeom prst="rect">
            <a:avLst/>
          </a:prstGeom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7551C119-F93A-9354-0A75-2F941D29D16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2" b="25952"/>
          <a:stretch>
            <a:fillRect/>
          </a:stretch>
        </p:blipFill>
        <p:spPr>
          <a:xfrm>
            <a:off x="9617744" y="4499919"/>
            <a:ext cx="2251024" cy="2036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2338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31FE4EE-F626-12C9-B390-B791AB1DB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501" y="322780"/>
            <a:ext cx="4426755" cy="761271"/>
          </a:xfrm>
        </p:spPr>
        <p:txBody>
          <a:bodyPr>
            <a:normAutofit/>
          </a:bodyPr>
          <a:lstStyle/>
          <a:p>
            <a:r>
              <a:rPr lang="hu-HU" sz="2200" dirty="0"/>
              <a:t>A színházavató Éva: Pap Vera (1956-2015)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8B9993F-6C42-7209-21DB-8EB2CEF1D8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365" y="1297641"/>
            <a:ext cx="5429227" cy="2833905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hu-HU" sz="1200" b="1" i="1" dirty="0"/>
              <a:t>Életrajz</a:t>
            </a:r>
            <a:r>
              <a:rPr lang="hu-HU" sz="1200" dirty="0"/>
              <a:t>: Eredetileg bohóc szeretett volna lenni, később mégis sokféle szerepet megformált, nem csupán nevettetőként szolgált a színpadon. A Színház- és Filmművészeti Főiskola növendéke volt, a Vígszínház társulatához tartozott. Kossuth- és Jászai Mari-díjasként hitvallása: „a</a:t>
            </a:r>
            <a:r>
              <a:rPr lang="hu-HU" sz="1200" i="1" dirty="0"/>
              <a:t>z ember attól színész, hogy keresi azokat a lehetőségeket, amikor kijátszhatja magából a lelkét.”</a:t>
            </a:r>
            <a:endParaRPr lang="hu-HU" sz="1200" dirty="0"/>
          </a:p>
          <a:p>
            <a:pPr marL="0" indent="0">
              <a:buNone/>
            </a:pPr>
            <a:r>
              <a:rPr lang="hu-HU" sz="1200" b="1" i="1" dirty="0"/>
              <a:t>Szerepei</a:t>
            </a:r>
            <a:r>
              <a:rPr lang="hu-HU" sz="1200" dirty="0"/>
              <a:t>: Stella, Mari (Liliom), Rozika (Úri muri), Anna </a:t>
            </a:r>
            <a:r>
              <a:rPr lang="hu-HU" sz="1200" dirty="0" err="1"/>
              <a:t>Petrovna</a:t>
            </a:r>
            <a:r>
              <a:rPr lang="hu-HU" sz="1200" dirty="0"/>
              <a:t>, </a:t>
            </a:r>
            <a:r>
              <a:rPr lang="hu-HU" sz="1200" dirty="0" err="1"/>
              <a:t>Angélique</a:t>
            </a:r>
            <a:r>
              <a:rPr lang="hu-HU" sz="1200" dirty="0"/>
              <a:t>, </a:t>
            </a:r>
            <a:r>
              <a:rPr lang="hu-HU" sz="1200" dirty="0" err="1"/>
              <a:t>Yvette</a:t>
            </a:r>
            <a:r>
              <a:rPr lang="hu-HU" sz="1200" dirty="0"/>
              <a:t> </a:t>
            </a:r>
            <a:r>
              <a:rPr lang="hu-HU" sz="1200" dirty="0" err="1"/>
              <a:t>Pottier</a:t>
            </a:r>
            <a:r>
              <a:rPr lang="hu-HU" sz="1200" dirty="0"/>
              <a:t>, </a:t>
            </a:r>
            <a:r>
              <a:rPr lang="hu-HU" sz="1200" dirty="0" err="1"/>
              <a:t>Katyerina</a:t>
            </a:r>
            <a:r>
              <a:rPr lang="hu-HU" sz="1200" dirty="0"/>
              <a:t> </a:t>
            </a:r>
            <a:r>
              <a:rPr lang="hu-HU" sz="1200" dirty="0" err="1"/>
              <a:t>Ivanova</a:t>
            </a:r>
            <a:r>
              <a:rPr lang="hu-HU" sz="1200" dirty="0"/>
              <a:t>, </a:t>
            </a:r>
            <a:r>
              <a:rPr lang="hu-HU" sz="1200" dirty="0" err="1"/>
              <a:t>Mirígy</a:t>
            </a:r>
            <a:r>
              <a:rPr lang="hu-HU" sz="1200" dirty="0"/>
              <a:t>… A filmművészetben is díjazták tehetségét, legjobb női alakításért járó elismerésben részesült a chicagói filmfesztiválon Angi Vera szerepével.</a:t>
            </a:r>
          </a:p>
          <a:p>
            <a:pPr marL="0" indent="0">
              <a:buNone/>
            </a:pPr>
            <a:r>
              <a:rPr lang="hu-HU" sz="1200" b="1" i="1" dirty="0"/>
              <a:t>Évaként</a:t>
            </a:r>
            <a:r>
              <a:rPr lang="hu-HU" sz="1200" dirty="0"/>
              <a:t>: </a:t>
            </a:r>
            <a:r>
              <a:rPr lang="hu-HU" sz="1200" i="1" dirty="0"/>
              <a:t>„Amikor Szikora felhívta telefonon Pap Verát, és megkérdezte, eljátszaná-e Évát, annyit kérdezett tőle a színésznő, ki lesz Ádám. Amikor kiderült, hogy Szarvas József, nagyon örült, és rájött, nem egy hősnő-típust kell megjelenítenie, hanem egy hétköznapi nőt. Ezért vállalta el a munkát. Mindemellett azt is fontosnak tartotta, hogy egy színháztörténeti pillanat részese lehetett az új Nemzeti megnyitásával.” </a:t>
            </a:r>
            <a:r>
              <a:rPr lang="hu-HU" sz="1200" dirty="0"/>
              <a:t>(</a:t>
            </a:r>
            <a:r>
              <a:rPr lang="hu-HU" sz="1200" dirty="0" err="1"/>
              <a:t>Critikai</a:t>
            </a:r>
            <a:r>
              <a:rPr lang="hu-HU" sz="1200" dirty="0"/>
              <a:t> Lapok)</a:t>
            </a:r>
          </a:p>
          <a:p>
            <a:endParaRPr lang="hu-HU" sz="700" dirty="0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07977D39-626F-40D7-B00F-16E02602D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97383" y="197110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A012DED8-802C-E500-2EA9-A9A88AEEDE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740" r="4" b="34125"/>
          <a:stretch>
            <a:fillRect/>
          </a:stretch>
        </p:blipFill>
        <p:spPr>
          <a:xfrm>
            <a:off x="5761975" y="361702"/>
            <a:ext cx="1691640" cy="1691640"/>
          </a:xfrm>
          <a:custGeom>
            <a:avLst/>
            <a:gdLst/>
            <a:ahLst/>
            <a:cxnLst/>
            <a:rect l="l" t="t" r="r" b="b"/>
            <a:pathLst>
              <a:path w="1956816" h="1956816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</p:spPr>
      </p:pic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B905CDE4-B751-4B3E-B625-6E59F89034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08108C16-F4C0-44AA-999D-17BD39219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69196" y="2550745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CDBB87AE-3498-0923-F753-00DE25734D2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61" r="3" b="20395"/>
          <a:stretch>
            <a:fillRect/>
          </a:stretch>
        </p:blipFill>
        <p:spPr>
          <a:xfrm>
            <a:off x="5933788" y="2715337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2834640" h="2834640">
                <a:moveTo>
                  <a:pt x="1417320" y="0"/>
                </a:moveTo>
                <a:cubicBezTo>
                  <a:pt x="2200084" y="0"/>
                  <a:pt x="2834640" y="634556"/>
                  <a:pt x="2834640" y="1417320"/>
                </a:cubicBezTo>
                <a:cubicBezTo>
                  <a:pt x="2834640" y="2200084"/>
                  <a:pt x="2200084" y="2834640"/>
                  <a:pt x="1417320" y="2834640"/>
                </a:cubicBezTo>
                <a:cubicBezTo>
                  <a:pt x="634556" y="2834640"/>
                  <a:pt x="0" y="2200084"/>
                  <a:pt x="0" y="1417320"/>
                </a:cubicBezTo>
                <a:cubicBezTo>
                  <a:pt x="0" y="634556"/>
                  <a:pt x="634556" y="0"/>
                  <a:pt x="1417320" y="0"/>
                </a:cubicBezTo>
                <a:close/>
              </a:path>
            </a:pathLst>
          </a:cu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D917AB8E-8606-A550-D664-FDAC865951B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835" r="15159" b="-1"/>
          <a:stretch>
            <a:fillRect/>
          </a:stretch>
        </p:blipFill>
        <p:spPr>
          <a:xfrm>
            <a:off x="8278624" y="2"/>
            <a:ext cx="3913376" cy="3281569"/>
          </a:xfrm>
          <a:custGeom>
            <a:avLst/>
            <a:gdLst/>
            <a:ahLst/>
            <a:cxnLst/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</p:spPr>
      </p:pic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CDC29AC1-2821-4FCC-B597-88DAF39C3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00930" y="4604085"/>
            <a:ext cx="4281112" cy="2253913"/>
          </a:xfrm>
          <a:custGeom>
            <a:avLst/>
            <a:gdLst>
              <a:gd name="connsiteX0" fmla="*/ 2140556 w 4281112"/>
              <a:gd name="connsiteY0" fmla="*/ 0 h 2253913"/>
              <a:gd name="connsiteX1" fmla="*/ 4281112 w 4281112"/>
              <a:gd name="connsiteY1" fmla="*/ 2140556 h 2253913"/>
              <a:gd name="connsiteX2" fmla="*/ 4275388 w 4281112"/>
              <a:gd name="connsiteY2" fmla="*/ 2253913 h 2253913"/>
              <a:gd name="connsiteX3" fmla="*/ 5724 w 4281112"/>
              <a:gd name="connsiteY3" fmla="*/ 2253913 h 2253913"/>
              <a:gd name="connsiteX4" fmla="*/ 0 w 4281112"/>
              <a:gd name="connsiteY4" fmla="*/ 2140556 h 2253913"/>
              <a:gd name="connsiteX5" fmla="*/ 2140556 w 4281112"/>
              <a:gd name="connsiteY5" fmla="*/ 0 h 2253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81112" h="2253913">
                <a:moveTo>
                  <a:pt x="2140556" y="0"/>
                </a:moveTo>
                <a:cubicBezTo>
                  <a:pt x="3322752" y="0"/>
                  <a:pt x="4281112" y="958360"/>
                  <a:pt x="4281112" y="2140556"/>
                </a:cubicBezTo>
                <a:lnTo>
                  <a:pt x="4275388" y="2253913"/>
                </a:lnTo>
                <a:lnTo>
                  <a:pt x="5724" y="2253913"/>
                </a:lnTo>
                <a:lnTo>
                  <a:pt x="0" y="2140556"/>
                </a:lnTo>
                <a:cubicBezTo>
                  <a:pt x="0" y="958360"/>
                  <a:pt x="958360" y="0"/>
                  <a:pt x="214055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0640CCAE-325C-4DD0-BB26-38BF690F3B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50935"/>
            <a:ext cx="1732108" cy="2175118"/>
          </a:xfrm>
          <a:custGeom>
            <a:avLst/>
            <a:gdLst>
              <a:gd name="connsiteX0" fmla="*/ 644549 w 1732108"/>
              <a:gd name="connsiteY0" fmla="*/ 0 h 2175118"/>
              <a:gd name="connsiteX1" fmla="*/ 1732108 w 1732108"/>
              <a:gd name="connsiteY1" fmla="*/ 1087559 h 2175118"/>
              <a:gd name="connsiteX2" fmla="*/ 644549 w 1732108"/>
              <a:gd name="connsiteY2" fmla="*/ 2175118 h 2175118"/>
              <a:gd name="connsiteX3" fmla="*/ 36485 w 1732108"/>
              <a:gd name="connsiteY3" fmla="*/ 1989380 h 2175118"/>
              <a:gd name="connsiteX4" fmla="*/ 0 w 1732108"/>
              <a:gd name="connsiteY4" fmla="*/ 1959278 h 2175118"/>
              <a:gd name="connsiteX5" fmla="*/ 0 w 1732108"/>
              <a:gd name="connsiteY5" fmla="*/ 215841 h 2175118"/>
              <a:gd name="connsiteX6" fmla="*/ 36485 w 1732108"/>
              <a:gd name="connsiteY6" fmla="*/ 185738 h 2175118"/>
              <a:gd name="connsiteX7" fmla="*/ 644549 w 1732108"/>
              <a:gd name="connsiteY7" fmla="*/ 0 h 2175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2108" h="2175118">
                <a:moveTo>
                  <a:pt x="644549" y="0"/>
                </a:moveTo>
                <a:cubicBezTo>
                  <a:pt x="1245191" y="0"/>
                  <a:pt x="1732108" y="486917"/>
                  <a:pt x="1732108" y="1087559"/>
                </a:cubicBezTo>
                <a:cubicBezTo>
                  <a:pt x="1732108" y="1688201"/>
                  <a:pt x="1245191" y="2175118"/>
                  <a:pt x="644549" y="2175118"/>
                </a:cubicBezTo>
                <a:cubicBezTo>
                  <a:pt x="419308" y="2175118"/>
                  <a:pt x="210060" y="2106646"/>
                  <a:pt x="36485" y="1989380"/>
                </a:cubicBezTo>
                <a:lnTo>
                  <a:pt x="0" y="1959278"/>
                </a:lnTo>
                <a:lnTo>
                  <a:pt x="0" y="215841"/>
                </a:lnTo>
                <a:lnTo>
                  <a:pt x="36485" y="185738"/>
                </a:lnTo>
                <a:cubicBezTo>
                  <a:pt x="210060" y="68473"/>
                  <a:pt x="419308" y="0"/>
                  <a:pt x="644549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Kép 14">
            <a:extLst>
              <a:ext uri="{FF2B5EF4-FFF2-40B4-BE49-F238E27FC236}">
                <a16:creationId xmlns:a16="http://schemas.microsoft.com/office/drawing/2014/main" id="{EF37C605-5839-AB3B-CAB5-7BFDCF740B0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2449" r="2" b="4922"/>
          <a:stretch>
            <a:fillRect/>
          </a:stretch>
        </p:blipFill>
        <p:spPr>
          <a:xfrm>
            <a:off x="20" y="4414950"/>
            <a:ext cx="1568072" cy="1847088"/>
          </a:xfrm>
          <a:custGeom>
            <a:avLst/>
            <a:gdLst/>
            <a:ahLst/>
            <a:cxnLst/>
            <a:rect l="l" t="t" r="r" b="b"/>
            <a:pathLst>
              <a:path w="1568092" h="1847088">
                <a:moveTo>
                  <a:pt x="644548" y="0"/>
                </a:moveTo>
                <a:cubicBezTo>
                  <a:pt x="1154607" y="0"/>
                  <a:pt x="1568092" y="413485"/>
                  <a:pt x="1568092" y="923544"/>
                </a:cubicBezTo>
                <a:cubicBezTo>
                  <a:pt x="1568092" y="1433603"/>
                  <a:pt x="1154607" y="1847088"/>
                  <a:pt x="644548" y="1847088"/>
                </a:cubicBezTo>
                <a:cubicBezTo>
                  <a:pt x="453276" y="1847088"/>
                  <a:pt x="275584" y="1788942"/>
                  <a:pt x="128186" y="1689361"/>
                </a:cubicBezTo>
                <a:lnTo>
                  <a:pt x="0" y="1583598"/>
                </a:lnTo>
                <a:lnTo>
                  <a:pt x="0" y="263490"/>
                </a:lnTo>
                <a:lnTo>
                  <a:pt x="128186" y="157727"/>
                </a:lnTo>
                <a:cubicBezTo>
                  <a:pt x="275584" y="58147"/>
                  <a:pt x="453276" y="0"/>
                  <a:pt x="644548" y="0"/>
                </a:cubicBezTo>
                <a:close/>
              </a:path>
            </a:pathLst>
          </a:cu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F9758845-933C-5FF6-1494-B1AF51FE114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0971" r="2" b="18446"/>
          <a:stretch>
            <a:fillRect/>
          </a:stretch>
        </p:blipFill>
        <p:spPr>
          <a:xfrm>
            <a:off x="1866382" y="4769536"/>
            <a:ext cx="3950208" cy="2088462"/>
          </a:xfrm>
          <a:custGeom>
            <a:avLst/>
            <a:gdLst/>
            <a:ahLst/>
            <a:cxnLst/>
            <a:rect l="l" t="t" r="r" b="b"/>
            <a:pathLst>
              <a:path w="3950208" h="2088462">
                <a:moveTo>
                  <a:pt x="1975104" y="0"/>
                </a:moveTo>
                <a:cubicBezTo>
                  <a:pt x="3065924" y="0"/>
                  <a:pt x="3950208" y="884284"/>
                  <a:pt x="3950208" y="1975104"/>
                </a:cubicBezTo>
                <a:lnTo>
                  <a:pt x="3944484" y="2088462"/>
                </a:lnTo>
                <a:lnTo>
                  <a:pt x="5724" y="2088462"/>
                </a:lnTo>
                <a:lnTo>
                  <a:pt x="0" y="1975104"/>
                </a:lnTo>
                <a:cubicBezTo>
                  <a:pt x="0" y="884284"/>
                  <a:pt x="884284" y="0"/>
                  <a:pt x="1975104" y="0"/>
                </a:cubicBezTo>
                <a:close/>
              </a:path>
            </a:pathLst>
          </a:custGeom>
        </p:spPr>
      </p:pic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C8F10CB3-3B5E-4C7A-98CF-B87454DD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Kép 16">
            <a:extLst>
              <a:ext uri="{FF2B5EF4-FFF2-40B4-BE49-F238E27FC236}">
                <a16:creationId xmlns:a16="http://schemas.microsoft.com/office/drawing/2014/main" id="{8F7CF03F-CCCE-F4F1-217A-8FCE6C1C58C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5035" r="1" b="29783"/>
          <a:stretch>
            <a:fillRect/>
          </a:stretch>
        </p:blipFill>
        <p:spPr>
          <a:xfrm>
            <a:off x="9009416" y="4131546"/>
            <a:ext cx="3178912" cy="2726454"/>
          </a:xfrm>
          <a:custGeom>
            <a:avLst/>
            <a:gdLst/>
            <a:ahLst/>
            <a:cxnLst/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409971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C1011FD-4E89-F59A-8165-3B5DFFF40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2443" y="4928180"/>
            <a:ext cx="3521122" cy="1286354"/>
          </a:xfrm>
        </p:spPr>
        <p:txBody>
          <a:bodyPr>
            <a:normAutofit/>
          </a:bodyPr>
          <a:lstStyle/>
          <a:p>
            <a:pPr algn="r"/>
            <a:r>
              <a:rPr lang="hu-HU" sz="2700"/>
              <a:t>Legtöbbször Lucifer: </a:t>
            </a:r>
            <a:br>
              <a:rPr lang="hu-HU" sz="2700"/>
            </a:br>
            <a:r>
              <a:rPr lang="hu-HU" sz="2700"/>
              <a:t>Gyenes László (1857-1924)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DF8AE6E-38CD-4B2A-8E02-F099DD30EF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126" y="629042"/>
            <a:ext cx="1217216" cy="85953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2CC98E1E-EDD2-FECA-BEE4-F5F8BD7DC9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682" y="742789"/>
            <a:ext cx="403985" cy="632042"/>
          </a:xfrm>
          <a:prstGeom prst="rect">
            <a:avLst/>
          </a:prstGeom>
        </p:spPr>
      </p:pic>
      <p:sp>
        <p:nvSpPr>
          <p:cNvPr id="40" name="Right Triangle 39">
            <a:extLst>
              <a:ext uri="{FF2B5EF4-FFF2-40B4-BE49-F238E27FC236}">
                <a16:creationId xmlns:a16="http://schemas.microsoft.com/office/drawing/2014/main" id="{23293907-0F26-4752-BCD0-3AC2C5026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43683" y="635538"/>
            <a:ext cx="680408" cy="849747"/>
          </a:xfrm>
          <a:prstGeom prst="rtTriangl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CA07809-FD84-4293-BEDA-C920BB2A1F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56352" y="8853"/>
            <a:ext cx="1576152" cy="14793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id="{FC03A5BD-FE08-CCD3-5BC0-8E9B509F7B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4758" y="186246"/>
            <a:ext cx="604596" cy="1130087"/>
          </a:xfrm>
          <a:prstGeom prst="rect">
            <a:avLst/>
          </a:prstGeom>
        </p:spPr>
      </p:pic>
      <p:sp>
        <p:nvSpPr>
          <p:cNvPr id="44" name="Right Triangle 43">
            <a:extLst>
              <a:ext uri="{FF2B5EF4-FFF2-40B4-BE49-F238E27FC236}">
                <a16:creationId xmlns:a16="http://schemas.microsoft.com/office/drawing/2014/main" id="{A06D4B98-7FBD-4771-9C71-AE026D670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23630" y="-1"/>
            <a:ext cx="1092260" cy="1479367"/>
          </a:xfrm>
          <a:prstGeom prst="rtTriangl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E32D174-F8A9-4FF0-8888-1B4F5E1849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4070" y="621519"/>
            <a:ext cx="4032504" cy="220370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769201C5-687E-46FB-BA72-23BA40BFEE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107" y="2848090"/>
            <a:ext cx="2339075" cy="34160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339141A8-FDFD-4ABE-A499-72C9669F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14143" y="991883"/>
            <a:ext cx="1371600" cy="2356777"/>
          </a:xfrm>
          <a:custGeom>
            <a:avLst/>
            <a:gdLst>
              <a:gd name="connsiteX0" fmla="*/ 0 w 1371600"/>
              <a:gd name="connsiteY0" fmla="*/ 0 h 2356777"/>
              <a:gd name="connsiteX1" fmla="*/ 0 w 1371600"/>
              <a:gd name="connsiteY1" fmla="*/ 1216152 h 2356777"/>
              <a:gd name="connsiteX2" fmla="*/ 4495 w 1371600"/>
              <a:gd name="connsiteY2" fmla="*/ 1216152 h 2356777"/>
              <a:gd name="connsiteX3" fmla="*/ 4495 w 1371600"/>
              <a:gd name="connsiteY3" fmla="*/ 2356777 h 2356777"/>
              <a:gd name="connsiteX4" fmla="*/ 1367105 w 1371600"/>
              <a:gd name="connsiteY4" fmla="*/ 2356777 h 2356777"/>
              <a:gd name="connsiteX5" fmla="*/ 1367105 w 1371600"/>
              <a:gd name="connsiteY5" fmla="*/ 1216152 h 2356777"/>
              <a:gd name="connsiteX6" fmla="*/ 1371600 w 1371600"/>
              <a:gd name="connsiteY6" fmla="*/ 1216152 h 2356777"/>
              <a:gd name="connsiteX7" fmla="*/ 1367105 w 1371600"/>
              <a:gd name="connsiteY7" fmla="*/ 1212166 h 2356777"/>
              <a:gd name="connsiteX8" fmla="*/ 1367105 w 1371600"/>
              <a:gd name="connsiteY8" fmla="*/ 1210176 h 2356777"/>
              <a:gd name="connsiteX9" fmla="*/ 1364860 w 1371600"/>
              <a:gd name="connsiteY9" fmla="*/ 1210176 h 2356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71600" h="2356777">
                <a:moveTo>
                  <a:pt x="0" y="0"/>
                </a:moveTo>
                <a:lnTo>
                  <a:pt x="0" y="1216152"/>
                </a:lnTo>
                <a:lnTo>
                  <a:pt x="4495" y="1216152"/>
                </a:lnTo>
                <a:lnTo>
                  <a:pt x="4495" y="2356777"/>
                </a:lnTo>
                <a:lnTo>
                  <a:pt x="1367105" y="2356777"/>
                </a:lnTo>
                <a:lnTo>
                  <a:pt x="1367105" y="1216152"/>
                </a:lnTo>
                <a:lnTo>
                  <a:pt x="1371600" y="1216152"/>
                </a:lnTo>
                <a:lnTo>
                  <a:pt x="1367105" y="1212166"/>
                </a:lnTo>
                <a:lnTo>
                  <a:pt x="1367105" y="1210176"/>
                </a:lnTo>
                <a:lnTo>
                  <a:pt x="1364860" y="1210176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A439E11-755A-4258-859D-56A6B6AFC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78372" y="1485831"/>
            <a:ext cx="1990938" cy="137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4F91C5E4-DF0D-53CE-4F4F-2E8388C47F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9855" y="1632106"/>
            <a:ext cx="721917" cy="1069397"/>
          </a:xfrm>
          <a:prstGeom prst="rect">
            <a:avLst/>
          </a:prstGeom>
        </p:spPr>
      </p:pic>
      <p:sp>
        <p:nvSpPr>
          <p:cNvPr id="41" name="Right Triangle 40">
            <a:extLst>
              <a:ext uri="{FF2B5EF4-FFF2-40B4-BE49-F238E27FC236}">
                <a16:creationId xmlns:a16="http://schemas.microsoft.com/office/drawing/2014/main" id="{E916EF49-F958-4F28-A999-F8FA8D09AF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206828" y="2437565"/>
            <a:ext cx="325600" cy="406635"/>
          </a:xfrm>
          <a:prstGeom prst="rtTriangle">
            <a:avLst/>
          </a:prstGeom>
          <a:solidFill>
            <a:srgbClr val="A17F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Kép 16">
            <a:extLst>
              <a:ext uri="{FF2B5EF4-FFF2-40B4-BE49-F238E27FC236}">
                <a16:creationId xmlns:a16="http://schemas.microsoft.com/office/drawing/2014/main" id="{75AE3203-8D81-B1E6-9525-D0852C9A02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2647" y="793531"/>
            <a:ext cx="1881430" cy="1881430"/>
          </a:xfrm>
          <a:prstGeom prst="rect">
            <a:avLst/>
          </a:prstGeom>
        </p:spPr>
      </p:pic>
      <p:sp>
        <p:nvSpPr>
          <p:cNvPr id="43" name="Right Triangle 42">
            <a:extLst>
              <a:ext uri="{FF2B5EF4-FFF2-40B4-BE49-F238E27FC236}">
                <a16:creationId xmlns:a16="http://schemas.microsoft.com/office/drawing/2014/main" id="{A7665D74-DFEA-412C-928C-F090E67084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583914" y="3243055"/>
            <a:ext cx="1881096" cy="1092260"/>
          </a:xfrm>
          <a:prstGeom prst="rtTriangl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E84BD56-679D-4E0C-9C9B-D694ABF07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72567" y="2843319"/>
            <a:ext cx="3474720" cy="188366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ight Triangle 46">
            <a:extLst>
              <a:ext uri="{FF2B5EF4-FFF2-40B4-BE49-F238E27FC236}">
                <a16:creationId xmlns:a16="http://schemas.microsoft.com/office/drawing/2014/main" id="{2335FEDF-EF88-4E68-9CF7-5A72EF32AF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0435" y="1488222"/>
            <a:ext cx="1092260" cy="1364098"/>
          </a:xfrm>
          <a:prstGeom prst="rtTriangl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03DB71A4-74AA-406D-9553-61C0C6D236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1093" y="1481744"/>
            <a:ext cx="1557796" cy="1362456"/>
          </a:xfrm>
          <a:custGeom>
            <a:avLst/>
            <a:gdLst>
              <a:gd name="connsiteX0" fmla="*/ 0 w 1557796"/>
              <a:gd name="connsiteY0" fmla="*/ 0 h 1362456"/>
              <a:gd name="connsiteX1" fmla="*/ 1557796 w 1557796"/>
              <a:gd name="connsiteY1" fmla="*/ 0 h 1362456"/>
              <a:gd name="connsiteX2" fmla="*/ 1557796 w 1557796"/>
              <a:gd name="connsiteY2" fmla="*/ 1362456 h 1362456"/>
              <a:gd name="connsiteX3" fmla="*/ 1090945 w 1557796"/>
              <a:gd name="connsiteY3" fmla="*/ 1362456 h 1362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57796" h="1362456">
                <a:moveTo>
                  <a:pt x="0" y="0"/>
                </a:moveTo>
                <a:lnTo>
                  <a:pt x="1557796" y="0"/>
                </a:lnTo>
                <a:lnTo>
                  <a:pt x="1557796" y="1362456"/>
                </a:lnTo>
                <a:lnTo>
                  <a:pt x="1090945" y="1362456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1" name="Right Triangle 50">
            <a:extLst>
              <a:ext uri="{FF2B5EF4-FFF2-40B4-BE49-F238E27FC236}">
                <a16:creationId xmlns:a16="http://schemas.microsoft.com/office/drawing/2014/main" id="{DA9994C2-211B-4BF6-B6A0-D67471594E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56352" y="1480102"/>
            <a:ext cx="1092260" cy="1364098"/>
          </a:xfrm>
          <a:prstGeom prst="rtTriangl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Kép 14">
            <a:extLst>
              <a:ext uri="{FF2B5EF4-FFF2-40B4-BE49-F238E27FC236}">
                <a16:creationId xmlns:a16="http://schemas.microsoft.com/office/drawing/2014/main" id="{77D1A6CD-8C00-D491-11A3-454750AF48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3822" y="3050441"/>
            <a:ext cx="1616665" cy="3064769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2BE75BF1-2E55-69D4-60B0-BF9793B11B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87056" y="2979485"/>
            <a:ext cx="1110567" cy="1611332"/>
          </a:xfrm>
          <a:prstGeom prst="rect">
            <a:avLst/>
          </a:prstGeom>
        </p:spPr>
      </p:pic>
      <p:sp>
        <p:nvSpPr>
          <p:cNvPr id="53" name="Right Triangle 52">
            <a:extLst>
              <a:ext uri="{FF2B5EF4-FFF2-40B4-BE49-F238E27FC236}">
                <a16:creationId xmlns:a16="http://schemas.microsoft.com/office/drawing/2014/main" id="{837A7BE2-DF08-4ECE-A520-13927DBF4C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782961" y="4947446"/>
            <a:ext cx="1495517" cy="1117075"/>
          </a:xfrm>
          <a:prstGeom prst="rtTriangle">
            <a:avLst/>
          </a:prstGeom>
          <a:solidFill>
            <a:schemeClr val="accent3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4A70FA5-283E-31E1-E642-BDB250165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07564" y="2979485"/>
            <a:ext cx="3883603" cy="341607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hu-HU" sz="1100" b="1" i="1" dirty="0"/>
              <a:t>Életrajz</a:t>
            </a:r>
            <a:r>
              <a:rPr lang="hu-HU" sz="1100" dirty="0"/>
              <a:t>: A Színiakadémia növendékeként már korán kitűnt társai közül, ezért ösztöndíjjal Párizsba utazhatott. Hazatérve Kolozsváron játszott, majd a Nemzeti tagja lett. Drámai gyakorlatot és beszédet tanított, a természetes színpadi beszéd egyik legnagyobb magyar művészeként.</a:t>
            </a:r>
          </a:p>
          <a:p>
            <a:pPr marL="0" indent="0">
              <a:buNone/>
            </a:pPr>
            <a:r>
              <a:rPr lang="hu-HU" sz="1100" b="1" i="1" dirty="0"/>
              <a:t>Szerepei</a:t>
            </a:r>
            <a:r>
              <a:rPr lang="hu-HU" sz="1100" dirty="0"/>
              <a:t>: </a:t>
            </a:r>
            <a:r>
              <a:rPr lang="hu-HU" sz="1100" dirty="0" err="1"/>
              <a:t>Tybalt</a:t>
            </a:r>
            <a:r>
              <a:rPr lang="hu-HU" sz="1100" dirty="0"/>
              <a:t>, </a:t>
            </a:r>
            <a:r>
              <a:rPr lang="hu-HU" sz="1100" dirty="0" err="1"/>
              <a:t>Mephisto</a:t>
            </a:r>
            <a:r>
              <a:rPr lang="hu-HU" sz="1100" dirty="0"/>
              <a:t>, </a:t>
            </a:r>
            <a:r>
              <a:rPr lang="hu-HU" sz="1100" dirty="0" err="1"/>
              <a:t>Jago</a:t>
            </a:r>
            <a:r>
              <a:rPr lang="hu-HU" sz="1100" dirty="0"/>
              <a:t>, </a:t>
            </a:r>
            <a:r>
              <a:rPr lang="hu-HU" sz="1100" dirty="0" err="1"/>
              <a:t>Cassius</a:t>
            </a:r>
            <a:r>
              <a:rPr lang="hu-HU" sz="1100" dirty="0"/>
              <a:t>, </a:t>
            </a:r>
            <a:r>
              <a:rPr lang="hu-HU" sz="1100" dirty="0" err="1"/>
              <a:t>Biberach</a:t>
            </a:r>
            <a:r>
              <a:rPr lang="hu-HU" sz="1100" dirty="0"/>
              <a:t>…</a:t>
            </a:r>
          </a:p>
          <a:p>
            <a:pPr marL="0" indent="0">
              <a:buNone/>
            </a:pPr>
            <a:r>
              <a:rPr lang="hu-HU" sz="1100" b="1" i="1" dirty="0"/>
              <a:t>Luciferként</a:t>
            </a:r>
            <a:r>
              <a:rPr lang="hu-HU" sz="1100" dirty="0"/>
              <a:t>: Több mint </a:t>
            </a:r>
            <a:r>
              <a:rPr lang="hu-HU" sz="1100" dirty="0" err="1"/>
              <a:t>négyszázszor</a:t>
            </a:r>
            <a:r>
              <a:rPr lang="hu-HU" sz="1100" dirty="0"/>
              <a:t> alakította ezt a karaktert. </a:t>
            </a:r>
            <a:r>
              <a:rPr lang="hu-HU" sz="1100" i="1" dirty="0"/>
              <a:t>„Negyven évvel ezelőtt egy langyos szeptemberi estén játszottuk először a Nemzeti Színházban </a:t>
            </a:r>
            <a:r>
              <a:rPr lang="hu-HU" sz="1100" i="1" dirty="0" err="1"/>
              <a:t>Madách</a:t>
            </a:r>
            <a:r>
              <a:rPr lang="hu-HU" sz="1100" i="1" dirty="0"/>
              <a:t> örökbecsű tragédiáját. Fiatalok voltunk, én ifjú színész, aki dobogó szívvel mondta a Játék első szavait, és izgatottan leste a közönség mozdulását, tapsát. </a:t>
            </a:r>
            <a:r>
              <a:rPr lang="hu-HU" sz="1100" dirty="0"/>
              <a:t>[…] </a:t>
            </a:r>
            <a:r>
              <a:rPr lang="hu-HU" sz="1100" i="1" dirty="0"/>
              <a:t>Elmúlt a bemutató napja, és én azt hiszem, a </a:t>
            </a:r>
            <a:r>
              <a:rPr lang="hu-HU" sz="1100" i="1" dirty="0" err="1"/>
              <a:t>Madách</a:t>
            </a:r>
            <a:r>
              <a:rPr lang="hu-HU" sz="1100" i="1" dirty="0"/>
              <a:t>-tragédia sikere már az első estén megpecsételődött. S ettől kezdve állandó volt a közönség érdeklődése, sőt hétről hétre, évről évre növekedett. Ötször-hatszor föl kellett újítani a darabot, és a sikerrel egyenes arányban nőtt a kiállítás szépsége, kifogástalan beállítása is.</a:t>
            </a:r>
            <a:r>
              <a:rPr lang="hu-HU" sz="1100" dirty="0"/>
              <a:t> […] </a:t>
            </a:r>
            <a:r>
              <a:rPr lang="hu-HU" sz="1100" i="1" dirty="0"/>
              <a:t>A közönség érdeklődése a legszebb fizetség a rendező és a színész munkájáért.”</a:t>
            </a:r>
            <a:r>
              <a:rPr lang="hu-HU" sz="1100" dirty="0"/>
              <a:t> (Gyenes László)</a:t>
            </a:r>
          </a:p>
        </p:txBody>
      </p:sp>
    </p:spTree>
    <p:extLst>
      <p:ext uri="{BB962C8B-B14F-4D97-AF65-F5344CB8AC3E}">
        <p14:creationId xmlns:p14="http://schemas.microsoft.com/office/powerpoint/2010/main" val="35870034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0EFD753D-6A49-46DD-9E82-AA6E2C62B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38A5824-1F4A-4EE7-BC13-5BB48FC080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045" y="318582"/>
            <a:ext cx="4556762" cy="2028511"/>
          </a:xfrm>
          <a:prstGeom prst="rect">
            <a:avLst/>
          </a:prstGeom>
          <a:solidFill>
            <a:srgbClr val="333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98F50F98-BE61-997F-A3FC-EF4935BF7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76" y="637523"/>
            <a:ext cx="3941121" cy="1386733"/>
          </a:xfrm>
        </p:spPr>
        <p:txBody>
          <a:bodyPr>
            <a:normAutofit/>
          </a:bodyPr>
          <a:lstStyle/>
          <a:p>
            <a:r>
              <a:rPr lang="hu-HU" sz="3100">
                <a:solidFill>
                  <a:srgbClr val="FFFFFF"/>
                </a:solidFill>
              </a:rPr>
              <a:t>Major Tamás, az ezredik Lucifer (1910-1986)</a:t>
            </a: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0D307B6B-D152-479E-32BF-DC9376C4F5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856" r="2" b="36905"/>
          <a:stretch>
            <a:fillRect/>
          </a:stretch>
        </p:blipFill>
        <p:spPr>
          <a:xfrm>
            <a:off x="5196851" y="699576"/>
            <a:ext cx="2033615" cy="1134918"/>
          </a:xfrm>
          <a:prstGeom prst="rect">
            <a:avLst/>
          </a:prstGeom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7F11FE2E-A98F-562E-CB5C-A5873947AD8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3081" r="-1" b="35738"/>
          <a:stretch>
            <a:fillRect/>
          </a:stretch>
        </p:blipFill>
        <p:spPr>
          <a:xfrm>
            <a:off x="7524376" y="712510"/>
            <a:ext cx="2003525" cy="1123793"/>
          </a:xfrm>
          <a:prstGeom prst="rect">
            <a:avLst/>
          </a:prstGeom>
        </p:spPr>
      </p:pic>
      <p:pic>
        <p:nvPicPr>
          <p:cNvPr id="17" name="Kép 16">
            <a:extLst>
              <a:ext uri="{FF2B5EF4-FFF2-40B4-BE49-F238E27FC236}">
                <a16:creationId xmlns:a16="http://schemas.microsoft.com/office/drawing/2014/main" id="{D711DFB6-F0A3-B897-4ED6-71B90D66569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2229" r="1" b="35355"/>
          <a:stretch>
            <a:fillRect/>
          </a:stretch>
        </p:blipFill>
        <p:spPr>
          <a:xfrm>
            <a:off x="9856555" y="585040"/>
            <a:ext cx="2012213" cy="1378735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2B0DF452-C811-AAD0-33B4-EB81A92F24A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020" r="1" b="29736"/>
          <a:stretch>
            <a:fillRect/>
          </a:stretch>
        </p:blipFill>
        <p:spPr>
          <a:xfrm>
            <a:off x="440272" y="3172035"/>
            <a:ext cx="4114800" cy="2827911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0F8BFD3B-29FB-4A95-BB51-220F8A6C57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6650" y="2429124"/>
            <a:ext cx="4561251" cy="4108837"/>
          </a:xfrm>
          <a:prstGeom prst="rect">
            <a:avLst/>
          </a:prstGeom>
          <a:solidFill>
            <a:srgbClr val="333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E783DC4-21DF-9BEE-BC4B-0EB276556D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2159" y="2758930"/>
            <a:ext cx="3944010" cy="3455091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hu-HU" sz="1000" b="1" i="1" dirty="0">
                <a:solidFill>
                  <a:srgbClr val="FFFFFF"/>
                </a:solidFill>
              </a:rPr>
              <a:t>Életrajz</a:t>
            </a:r>
            <a:r>
              <a:rPr lang="hu-HU" sz="1000" dirty="0">
                <a:solidFill>
                  <a:srgbClr val="FFFFFF"/>
                </a:solidFill>
              </a:rPr>
              <a:t>: A kétszeres Kossuth-díjas kiváló művész a Színművészeti Akadémián végzett. A következő évben már a Nemzeti szerződtette. Széles színészi skálával rendelkezett, emellett pedig rendező, tanár, politikus is volt. 1945 és 1962 között ő volt a Nemzeti Színház igazgatója, 1982-ben pedig a Katona József Színház egyik alapító tagja.</a:t>
            </a:r>
          </a:p>
          <a:p>
            <a:pPr marL="0" indent="0">
              <a:buNone/>
            </a:pPr>
            <a:r>
              <a:rPr lang="hu-HU" sz="1000" b="1" i="1" dirty="0">
                <a:solidFill>
                  <a:srgbClr val="FFFFFF"/>
                </a:solidFill>
              </a:rPr>
              <a:t>Szerepei</a:t>
            </a:r>
            <a:r>
              <a:rPr lang="hu-HU" sz="1000" dirty="0">
                <a:solidFill>
                  <a:srgbClr val="FFFFFF"/>
                </a:solidFill>
              </a:rPr>
              <a:t>: színpadi szerepei: Tartuffe, </a:t>
            </a:r>
            <a:r>
              <a:rPr lang="hu-HU" sz="1000" dirty="0" err="1">
                <a:solidFill>
                  <a:srgbClr val="FFFFFF"/>
                </a:solidFill>
              </a:rPr>
              <a:t>Jago</a:t>
            </a:r>
            <a:r>
              <a:rPr lang="hu-HU" sz="1000" dirty="0">
                <a:solidFill>
                  <a:srgbClr val="FFFFFF"/>
                </a:solidFill>
              </a:rPr>
              <a:t>, Hamlet, III. Richárd, Macbeth, Lear király, </a:t>
            </a:r>
            <a:r>
              <a:rPr lang="hu-HU" sz="1000" dirty="0" err="1">
                <a:solidFill>
                  <a:srgbClr val="FFFFFF"/>
                </a:solidFill>
              </a:rPr>
              <a:t>Krogstad</a:t>
            </a:r>
            <a:r>
              <a:rPr lang="hu-HU" sz="1000" dirty="0">
                <a:solidFill>
                  <a:srgbClr val="FFFFFF"/>
                </a:solidFill>
              </a:rPr>
              <a:t>, II. József, </a:t>
            </a:r>
            <a:r>
              <a:rPr lang="hu-HU" sz="1000" dirty="0" err="1">
                <a:solidFill>
                  <a:srgbClr val="FFFFFF"/>
                </a:solidFill>
              </a:rPr>
              <a:t>Kuruzs</a:t>
            </a:r>
            <a:r>
              <a:rPr lang="hu-HU" sz="1000" dirty="0">
                <a:solidFill>
                  <a:srgbClr val="FFFFFF"/>
                </a:solidFill>
              </a:rPr>
              <a:t>, Rettegett Iván…; filmszerepek: Kölcsey Ferenc, Baradlay Kázmér, Szulejmán szultán, Harangláb…</a:t>
            </a:r>
          </a:p>
          <a:p>
            <a:pPr marL="0" indent="0">
              <a:buNone/>
            </a:pPr>
            <a:r>
              <a:rPr lang="hu-HU" sz="1000" b="1" i="1" dirty="0">
                <a:solidFill>
                  <a:srgbClr val="FFFFFF"/>
                </a:solidFill>
              </a:rPr>
              <a:t>Luciferként</a:t>
            </a:r>
            <a:r>
              <a:rPr lang="hu-HU" sz="1000" dirty="0">
                <a:solidFill>
                  <a:srgbClr val="FFFFFF"/>
                </a:solidFill>
              </a:rPr>
              <a:t>: „</a:t>
            </a:r>
            <a:r>
              <a:rPr lang="hu-HU" sz="1000" i="1" dirty="0">
                <a:solidFill>
                  <a:srgbClr val="FFFFFF"/>
                </a:solidFill>
              </a:rPr>
              <a:t>Major, amikor átvette Lucifer szerepét, nyilatkozataiban eredeti, új, kevéssé ördögi Lucifert ígért.</a:t>
            </a:r>
            <a:r>
              <a:rPr lang="hu-HU" sz="1000" dirty="0">
                <a:solidFill>
                  <a:srgbClr val="FFFFFF"/>
                </a:solidFill>
              </a:rPr>
              <a:t> [Pedig] </a:t>
            </a:r>
            <a:r>
              <a:rPr lang="hu-HU" sz="1000" i="1" dirty="0">
                <a:solidFill>
                  <a:srgbClr val="FFFFFF"/>
                </a:solidFill>
              </a:rPr>
              <a:t>Az ideológia behatárolta rendezésben nyilván elkerülhetetlen volt Lucifer „negatív”, </a:t>
            </a:r>
            <a:r>
              <a:rPr lang="hu-HU" sz="1000" i="1" dirty="0" err="1">
                <a:solidFill>
                  <a:srgbClr val="FFFFFF"/>
                </a:solidFill>
              </a:rPr>
              <a:t>defetikus</a:t>
            </a:r>
            <a:r>
              <a:rPr lang="hu-HU" sz="1000" i="1" dirty="0">
                <a:solidFill>
                  <a:srgbClr val="FFFFFF"/>
                </a:solidFill>
              </a:rPr>
              <a:t> szándékú beállítása.” </a:t>
            </a:r>
            <a:r>
              <a:rPr lang="hu-HU" sz="1000" dirty="0">
                <a:solidFill>
                  <a:srgbClr val="FFFFFF"/>
                </a:solidFill>
              </a:rPr>
              <a:t>(Lengyel György)</a:t>
            </a:r>
          </a:p>
          <a:p>
            <a:pPr marL="0" indent="0">
              <a:buNone/>
            </a:pPr>
            <a:r>
              <a:rPr lang="hu-HU" sz="1000" dirty="0">
                <a:solidFill>
                  <a:srgbClr val="FFFFFF"/>
                </a:solidFill>
              </a:rPr>
              <a:t>„</a:t>
            </a:r>
            <a:r>
              <a:rPr lang="hu-HU" sz="1000" i="1" dirty="0">
                <a:solidFill>
                  <a:srgbClr val="FFFFFF"/>
                </a:solidFill>
              </a:rPr>
              <a:t>Alakításából elmaradt minden külsőséges hatáskeresés, s legfőbb igyekezetét – igen helyesen – a szöveg világos, tiszta értelmezésére fordítja. Szépen érzékelteti: mikor beszél Luciferből valóban a racionalista »fényhozó«, s mikor próbálja általánosítással, alakoskodással eltakarni Ádám elől az igazság egyik felét. […] Viszont egészében jóval egyszerűbb és </a:t>
            </a:r>
            <a:r>
              <a:rPr lang="hu-HU" sz="1000" i="1" dirty="0" err="1">
                <a:solidFill>
                  <a:srgbClr val="FFFFFF"/>
                </a:solidFill>
              </a:rPr>
              <a:t>elmélyültebb</a:t>
            </a:r>
            <a:r>
              <a:rPr lang="hu-HU" sz="1000" i="1" dirty="0">
                <a:solidFill>
                  <a:srgbClr val="FFFFFF"/>
                </a:solidFill>
              </a:rPr>
              <a:t>, mint régebben volt.” </a:t>
            </a:r>
            <a:r>
              <a:rPr lang="hu-HU" sz="1000" dirty="0">
                <a:solidFill>
                  <a:srgbClr val="FFFFFF"/>
                </a:solidFill>
              </a:rPr>
              <a:t>(Kárpáti Aurél)</a:t>
            </a: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E0C7F343-A67C-1251-1773-252D3667CC1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2780" b="23555"/>
          <a:stretch>
            <a:fillRect/>
          </a:stretch>
        </p:blipFill>
        <p:spPr>
          <a:xfrm>
            <a:off x="9856555" y="2762216"/>
            <a:ext cx="2012216" cy="1375972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1479D6EC-5361-4109-D429-C9C91FC8524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2810" r="1" b="41046"/>
          <a:stretch>
            <a:fillRect/>
          </a:stretch>
        </p:blipFill>
        <p:spPr>
          <a:xfrm>
            <a:off x="9856552" y="4917772"/>
            <a:ext cx="2012217" cy="1371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9266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1727</Words>
  <Application>Microsoft Office PowerPoint</Application>
  <PresentationFormat>Widescreen</PresentationFormat>
  <Paragraphs>45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Aptos</vt:lpstr>
      <vt:lpstr>Aptos Display</vt:lpstr>
      <vt:lpstr>Arial</vt:lpstr>
      <vt:lpstr>Calibri</vt:lpstr>
      <vt:lpstr>Office-téma</vt:lpstr>
      <vt:lpstr>Ádámok, Évák és Luciferek</vt:lpstr>
      <vt:lpstr>Az első Ádám: Nagy Imre (1849-1893) </vt:lpstr>
      <vt:lpstr>Básti Lajos (1911-1977) – Mire gondolsz, Ádám?</vt:lpstr>
      <vt:lpstr>Az új Nemzeti első Ádámja:   Szarvas József (1958-)</vt:lpstr>
      <vt:lpstr>Az első Éva: Jászai Mari (1850-1926)</vt:lpstr>
      <vt:lpstr>Lukács Margit, az „örök Éva” (1914-2002)</vt:lpstr>
      <vt:lpstr>A színházavató Éva: Pap Vera (1956-2015)</vt:lpstr>
      <vt:lpstr>Legtöbbször Lucifer:  Gyenes László (1857-1924)</vt:lpstr>
      <vt:lpstr>Major Tamás, az ezredik Lucifer (1910-1986)</vt:lpstr>
      <vt:lpstr>A modern Lucifer: Alföldi Róbert (1967-)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O365 felhasználó</dc:creator>
  <cp:lastModifiedBy>Balázs Réthy</cp:lastModifiedBy>
  <cp:revision>3</cp:revision>
  <dcterms:created xsi:type="dcterms:W3CDTF">2026-04-18T06:23:26Z</dcterms:created>
  <dcterms:modified xsi:type="dcterms:W3CDTF">2026-04-19T12:50:48Z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a8de25a8-ef47-40a7-b7ec-c38f3edc2acf_Enabled">
    <vt:lpwstr>true</vt:lpwstr>
  </property>
  <property fmtid="{D5CDD505-2E9C-101B-9397-08002B2CF9AE}" pid="3" name="MSIP_Label_a8de25a8-ef47-40a7-b7ec-c38f3edc2acf_SetDate">
    <vt:lpwstr>2026-04-19T12:50:48Z</vt:lpwstr>
  </property>
  <property fmtid="{D5CDD505-2E9C-101B-9397-08002B2CF9AE}" pid="4" name="MSIP_Label_a8de25a8-ef47-40a7-b7ec-c38f3edc2acf_Method">
    <vt:lpwstr>Standard</vt:lpwstr>
  </property>
  <property fmtid="{D5CDD505-2E9C-101B-9397-08002B2CF9AE}" pid="5" name="MSIP_Label_a8de25a8-ef47-40a7-b7ec-c38f3edc2acf_Name">
    <vt:lpwstr>a8de25a8-ef47-40a7-b7ec-c38f3edc2acf</vt:lpwstr>
  </property>
  <property fmtid="{D5CDD505-2E9C-101B-9397-08002B2CF9AE}" pid="6" name="MSIP_Label_a8de25a8-ef47-40a7-b7ec-c38f3edc2acf_SiteId">
    <vt:lpwstr>15d1bef2-0a6a-46f9-be4c-023279325e51</vt:lpwstr>
  </property>
  <property fmtid="{D5CDD505-2E9C-101B-9397-08002B2CF9AE}" pid="7" name="MSIP_Label_a8de25a8-ef47-40a7-b7ec-c38f3edc2acf_ActionId">
    <vt:lpwstr>54142019-98ec-45cb-bc2e-8bb8e432309d</vt:lpwstr>
  </property>
  <property fmtid="{D5CDD505-2E9C-101B-9397-08002B2CF9AE}" pid="8" name="MSIP_Label_a8de25a8-ef47-40a7-b7ec-c38f3edc2acf_ContentBits">
    <vt:lpwstr>0</vt:lpwstr>
  </property>
  <property fmtid="{D5CDD505-2E9C-101B-9397-08002B2CF9AE}" pid="9" name="MSIP_Label_a8de25a8-ef47-40a7-b7ec-c38f3edc2acf_Tag">
    <vt:lpwstr>10, 3, 0, 1</vt:lpwstr>
  </property>
</Properties>
</file>