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72" r:id="rId4"/>
    <p:sldId id="270" r:id="rId5"/>
    <p:sldId id="267" r:id="rId6"/>
    <p:sldId id="273" r:id="rId7"/>
    <p:sldId id="261" r:id="rId8"/>
    <p:sldId id="266" r:id="rId9"/>
    <p:sldId id="258" r:id="rId10"/>
    <p:sldId id="259" r:id="rId11"/>
    <p:sldId id="260" r:id="rId12"/>
    <p:sldId id="265" r:id="rId13"/>
    <p:sldId id="268" r:id="rId14"/>
    <p:sldId id="263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468"/>
    <a:srgbClr val="CCC0B8"/>
    <a:srgbClr val="8A513F"/>
    <a:srgbClr val="052D3D"/>
    <a:srgbClr val="3A7B91"/>
    <a:srgbClr val="204C71"/>
    <a:srgbClr val="418092"/>
    <a:srgbClr val="935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79338-1166-ACB0-717F-42632FD85AB3}" v="2167" dt="2024-05-20T15:16:15.718"/>
    <p1510:client id="{24B066C3-A29D-F7BC-6165-06883AAD592F}" v="230" dt="2024-05-20T15:47:23.715"/>
    <p1510:client id="{30B06F22-E492-CD17-7836-36CFE65528D6}" v="2" dt="2024-05-20T19:32:22.267"/>
    <p1510:client id="{4BA69172-CF91-2489-2607-567FC10C61FC}" v="2065" dt="2024-05-20T19:29:45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emély, művészet, épület, ruházat látható&#10;&#10;Automatikusan generált leírás">
            <a:extLst>
              <a:ext uri="{FF2B5EF4-FFF2-40B4-BE49-F238E27FC236}">
                <a16:creationId xmlns:a16="http://schemas.microsoft.com/office/drawing/2014/main" id="{E9B3D6EC-1584-9064-5BDB-AE0F84C1A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636" b="170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2E2B581-1FFB-4C3D-4308-122D7787F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640936"/>
            <a:ext cx="10261600" cy="3564869"/>
          </a:xfr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8900" b="1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Times New Roman"/>
                <a:cs typeface="Times New Roman"/>
              </a:rPr>
              <a:t>Bánk bán a Nemzeti Színházban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9743CEF-D2A4-B0FB-5019-31AA9FF9A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endParaRPr lang="hu-HU" sz="3200"/>
          </a:p>
        </p:txBody>
      </p:sp>
    </p:spTree>
    <p:extLst>
      <p:ext uri="{BB962C8B-B14F-4D97-AF65-F5344CB8AC3E}">
        <p14:creationId xmlns:p14="http://schemas.microsoft.com/office/powerpoint/2010/main" val="880191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ruházat, művészet, személy látható&#10;&#10;Automatikusan generált leírás">
            <a:extLst>
              <a:ext uri="{FF2B5EF4-FFF2-40B4-BE49-F238E27FC236}">
                <a16:creationId xmlns:a16="http://schemas.microsoft.com/office/drawing/2014/main" id="{5F77F924-6D28-FA04-AD4D-24F38033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31" y="2790611"/>
            <a:ext cx="4687020" cy="3145834"/>
          </a:xfrm>
          <a:prstGeom prst="rect">
            <a:avLst/>
          </a:prstGeom>
        </p:spPr>
      </p:pic>
      <p:pic>
        <p:nvPicPr>
          <p:cNvPr id="5" name="Kép 4" descr="A képen Emberi arc, személy, ruházat, mikrofon látható&#10;&#10;Automatikusan generált leírás">
            <a:extLst>
              <a:ext uri="{FF2B5EF4-FFF2-40B4-BE49-F238E27FC236}">
                <a16:creationId xmlns:a16="http://schemas.microsoft.com/office/drawing/2014/main" id="{F4DDF929-4112-972B-39BB-E59009416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7667" b="17333"/>
          <a:stretch/>
        </p:blipFill>
        <p:spPr>
          <a:xfrm>
            <a:off x="21" y="7217444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6B8D207-D14D-2AA4-5672-78C4D504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26" y="-3319253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0600" b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Vidnyánszky Attila rendezései</a:t>
            </a:r>
          </a:p>
        </p:txBody>
      </p: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815C4508-F98D-78AB-6B02-C93B8B2B0152}"/>
              </a:ext>
            </a:extLst>
          </p:cNvPr>
          <p:cNvGrpSpPr/>
          <p:nvPr/>
        </p:nvGrpSpPr>
        <p:grpSpPr>
          <a:xfrm>
            <a:off x="958594" y="979222"/>
            <a:ext cx="2789207" cy="1480867"/>
            <a:chOff x="958594" y="4774845"/>
            <a:chExt cx="2789207" cy="1480867"/>
          </a:xfrm>
        </p:grpSpPr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8523425E-EDD8-94A2-1934-AD633B212D91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DAF6DFC-DDDA-7222-018C-F278F6D7AAB7}"/>
                </a:ext>
              </a:extLst>
            </p:cNvPr>
            <p:cNvSpPr txBox="1"/>
            <p:nvPr/>
          </p:nvSpPr>
          <p:spPr>
            <a:xfrm>
              <a:off x="1399917" y="5159097"/>
              <a:ext cx="1888434" cy="70788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2002</a:t>
              </a:r>
            </a:p>
          </p:txBody>
        </p: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29106579-F510-6299-2126-E0EE1E62C2FD}"/>
              </a:ext>
            </a:extLst>
          </p:cNvPr>
          <p:cNvGrpSpPr/>
          <p:nvPr/>
        </p:nvGrpSpPr>
        <p:grpSpPr>
          <a:xfrm>
            <a:off x="12532367" y="979221"/>
            <a:ext cx="2789207" cy="1480867"/>
            <a:chOff x="958594" y="4774845"/>
            <a:chExt cx="2789207" cy="1480867"/>
          </a:xfrm>
        </p:grpSpPr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AFC50BBE-90E6-8B47-CC70-3890AAE40CF0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7356119C-2C90-6A0E-C318-1CEF00E39A5D}"/>
                </a:ext>
              </a:extLst>
            </p:cNvPr>
            <p:cNvSpPr txBox="1"/>
            <p:nvPr/>
          </p:nvSpPr>
          <p:spPr>
            <a:xfrm>
              <a:off x="1414294" y="5159097"/>
              <a:ext cx="1888434" cy="70788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2017</a:t>
              </a: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343D895E-2DE9-47C2-10D1-7BF0A32BFFD9}"/>
              </a:ext>
            </a:extLst>
          </p:cNvPr>
          <p:cNvGrpSpPr/>
          <p:nvPr/>
        </p:nvGrpSpPr>
        <p:grpSpPr>
          <a:xfrm>
            <a:off x="15709763" y="979220"/>
            <a:ext cx="2789207" cy="1480867"/>
            <a:chOff x="958594" y="4774845"/>
            <a:chExt cx="2789207" cy="1480867"/>
          </a:xfrm>
        </p:grpSpPr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7F0A6E65-FD5F-BEC7-F57A-BB41B7E30A8B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CA1C0F7B-A265-CB7C-F3BA-14753DFD5B4D}"/>
                </a:ext>
              </a:extLst>
            </p:cNvPr>
            <p:cNvSpPr txBox="1"/>
            <p:nvPr/>
          </p:nvSpPr>
          <p:spPr>
            <a:xfrm>
              <a:off x="1399917" y="5159097"/>
              <a:ext cx="1888434" cy="707886"/>
            </a:xfrm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2023</a:t>
              </a:r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888CB2E4-FA61-E9D1-B8E4-AA1A3A8C272F}"/>
              </a:ext>
            </a:extLst>
          </p:cNvPr>
          <p:cNvSpPr txBox="1"/>
          <p:nvPr/>
        </p:nvSpPr>
        <p:spPr>
          <a:xfrm>
            <a:off x="820134" y="2555419"/>
            <a:ext cx="8067260" cy="4047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3000" u="sng">
                <a:latin typeface="Century Schoolbook"/>
                <a:cs typeface="Arial"/>
              </a:rPr>
              <a:t>Főbb szereplők</a:t>
            </a:r>
            <a:r>
              <a:rPr lang="hu-HU" sz="3000">
                <a:latin typeface="Century Schoolbook"/>
                <a:cs typeface="Arial"/>
              </a:rPr>
              <a:t>:</a:t>
            </a:r>
            <a:endParaRPr lang="en-US" sz="30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3000">
                <a:latin typeface="Century Schoolbook"/>
                <a:cs typeface="Arial"/>
              </a:rPr>
              <a:t>Bánk bán - László Zsolt</a:t>
            </a:r>
            <a:endParaRPr lang="en-US" sz="30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3000">
                <a:latin typeface="Century Schoolbook"/>
                <a:cs typeface="Arial"/>
              </a:rPr>
              <a:t>Melinda – Nagy-</a:t>
            </a:r>
            <a:r>
              <a:rPr lang="hu-HU" sz="3000" err="1">
                <a:latin typeface="Century Schoolbook"/>
                <a:cs typeface="Arial"/>
              </a:rPr>
              <a:t>Kálózy</a:t>
            </a:r>
            <a:r>
              <a:rPr lang="hu-HU" sz="3000">
                <a:latin typeface="Century Schoolbook"/>
                <a:cs typeface="Arial"/>
              </a:rPr>
              <a:t> Eszter</a:t>
            </a:r>
            <a:endParaRPr lang="en-US" sz="30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3000">
                <a:latin typeface="Century Schoolbook"/>
                <a:cs typeface="Arial"/>
              </a:rPr>
              <a:t>Otto – </a:t>
            </a:r>
            <a:r>
              <a:rPr lang="hu-HU" sz="3000" err="1">
                <a:latin typeface="Century Schoolbook"/>
                <a:cs typeface="Arial"/>
              </a:rPr>
              <a:t>Trill</a:t>
            </a:r>
            <a:r>
              <a:rPr lang="hu-HU" sz="3000">
                <a:latin typeface="Century Schoolbook"/>
                <a:cs typeface="Arial"/>
              </a:rPr>
              <a:t> Zsolt</a:t>
            </a:r>
            <a:endParaRPr lang="en-US" sz="30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3000">
                <a:latin typeface="Century Schoolbook"/>
                <a:cs typeface="Arial"/>
              </a:rPr>
              <a:t>Gertrudis – Kubik Anna</a:t>
            </a:r>
            <a:endParaRPr lang="en-US" sz="30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3000">
                <a:latin typeface="Century Schoolbook"/>
                <a:cs typeface="Arial"/>
              </a:rPr>
              <a:t>II. Endre – Sinkó László</a:t>
            </a:r>
            <a:endParaRPr lang="en-US" sz="30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3000" err="1">
                <a:latin typeface="Century Schoolbook"/>
                <a:cs typeface="Arial"/>
              </a:rPr>
              <a:t>Biberach</a:t>
            </a:r>
            <a:r>
              <a:rPr lang="hu-HU" sz="3000">
                <a:latin typeface="Century Schoolbook"/>
                <a:cs typeface="Arial"/>
              </a:rPr>
              <a:t> - Kaszás Attila</a:t>
            </a:r>
            <a:endParaRPr lang="en-US" sz="3000">
              <a:latin typeface="Century Schoolbook"/>
              <a:cs typeface="Arial"/>
            </a:endParaRPr>
          </a:p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50801CB-28A9-4A3C-2CB1-F62B73E61C12}"/>
              </a:ext>
            </a:extLst>
          </p:cNvPr>
          <p:cNvSpPr txBox="1"/>
          <p:nvPr/>
        </p:nvSpPr>
        <p:spPr>
          <a:xfrm>
            <a:off x="4140991" y="1100181"/>
            <a:ext cx="551621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>
                <a:latin typeface="Century Schoolbook"/>
              </a:rPr>
              <a:t>Bemutató</a:t>
            </a:r>
            <a:r>
              <a:rPr lang="hu-HU" sz="3000">
                <a:latin typeface="Century Schoolbook"/>
              </a:rPr>
              <a:t>: 2002. december 14.</a:t>
            </a:r>
            <a:endParaRPr lang="hu-HU" sz="300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8" name="Kép 7" descr="A képen ruházat, lábbelik, személy, ember látható&#10;&#10;Automatikusan generált leírás">
            <a:extLst>
              <a:ext uri="{FF2B5EF4-FFF2-40B4-BE49-F238E27FC236}">
                <a16:creationId xmlns:a16="http://schemas.microsoft.com/office/drawing/2014/main" id="{90E75389-7FD2-04B3-CFC7-7DA5F36F4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5948" y="2794957"/>
            <a:ext cx="4876215" cy="3482197"/>
          </a:xfrm>
          <a:prstGeom prst="rect">
            <a:avLst/>
          </a:prstGeom>
        </p:spPr>
      </p:pic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8D3639D7-EA13-6134-F87D-0451041F79DF}"/>
              </a:ext>
            </a:extLst>
          </p:cNvPr>
          <p:cNvGrpSpPr/>
          <p:nvPr/>
        </p:nvGrpSpPr>
        <p:grpSpPr>
          <a:xfrm>
            <a:off x="3927894" y="1677838"/>
            <a:ext cx="8384875" cy="914400"/>
            <a:chOff x="3927894" y="1677838"/>
            <a:chExt cx="8384875" cy="914400"/>
          </a:xfrm>
        </p:grpSpPr>
        <p:pic>
          <p:nvPicPr>
            <p:cNvPr id="9" name="Ábra 8" descr="Jelölő egyszínű kitöltéssel">
              <a:extLst>
                <a:ext uri="{FF2B5EF4-FFF2-40B4-BE49-F238E27FC236}">
                  <a16:creationId xmlns:a16="http://schemas.microsoft.com/office/drawing/2014/main" id="{3D7A965E-3012-A51C-3851-E108D4833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26295231-8FFE-EE4B-0C12-C92A37DCDB92}"/>
                </a:ext>
              </a:extLst>
            </p:cNvPr>
            <p:cNvSpPr txBox="1"/>
            <p:nvPr/>
          </p:nvSpPr>
          <p:spPr>
            <a:xfrm>
              <a:off x="4609381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latin typeface="Century Schoolbook"/>
                </a:rPr>
                <a:t>Duna és a Soroksári út közötti területen</a:t>
              </a:r>
              <a:r>
                <a:rPr lang="hu-HU" sz="2800">
                  <a:latin typeface="Century Schoolbook"/>
                  <a:cs typeface="Arial"/>
                </a:rPr>
                <a:t>​</a:t>
              </a:r>
              <a:endParaRPr lang="hu-HU">
                <a:latin typeface="Century School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01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ruházat, művészet, személy látható&#10;&#10;Automatikusan generált leírás">
            <a:extLst>
              <a:ext uri="{FF2B5EF4-FFF2-40B4-BE49-F238E27FC236}">
                <a16:creationId xmlns:a16="http://schemas.microsoft.com/office/drawing/2014/main" id="{5F77F924-6D28-FA04-AD4D-24F38033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830" y="2675592"/>
            <a:ext cx="4687020" cy="3145834"/>
          </a:xfrm>
          <a:prstGeom prst="rect">
            <a:avLst/>
          </a:prstGeom>
        </p:spPr>
      </p:pic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815C4508-F98D-78AB-6B02-C93B8B2B0152}"/>
              </a:ext>
            </a:extLst>
          </p:cNvPr>
          <p:cNvGrpSpPr/>
          <p:nvPr/>
        </p:nvGrpSpPr>
        <p:grpSpPr>
          <a:xfrm>
            <a:off x="-3311481" y="979222"/>
            <a:ext cx="2789207" cy="1480867"/>
            <a:chOff x="958594" y="4774845"/>
            <a:chExt cx="2789207" cy="1480867"/>
          </a:xfrm>
        </p:grpSpPr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8523425E-EDD8-94A2-1934-AD633B212D91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DAF6DFC-DDDA-7222-018C-F278F6D7AAB7}"/>
                </a:ext>
              </a:extLst>
            </p:cNvPr>
            <p:cNvSpPr txBox="1"/>
            <p:nvPr/>
          </p:nvSpPr>
          <p:spPr>
            <a:xfrm>
              <a:off x="1399917" y="5159097"/>
              <a:ext cx="1888434" cy="70788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2002</a:t>
              </a:r>
            </a:p>
          </p:txBody>
        </p: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29106579-F510-6299-2126-E0EE1E62C2FD}"/>
              </a:ext>
            </a:extLst>
          </p:cNvPr>
          <p:cNvGrpSpPr/>
          <p:nvPr/>
        </p:nvGrpSpPr>
        <p:grpSpPr>
          <a:xfrm>
            <a:off x="254103" y="979221"/>
            <a:ext cx="2789207" cy="1480867"/>
            <a:chOff x="958594" y="4774845"/>
            <a:chExt cx="2789207" cy="1480867"/>
          </a:xfrm>
        </p:grpSpPr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AFC50BBE-90E6-8B47-CC70-3890AAE40CF0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7356119C-2C90-6A0E-C318-1CEF00E39A5D}"/>
                </a:ext>
              </a:extLst>
            </p:cNvPr>
            <p:cNvSpPr txBox="1"/>
            <p:nvPr/>
          </p:nvSpPr>
          <p:spPr>
            <a:xfrm>
              <a:off x="1414294" y="5159097"/>
              <a:ext cx="1888434" cy="70788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2017</a:t>
              </a: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343D895E-2DE9-47C2-10D1-7BF0A32BFFD9}"/>
              </a:ext>
            </a:extLst>
          </p:cNvPr>
          <p:cNvGrpSpPr/>
          <p:nvPr/>
        </p:nvGrpSpPr>
        <p:grpSpPr>
          <a:xfrm>
            <a:off x="12676140" y="964843"/>
            <a:ext cx="2789207" cy="1480867"/>
            <a:chOff x="958594" y="4774845"/>
            <a:chExt cx="2789207" cy="1480867"/>
          </a:xfrm>
        </p:grpSpPr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7F0A6E65-FD5F-BEC7-F57A-BB41B7E30A8B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CA1C0F7B-A265-CB7C-F3BA-14753DFD5B4D}"/>
                </a:ext>
              </a:extLst>
            </p:cNvPr>
            <p:cNvSpPr txBox="1"/>
            <p:nvPr/>
          </p:nvSpPr>
          <p:spPr>
            <a:xfrm>
              <a:off x="1399917" y="5159097"/>
              <a:ext cx="1888434" cy="707886"/>
            </a:xfrm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2023</a:t>
              </a:r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888CB2E4-FA61-E9D1-B8E4-AA1A3A8C272F}"/>
              </a:ext>
            </a:extLst>
          </p:cNvPr>
          <p:cNvSpPr txBox="1"/>
          <p:nvPr/>
        </p:nvSpPr>
        <p:spPr>
          <a:xfrm>
            <a:off x="820134" y="2555419"/>
            <a:ext cx="8067260" cy="3853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2800" u="sng">
                <a:latin typeface="Century Schoolbook"/>
                <a:cs typeface="Arial"/>
              </a:rPr>
              <a:t>Főbb szereplők:</a:t>
            </a:r>
            <a:endParaRPr lang="en-US" sz="2800" u="sng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hu-HU" sz="2800">
                <a:latin typeface="Century Schoolbook"/>
                <a:cs typeface="Arial"/>
              </a:rPr>
              <a:t>Bánk bán - </a:t>
            </a:r>
            <a:r>
              <a:rPr lang="hu-HU" sz="2800" err="1">
                <a:latin typeface="Century Schoolbook"/>
                <a:cs typeface="Arial"/>
              </a:rPr>
              <a:t>Mátray</a:t>
            </a:r>
            <a:r>
              <a:rPr lang="hu-HU" sz="2800">
                <a:latin typeface="Century Schoolbook"/>
                <a:cs typeface="Arial"/>
              </a:rPr>
              <a:t> László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hu-HU" sz="2800">
                <a:latin typeface="Century Schoolbook"/>
                <a:cs typeface="Arial"/>
              </a:rPr>
              <a:t>Melinda - </a:t>
            </a:r>
            <a:r>
              <a:rPr lang="hu-HU" sz="2800" err="1">
                <a:latin typeface="Century Schoolbook"/>
                <a:cs typeface="Arial"/>
              </a:rPr>
              <a:t>Söptei</a:t>
            </a:r>
            <a:r>
              <a:rPr lang="hu-HU" sz="2800">
                <a:latin typeface="Century Schoolbook"/>
                <a:cs typeface="Arial"/>
              </a:rPr>
              <a:t> Andrea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hu-HU" sz="2800">
                <a:latin typeface="Century Schoolbook"/>
                <a:cs typeface="Arial"/>
              </a:rPr>
              <a:t>Otto – Farkas Dénes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hu-HU" sz="2800">
                <a:latin typeface="Century Schoolbook"/>
                <a:cs typeface="Arial"/>
              </a:rPr>
              <a:t>Gertrudis – Udvaros Dorottya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hu-HU" sz="2800">
                <a:latin typeface="Century Schoolbook"/>
                <a:cs typeface="Arial"/>
              </a:rPr>
              <a:t>II. Endre – Szalma Tamás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hu-HU" sz="2800" err="1">
                <a:latin typeface="Century Schoolbook"/>
                <a:cs typeface="Arial"/>
              </a:rPr>
              <a:t>Biberach</a:t>
            </a:r>
            <a:r>
              <a:rPr lang="hu-HU" sz="2800">
                <a:latin typeface="Century Schoolbook"/>
                <a:cs typeface="Arial"/>
              </a:rPr>
              <a:t> - Horváth Lajos Ottó</a:t>
            </a:r>
            <a:endParaRPr lang="en-US" sz="2800">
              <a:latin typeface="Century Schoolbook"/>
              <a:cs typeface="Arial"/>
            </a:endParaRPr>
          </a:p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50801CB-28A9-4A3C-2CB1-F62B73E61C12}"/>
              </a:ext>
            </a:extLst>
          </p:cNvPr>
          <p:cNvSpPr txBox="1"/>
          <p:nvPr/>
        </p:nvSpPr>
        <p:spPr>
          <a:xfrm>
            <a:off x="-5664367" y="1172067"/>
            <a:ext cx="551621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>
                <a:latin typeface="Century Schoolbook"/>
              </a:rPr>
              <a:t>Bemutató</a:t>
            </a:r>
            <a:r>
              <a:rPr lang="hu-HU" sz="3000">
                <a:latin typeface="Century Schoolbook"/>
              </a:rPr>
              <a:t>: 2002. december 14.</a:t>
            </a:r>
            <a:endParaRPr lang="hu-HU" sz="300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0" name="Kép 9" descr="A képen ruházat, lábbelik, személy, ember látható&#10;&#10;Automatikusan generált leírás">
            <a:extLst>
              <a:ext uri="{FF2B5EF4-FFF2-40B4-BE49-F238E27FC236}">
                <a16:creationId xmlns:a16="http://schemas.microsoft.com/office/drawing/2014/main" id="{A801C724-4160-3CCA-6012-0E1E3CA8B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22" y="2737448"/>
            <a:ext cx="4876215" cy="3482197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E07791B-B443-49F1-B988-75A83D85D355}"/>
              </a:ext>
            </a:extLst>
          </p:cNvPr>
          <p:cNvGrpSpPr/>
          <p:nvPr/>
        </p:nvGrpSpPr>
        <p:grpSpPr>
          <a:xfrm>
            <a:off x="3309668" y="1649083"/>
            <a:ext cx="8384875" cy="914400"/>
            <a:chOff x="3927894" y="1677838"/>
            <a:chExt cx="8384875" cy="914400"/>
          </a:xfrm>
        </p:grpSpPr>
        <p:pic>
          <p:nvPicPr>
            <p:cNvPr id="12" name="Ábra 11" descr="Jelölő egyszínű kitöltéssel">
              <a:extLst>
                <a:ext uri="{FF2B5EF4-FFF2-40B4-BE49-F238E27FC236}">
                  <a16:creationId xmlns:a16="http://schemas.microsoft.com/office/drawing/2014/main" id="{A3595563-A6C4-D837-E38C-C5488531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59D72472-007C-3113-1872-DFE63A119712}"/>
                </a:ext>
              </a:extLst>
            </p:cNvPr>
            <p:cNvSpPr txBox="1"/>
            <p:nvPr/>
          </p:nvSpPr>
          <p:spPr>
            <a:xfrm>
              <a:off x="4609381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 err="1">
                  <a:latin typeface="Century Schoolbook"/>
                </a:rPr>
                <a:t>Gobbi</a:t>
              </a:r>
              <a:r>
                <a:rPr lang="hu-HU" sz="2800">
                  <a:latin typeface="Century Schoolbook"/>
                  <a:cs typeface="Arial"/>
                </a:rPr>
                <a:t> Hilda színpad</a:t>
              </a:r>
              <a:endParaRPr lang="hu-HU">
                <a:latin typeface="Century Schoolbook"/>
              </a:endParaRPr>
            </a:p>
          </p:txBody>
        </p:sp>
      </p:grp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CEBBF41-0E69-4831-5CE0-DF8F269F024F}"/>
              </a:ext>
            </a:extLst>
          </p:cNvPr>
          <p:cNvSpPr txBox="1"/>
          <p:nvPr/>
        </p:nvSpPr>
        <p:spPr>
          <a:xfrm>
            <a:off x="3494010" y="1157690"/>
            <a:ext cx="663765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>
                <a:latin typeface="Century Schoolbook"/>
              </a:rPr>
              <a:t>Bemutató</a:t>
            </a:r>
            <a:r>
              <a:rPr lang="hu-HU" sz="3000">
                <a:latin typeface="Century Schoolbook"/>
              </a:rPr>
              <a:t>: 2017. szeptember 21.</a:t>
            </a:r>
            <a:endParaRPr lang="hu-HU" sz="300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21" name="Kép 20" descr="A képen ruházat, személy, ruha, Jelmeztervezés látható&#10;&#10;Automatikusan generált leírás">
            <a:extLst>
              <a:ext uri="{FF2B5EF4-FFF2-40B4-BE49-F238E27FC236}">
                <a16:creationId xmlns:a16="http://schemas.microsoft.com/office/drawing/2014/main" id="{9CEEC1FE-041E-9063-FEEC-11A74A1B1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6415" y="2838379"/>
            <a:ext cx="6052868" cy="35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0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29106579-F510-6299-2126-E0EE1E62C2FD}"/>
              </a:ext>
            </a:extLst>
          </p:cNvPr>
          <p:cNvGrpSpPr/>
          <p:nvPr/>
        </p:nvGrpSpPr>
        <p:grpSpPr>
          <a:xfrm>
            <a:off x="-3167708" y="1079863"/>
            <a:ext cx="2789207" cy="1480867"/>
            <a:chOff x="958594" y="4774845"/>
            <a:chExt cx="2789207" cy="1480867"/>
          </a:xfrm>
        </p:grpSpPr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AFC50BBE-90E6-8B47-CC70-3890AAE40CF0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7356119C-2C90-6A0E-C318-1CEF00E39A5D}"/>
                </a:ext>
              </a:extLst>
            </p:cNvPr>
            <p:cNvSpPr txBox="1"/>
            <p:nvPr/>
          </p:nvSpPr>
          <p:spPr>
            <a:xfrm>
              <a:off x="1414294" y="5159097"/>
              <a:ext cx="1888434" cy="70788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2017</a:t>
              </a: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343D895E-2DE9-47C2-10D1-7BF0A32BFFD9}"/>
              </a:ext>
            </a:extLst>
          </p:cNvPr>
          <p:cNvGrpSpPr/>
          <p:nvPr/>
        </p:nvGrpSpPr>
        <p:grpSpPr>
          <a:xfrm>
            <a:off x="527272" y="1079862"/>
            <a:ext cx="2789207" cy="1480867"/>
            <a:chOff x="958594" y="4774845"/>
            <a:chExt cx="2789207" cy="1480867"/>
          </a:xfrm>
        </p:grpSpPr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7F0A6E65-FD5F-BEC7-F57A-BB41B7E30A8B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CA1C0F7B-A265-CB7C-F3BA-14753DFD5B4D}"/>
                </a:ext>
              </a:extLst>
            </p:cNvPr>
            <p:cNvSpPr txBox="1"/>
            <p:nvPr/>
          </p:nvSpPr>
          <p:spPr>
            <a:xfrm>
              <a:off x="1399917" y="5159097"/>
              <a:ext cx="1888434" cy="707886"/>
            </a:xfrm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2023</a:t>
              </a:r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888CB2E4-FA61-E9D1-B8E4-AA1A3A8C272F}"/>
              </a:ext>
            </a:extLst>
          </p:cNvPr>
          <p:cNvSpPr txBox="1"/>
          <p:nvPr/>
        </p:nvSpPr>
        <p:spPr>
          <a:xfrm>
            <a:off x="532587" y="2555419"/>
            <a:ext cx="8067260" cy="3853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2800" u="sng">
                <a:latin typeface="Century Schoolbook"/>
                <a:cs typeface="Arial"/>
              </a:rPr>
              <a:t>Főbb szereplők:</a:t>
            </a:r>
            <a:endParaRPr lang="en-US" sz="2800" u="sng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2800">
                <a:latin typeface="Century Schoolbook"/>
                <a:cs typeface="Arial"/>
              </a:rPr>
              <a:t>Bánk bán - </a:t>
            </a:r>
            <a:r>
              <a:rPr lang="hu-HU" sz="2800" err="1">
                <a:latin typeface="Century Schoolbook"/>
                <a:cs typeface="Arial"/>
              </a:rPr>
              <a:t>Berettyán</a:t>
            </a:r>
            <a:r>
              <a:rPr lang="hu-HU" sz="2800">
                <a:latin typeface="Century Schoolbook"/>
                <a:cs typeface="Arial"/>
              </a:rPr>
              <a:t> Sándor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2800">
                <a:latin typeface="Century Schoolbook"/>
                <a:cs typeface="Arial"/>
              </a:rPr>
              <a:t>Melinda – Barta Ágnes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2800">
                <a:latin typeface="Century Schoolbook"/>
                <a:cs typeface="Arial"/>
              </a:rPr>
              <a:t>Otto – Herczegh Péter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2800">
                <a:latin typeface="Century Schoolbook"/>
                <a:cs typeface="Arial"/>
              </a:rPr>
              <a:t>Gertrudis – Ács Eszter/Szilágyi Ágota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2800">
                <a:latin typeface="Century Schoolbook"/>
                <a:cs typeface="Arial"/>
              </a:rPr>
              <a:t>II. Endre – </a:t>
            </a:r>
            <a:r>
              <a:rPr lang="hu-HU" sz="2800" err="1">
                <a:latin typeface="Century Schoolbook"/>
                <a:cs typeface="Arial"/>
              </a:rPr>
              <a:t>Berettyán</a:t>
            </a:r>
            <a:r>
              <a:rPr lang="hu-HU" sz="2800">
                <a:latin typeface="Century Schoolbook"/>
                <a:cs typeface="Arial"/>
              </a:rPr>
              <a:t> Nándor</a:t>
            </a:r>
            <a:endParaRPr lang="en-US" sz="28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2800" err="1">
                <a:latin typeface="Century Schoolbook"/>
                <a:cs typeface="Arial"/>
              </a:rPr>
              <a:t>Biberach</a:t>
            </a:r>
            <a:r>
              <a:rPr lang="hu-HU" sz="2800">
                <a:latin typeface="Century Schoolbook"/>
                <a:cs typeface="Arial"/>
              </a:rPr>
              <a:t> - Szabó Sebestény László</a:t>
            </a:r>
            <a:endParaRPr lang="en-US" sz="2800">
              <a:latin typeface="Century Schoolbook"/>
              <a:cs typeface="Arial"/>
            </a:endParaRPr>
          </a:p>
          <a:p>
            <a:endParaRPr lang="hu-HU">
              <a:latin typeface="Century Schoolbook"/>
            </a:endParaRPr>
          </a:p>
        </p:txBody>
      </p:sp>
      <p:pic>
        <p:nvPicPr>
          <p:cNvPr id="10" name="Kép 9" descr="A képen ruházat, lábbelik, személy, ember látható&#10;&#10;Automatikusan generált leírás">
            <a:extLst>
              <a:ext uri="{FF2B5EF4-FFF2-40B4-BE49-F238E27FC236}">
                <a16:creationId xmlns:a16="http://schemas.microsoft.com/office/drawing/2014/main" id="{A801C724-4160-3CCA-6012-0E1E3CA8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005" y="2737448"/>
            <a:ext cx="4876215" cy="3482197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E07791B-B443-49F1-B988-75A83D85D355}"/>
              </a:ext>
            </a:extLst>
          </p:cNvPr>
          <p:cNvGrpSpPr/>
          <p:nvPr/>
        </p:nvGrpSpPr>
        <p:grpSpPr>
          <a:xfrm>
            <a:off x="3309668" y="1649083"/>
            <a:ext cx="8384875" cy="914400"/>
            <a:chOff x="3927894" y="1677838"/>
            <a:chExt cx="8384875" cy="914400"/>
          </a:xfrm>
        </p:grpSpPr>
        <p:pic>
          <p:nvPicPr>
            <p:cNvPr id="12" name="Ábra 11" descr="Jelölő egyszínű kitöltéssel">
              <a:extLst>
                <a:ext uri="{FF2B5EF4-FFF2-40B4-BE49-F238E27FC236}">
                  <a16:creationId xmlns:a16="http://schemas.microsoft.com/office/drawing/2014/main" id="{A3595563-A6C4-D837-E38C-C5488531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59D72472-007C-3113-1872-DFE63A119712}"/>
                </a:ext>
              </a:extLst>
            </p:cNvPr>
            <p:cNvSpPr txBox="1"/>
            <p:nvPr/>
          </p:nvSpPr>
          <p:spPr>
            <a:xfrm>
              <a:off x="4609381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latin typeface="Century Schoolbook"/>
                </a:rPr>
                <a:t>Duna és a Soroksári út közötti területen</a:t>
              </a:r>
              <a:r>
                <a:rPr lang="hu-HU" sz="2800">
                  <a:latin typeface="Century Schoolbook"/>
                  <a:cs typeface="Arial"/>
                </a:rPr>
                <a:t>​</a:t>
              </a:r>
              <a:endParaRPr lang="hu-HU">
                <a:latin typeface="Century Schoolbook"/>
              </a:endParaRPr>
            </a:p>
          </p:txBody>
        </p:sp>
      </p:grp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CEBBF41-0E69-4831-5CE0-DF8F269F024F}"/>
              </a:ext>
            </a:extLst>
          </p:cNvPr>
          <p:cNvSpPr txBox="1"/>
          <p:nvPr/>
        </p:nvSpPr>
        <p:spPr>
          <a:xfrm>
            <a:off x="3494010" y="1157690"/>
            <a:ext cx="663765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>
                <a:latin typeface="Century Schoolbook"/>
              </a:rPr>
              <a:t>Bemutató</a:t>
            </a:r>
            <a:r>
              <a:rPr lang="hu-HU" sz="3000">
                <a:latin typeface="Century Schoolbook"/>
              </a:rPr>
              <a:t>: 2023. szeptember 03.</a:t>
            </a:r>
            <a:endParaRPr lang="hu-HU" sz="300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5" name="Kép 4" descr="A képen ruházat, személy, ruha, Jelmeztervezés látható&#10;&#10;Automatikusan generált leírás">
            <a:extLst>
              <a:ext uri="{FF2B5EF4-FFF2-40B4-BE49-F238E27FC236}">
                <a16:creationId xmlns:a16="http://schemas.microsoft.com/office/drawing/2014/main" id="{078488F9-F1D3-1092-B61D-20ED0F4EC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923" y="3068416"/>
            <a:ext cx="5017700" cy="293528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247BABC-3FA8-3464-3E26-2B45445D0BE5}"/>
              </a:ext>
            </a:extLst>
          </p:cNvPr>
          <p:cNvSpPr txBox="1"/>
          <p:nvPr/>
        </p:nvSpPr>
        <p:spPr>
          <a:xfrm>
            <a:off x="-3063003" y="3472443"/>
            <a:ext cx="268356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200" dirty="0">
                <a:latin typeface="Century Schoolbook"/>
              </a:rPr>
              <a:t>Egy interjúból...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50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343D895E-2DE9-47C2-10D1-7BF0A32BFFD9}"/>
              </a:ext>
            </a:extLst>
          </p:cNvPr>
          <p:cNvGrpSpPr/>
          <p:nvPr/>
        </p:nvGrpSpPr>
        <p:grpSpPr>
          <a:xfrm>
            <a:off x="527272" y="1079862"/>
            <a:ext cx="2789207" cy="1480867"/>
            <a:chOff x="958594" y="4774845"/>
            <a:chExt cx="2789207" cy="1480867"/>
          </a:xfrm>
        </p:grpSpPr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7F0A6E65-FD5F-BEC7-F57A-BB41B7E30A8B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CA1C0F7B-A265-CB7C-F3BA-14753DFD5B4D}"/>
                </a:ext>
              </a:extLst>
            </p:cNvPr>
            <p:cNvSpPr txBox="1"/>
            <p:nvPr/>
          </p:nvSpPr>
          <p:spPr>
            <a:xfrm>
              <a:off x="1399917" y="5159097"/>
              <a:ext cx="1888434" cy="707886"/>
            </a:xfrm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2023</a:t>
              </a:r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888CB2E4-FA61-E9D1-B8E4-AA1A3A8C272F}"/>
              </a:ext>
            </a:extLst>
          </p:cNvPr>
          <p:cNvSpPr txBox="1"/>
          <p:nvPr/>
        </p:nvSpPr>
        <p:spPr>
          <a:xfrm>
            <a:off x="5694058" y="1635268"/>
            <a:ext cx="4501676" cy="27618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1600" u="sng" dirty="0">
                <a:latin typeface="Century Schoolbook"/>
                <a:cs typeface="Arial"/>
              </a:rPr>
              <a:t>Főbb szereplők:</a:t>
            </a:r>
            <a:endParaRPr lang="en-US" sz="1600" u="sng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1600" dirty="0">
                <a:latin typeface="Century Schoolbook"/>
                <a:cs typeface="Arial"/>
              </a:rPr>
              <a:t>Bánk bán - </a:t>
            </a:r>
            <a:r>
              <a:rPr lang="hu-HU" sz="1600" err="1">
                <a:latin typeface="Century Schoolbook"/>
                <a:cs typeface="Arial"/>
              </a:rPr>
              <a:t>Berettyán</a:t>
            </a:r>
            <a:r>
              <a:rPr lang="hu-HU" sz="1600" dirty="0">
                <a:latin typeface="Century Schoolbook"/>
                <a:cs typeface="Arial"/>
              </a:rPr>
              <a:t> Sándor</a:t>
            </a:r>
            <a:endParaRPr lang="en-US" sz="16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1600" dirty="0">
                <a:latin typeface="Century Schoolbook"/>
                <a:cs typeface="Arial"/>
              </a:rPr>
              <a:t>Melinda – Barta Ágnes</a:t>
            </a:r>
            <a:endParaRPr lang="en-US" sz="16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1600" dirty="0">
                <a:latin typeface="Century Schoolbook"/>
                <a:cs typeface="Arial"/>
              </a:rPr>
              <a:t>Otto – Herczegh Péter</a:t>
            </a:r>
            <a:endParaRPr lang="en-US" sz="16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1600" dirty="0">
                <a:latin typeface="Century Schoolbook"/>
                <a:cs typeface="Arial"/>
              </a:rPr>
              <a:t>Gertrudis – Ács Eszter/Szilágyi Ágota</a:t>
            </a:r>
            <a:endParaRPr lang="en-US" sz="16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1600" dirty="0">
                <a:latin typeface="Century Schoolbook"/>
                <a:cs typeface="Arial"/>
              </a:rPr>
              <a:t>II. Endre – </a:t>
            </a:r>
            <a:r>
              <a:rPr lang="hu-HU" sz="1600" err="1">
                <a:latin typeface="Century Schoolbook"/>
                <a:cs typeface="Arial"/>
              </a:rPr>
              <a:t>Berettyán</a:t>
            </a:r>
            <a:r>
              <a:rPr lang="hu-HU" sz="1600" dirty="0">
                <a:latin typeface="Century Schoolbook"/>
                <a:cs typeface="Arial"/>
              </a:rPr>
              <a:t> Nándor</a:t>
            </a:r>
            <a:endParaRPr lang="en-US" sz="1600">
              <a:latin typeface="Century Schoolbook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hu-HU" sz="1600" err="1">
                <a:latin typeface="Century Schoolbook"/>
                <a:cs typeface="Arial"/>
              </a:rPr>
              <a:t>Biberach</a:t>
            </a:r>
            <a:r>
              <a:rPr lang="hu-HU" sz="1600" dirty="0">
                <a:latin typeface="Century Schoolbook"/>
                <a:cs typeface="Arial"/>
              </a:rPr>
              <a:t> - Szabó Sebestény László</a:t>
            </a:r>
            <a:endParaRPr lang="en-US" sz="1600">
              <a:latin typeface="Century Schoolbook"/>
              <a:cs typeface="Arial"/>
            </a:endParaRPr>
          </a:p>
          <a:p>
            <a:endParaRPr lang="hu-HU">
              <a:latin typeface="Century Schoolbook"/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E07791B-B443-49F1-B988-75A83D85D355}"/>
              </a:ext>
            </a:extLst>
          </p:cNvPr>
          <p:cNvGrpSpPr/>
          <p:nvPr/>
        </p:nvGrpSpPr>
        <p:grpSpPr>
          <a:xfrm>
            <a:off x="12194876" y="1649083"/>
            <a:ext cx="8384875" cy="914400"/>
            <a:chOff x="3927894" y="1677838"/>
            <a:chExt cx="8384875" cy="914400"/>
          </a:xfrm>
        </p:grpSpPr>
        <p:pic>
          <p:nvPicPr>
            <p:cNvPr id="12" name="Ábra 11" descr="Jelölő egyszínű kitöltéssel">
              <a:extLst>
                <a:ext uri="{FF2B5EF4-FFF2-40B4-BE49-F238E27FC236}">
                  <a16:creationId xmlns:a16="http://schemas.microsoft.com/office/drawing/2014/main" id="{A3595563-A6C4-D837-E38C-C5488531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59D72472-007C-3113-1872-DFE63A119712}"/>
                </a:ext>
              </a:extLst>
            </p:cNvPr>
            <p:cNvSpPr txBox="1"/>
            <p:nvPr/>
          </p:nvSpPr>
          <p:spPr>
            <a:xfrm>
              <a:off x="4609381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latin typeface="Century Schoolbook"/>
                </a:rPr>
                <a:t>Duna és a Soroksári út közötti területen</a:t>
              </a:r>
              <a:r>
                <a:rPr lang="hu-HU" sz="2800">
                  <a:latin typeface="Century Schoolbook"/>
                  <a:cs typeface="Arial"/>
                </a:rPr>
                <a:t>​</a:t>
              </a:r>
              <a:endParaRPr lang="hu-HU">
                <a:latin typeface="Century Schoolbook"/>
              </a:endParaRPr>
            </a:p>
          </p:txBody>
        </p:sp>
      </p:grp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CEBBF41-0E69-4831-5CE0-DF8F269F024F}"/>
              </a:ext>
            </a:extLst>
          </p:cNvPr>
          <p:cNvSpPr txBox="1"/>
          <p:nvPr/>
        </p:nvSpPr>
        <p:spPr>
          <a:xfrm>
            <a:off x="12422349" y="1085804"/>
            <a:ext cx="663765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>
                <a:latin typeface="Century Schoolbook"/>
              </a:rPr>
              <a:t>Bemutató</a:t>
            </a:r>
            <a:r>
              <a:rPr lang="hu-HU" sz="3000">
                <a:latin typeface="Century Schoolbook"/>
              </a:rPr>
              <a:t>: 2023. szeptember 03.</a:t>
            </a:r>
            <a:endParaRPr lang="hu-HU" sz="300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5" name="Kép 4" descr="A képen ruházat, személy, ruha, Jelmeztervezés látható&#10;&#10;Automatikusan generált leírás">
            <a:extLst>
              <a:ext uri="{FF2B5EF4-FFF2-40B4-BE49-F238E27FC236}">
                <a16:creationId xmlns:a16="http://schemas.microsoft.com/office/drawing/2014/main" id="{078488F9-F1D3-1092-B61D-20ED0F4E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036" y="3010907"/>
            <a:ext cx="5017700" cy="293528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C084425-F0F0-D0D3-3A17-2AEA43656E09}"/>
              </a:ext>
            </a:extLst>
          </p:cNvPr>
          <p:cNvSpPr txBox="1"/>
          <p:nvPr/>
        </p:nvSpPr>
        <p:spPr>
          <a:xfrm>
            <a:off x="631978" y="3012368"/>
            <a:ext cx="268356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200" dirty="0">
                <a:latin typeface="Century Schoolbook"/>
              </a:rPr>
              <a:t>Egy interjúból...</a:t>
            </a:r>
            <a:endParaRPr lang="hu-HU" dirty="0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5D6C40F3-4672-F242-20D4-E275E73DF7D1}"/>
              </a:ext>
            </a:extLst>
          </p:cNvPr>
          <p:cNvGrpSpPr/>
          <p:nvPr/>
        </p:nvGrpSpPr>
        <p:grpSpPr>
          <a:xfrm>
            <a:off x="3605591" y="119395"/>
            <a:ext cx="8266979" cy="5952224"/>
            <a:chOff x="3634345" y="248791"/>
            <a:chExt cx="8266979" cy="5952224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237AC48C-8C95-77E3-A38B-BDEDEE74A6CB}"/>
                </a:ext>
              </a:extLst>
            </p:cNvPr>
            <p:cNvSpPr/>
            <p:nvPr/>
          </p:nvSpPr>
          <p:spPr>
            <a:xfrm>
              <a:off x="3634345" y="248791"/>
              <a:ext cx="8266979" cy="5952224"/>
            </a:xfrm>
            <a:prstGeom prst="wedgeRoundRect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6B6CC27F-320A-A5B3-17D6-1907D237828D}"/>
                </a:ext>
              </a:extLst>
            </p:cNvPr>
            <p:cNvSpPr txBox="1"/>
            <p:nvPr/>
          </p:nvSpPr>
          <p:spPr>
            <a:xfrm>
              <a:off x="4206627" y="486329"/>
              <a:ext cx="7472788" cy="54784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500" dirty="0">
                  <a:latin typeface="Aptos"/>
                </a:rPr>
                <a:t>A mű ezen feldolgozásában szokatlanul fiatal színészek játszák a főbb szerepeket. </a:t>
              </a:r>
              <a:r>
                <a:rPr lang="hu-HU" sz="2500" err="1">
                  <a:latin typeface="Aptos"/>
                </a:rPr>
                <a:t>Tölli</a:t>
              </a:r>
              <a:r>
                <a:rPr lang="hu-HU" sz="2500" dirty="0">
                  <a:latin typeface="Aptos"/>
                </a:rPr>
                <a:t> </a:t>
              </a:r>
              <a:r>
                <a:rPr lang="hu-HU" sz="2500" err="1">
                  <a:latin typeface="Aptos"/>
                </a:rPr>
                <a:t>Szofia</a:t>
              </a:r>
              <a:r>
                <a:rPr lang="hu-HU" sz="2500" dirty="0">
                  <a:latin typeface="Aptos"/>
                </a:rPr>
                <a:t> – a Magyar Nemzet szerzője - egy interjú kapcsán rá is kérdezett, amire így felelt a rendező: "</a:t>
              </a:r>
              <a:r>
                <a:rPr lang="hu-HU" sz="2500" i="1" dirty="0">
                  <a:latin typeface="Century Schoolbook"/>
                </a:rPr>
                <a:t>A Nemzeti Színházban komoly színésszé </a:t>
              </a:r>
              <a:r>
                <a:rPr lang="hu-HU" sz="2500" i="1" err="1">
                  <a:latin typeface="Century Schoolbook"/>
                </a:rPr>
                <a:t>nőtték</a:t>
              </a:r>
              <a:r>
                <a:rPr lang="hu-HU" sz="2500" i="1" dirty="0">
                  <a:latin typeface="Century Schoolbook"/>
                </a:rPr>
                <a:t> ki magukat az új nemzedék képviselői. Egy jó szerep lehetőséget biztosít a színésznek, hogy </a:t>
              </a:r>
              <a:r>
                <a:rPr lang="hu-HU" sz="2500" i="1" err="1">
                  <a:latin typeface="Century Schoolbook"/>
                </a:rPr>
                <a:t>fejlődjön</a:t>
              </a:r>
              <a:r>
                <a:rPr lang="hu-HU" sz="2500" i="1" dirty="0">
                  <a:latin typeface="Century Schoolbook"/>
                </a:rPr>
                <a:t>, építkezzen általa – szeretném, ha ez történne a játszókkal. Általában javarészt idősebb kollégákra osztjuk a Bánk bán szerepeit, mert ezek úgynevezett nagy szerepek. Kell a tudás, és a hitelesség érdekében is sokszor az idősebbekre esik a választás, holott Gertrudis huszonnyolc éves volt, amikor megölték.</a:t>
              </a:r>
              <a:r>
                <a:rPr lang="hu-HU" sz="2500" dirty="0">
                  <a:latin typeface="Century Schoolbook"/>
                </a:rPr>
                <a:t> "</a:t>
              </a:r>
              <a:endParaRPr lang="hu-HU" sz="2500" dirty="0">
                <a:latin typeface="Apt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180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619E111F-9F8C-76AD-79C1-1A205C7C1660}"/>
              </a:ext>
            </a:extLst>
          </p:cNvPr>
          <p:cNvSpPr/>
          <p:nvPr/>
        </p:nvSpPr>
        <p:spPr>
          <a:xfrm>
            <a:off x="5395662" y="161985"/>
            <a:ext cx="5736566" cy="9201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20BD753-6430-4405-1C48-4605A677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-175798"/>
            <a:ext cx="6870954" cy="1661249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Century Schoolbook"/>
              </a:rPr>
              <a:t>A Bánk-misszió 2017</a:t>
            </a:r>
            <a:endParaRPr lang="hu-HU" dirty="0">
              <a:solidFill>
                <a:schemeClr val="bg1"/>
              </a:solidFill>
              <a:latin typeface="Century Schoolbook"/>
            </a:endParaRPr>
          </a:p>
        </p:txBody>
      </p:sp>
      <p:pic>
        <p:nvPicPr>
          <p:cNvPr id="5" name="Kép 4" descr="A képen személy, Emberi arc, ruházat, ruha látható&#10;&#10;Automatikusan generált leírás">
            <a:extLst>
              <a:ext uri="{FF2B5EF4-FFF2-40B4-BE49-F238E27FC236}">
                <a16:creationId xmlns:a16="http://schemas.microsoft.com/office/drawing/2014/main" id="{2BC6214E-1E94-B627-2460-2BBE5FC32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2563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4" name="Kép 3" descr="A képen ruházat, személy, fedett pályás, lábbelik látható&#10;&#10;Automatikusan generált leírás">
            <a:extLst>
              <a:ext uri="{FF2B5EF4-FFF2-40B4-BE49-F238E27FC236}">
                <a16:creationId xmlns:a16="http://schemas.microsoft.com/office/drawing/2014/main" id="{F98B9B11-8C20-EA2A-10ED-733BD6355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19" r="3" b="9344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6" name="Kép 5" descr="A képen személy, ruházat, Emberi arc, fedett pályás látható&#10;&#10;Automatikusan generált leírás">
            <a:extLst>
              <a:ext uri="{FF2B5EF4-FFF2-40B4-BE49-F238E27FC236}">
                <a16:creationId xmlns:a16="http://schemas.microsoft.com/office/drawing/2014/main" id="{D6F5471E-E828-D755-0741-856B95197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9" r="3" b="19334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0C321D-08D4-229C-DF93-C529B0D85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1723984"/>
            <a:ext cx="6870954" cy="37365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500">
                <a:solidFill>
                  <a:srgbClr val="2E5468"/>
                </a:solidFill>
                <a:latin typeface="Century Schoolbook"/>
                <a:cs typeface="Segoe UI"/>
              </a:rPr>
              <a:t>Az előadás célja, hogy egy osztályteremben is bemutatható legyen a dráma lerövidített változata, így a tanulók könnyebben befogadják azt, megértik a mű fontosságát.</a:t>
            </a:r>
            <a:endParaRPr lang="en-US" sz="2500">
              <a:solidFill>
                <a:srgbClr val="2E5468"/>
              </a:solidFill>
              <a:latin typeface="Century Schoolbook"/>
              <a:cs typeface="Segoe UI"/>
            </a:endParaRPr>
          </a:p>
          <a:p>
            <a:r>
              <a:rPr lang="hu-HU" sz="2500">
                <a:solidFill>
                  <a:srgbClr val="2E5468"/>
                </a:solidFill>
                <a:latin typeface="Century Schoolbook"/>
                <a:cs typeface="Segoe UI"/>
              </a:rPr>
              <a:t>A Kaposvári Egyetem Színházi Intézetének vizsga-előadásaként született meg, azaz a még egyetemista növendékek alig pár évvel idősebbek a célközönségnél.</a:t>
            </a:r>
            <a:endParaRPr lang="en-US" sz="2500">
              <a:solidFill>
                <a:srgbClr val="2E5468"/>
              </a:solidFill>
              <a:latin typeface="Century Schoolbook"/>
              <a:cs typeface="Segoe UI"/>
            </a:endParaRPr>
          </a:p>
          <a:p>
            <a:r>
              <a:rPr lang="hu-HU" sz="2500" u="sng">
                <a:solidFill>
                  <a:srgbClr val="2E5468"/>
                </a:solidFill>
                <a:latin typeface="Century Schoolbook"/>
                <a:cs typeface="Segoe UI"/>
              </a:rPr>
              <a:t>A főbb szereplők megtestesítői:</a:t>
            </a:r>
            <a:r>
              <a:rPr lang="hu-HU" sz="2500">
                <a:solidFill>
                  <a:srgbClr val="2E5468"/>
                </a:solidFill>
                <a:latin typeface="Century Schoolbook"/>
                <a:cs typeface="Segoe UI"/>
              </a:rPr>
              <a:t> Kocsis Gábor, Kovács S. József, Szász Júlia, Hermányi Mariann, </a:t>
            </a:r>
            <a:r>
              <a:rPr lang="hu-HU" sz="2500" err="1">
                <a:solidFill>
                  <a:srgbClr val="2E5468"/>
                </a:solidFill>
                <a:latin typeface="Century Schoolbook"/>
                <a:cs typeface="Segoe UI"/>
              </a:rPr>
              <a:t>Kisari</a:t>
            </a:r>
            <a:r>
              <a:rPr lang="hu-HU" sz="2500">
                <a:solidFill>
                  <a:srgbClr val="2E5468"/>
                </a:solidFill>
                <a:latin typeface="Century Schoolbook"/>
                <a:cs typeface="Segoe UI"/>
              </a:rPr>
              <a:t> Zalán, Karácsony Gergely</a:t>
            </a:r>
            <a:endParaRPr lang="en-US" sz="2500">
              <a:solidFill>
                <a:srgbClr val="2E5468"/>
              </a:solidFill>
              <a:latin typeface="Century Schoolbook"/>
              <a:cs typeface="Segoe UI"/>
            </a:endParaRPr>
          </a:p>
          <a:p>
            <a:r>
              <a:rPr lang="hu-HU" sz="2500" u="sng">
                <a:solidFill>
                  <a:srgbClr val="2E5468"/>
                </a:solidFill>
                <a:latin typeface="Century Schoolbook"/>
                <a:cs typeface="Segoe UI"/>
              </a:rPr>
              <a:t>Rendező:</a:t>
            </a:r>
            <a:r>
              <a:rPr lang="hu-HU" sz="2500">
                <a:solidFill>
                  <a:srgbClr val="2E5468"/>
                </a:solidFill>
                <a:latin typeface="Century Schoolbook"/>
                <a:cs typeface="Segoe UI"/>
              </a:rPr>
              <a:t> </a:t>
            </a:r>
            <a:r>
              <a:rPr lang="hu-HU" sz="2500" err="1">
                <a:solidFill>
                  <a:srgbClr val="2E5468"/>
                </a:solidFill>
                <a:latin typeface="Century Schoolbook"/>
                <a:cs typeface="Segoe UI"/>
              </a:rPr>
              <a:t>Vidnyánszky</a:t>
            </a:r>
            <a:r>
              <a:rPr lang="hu-HU" sz="2500">
                <a:solidFill>
                  <a:srgbClr val="2E5468"/>
                </a:solidFill>
                <a:latin typeface="Century Schoolbook"/>
                <a:cs typeface="Segoe UI"/>
              </a:rPr>
              <a:t> Attila</a:t>
            </a:r>
          </a:p>
          <a:p>
            <a:endParaRPr lang="hu-HU" sz="2000"/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2684A1B2-5F85-2B64-9000-115F2DAF6404}"/>
              </a:ext>
            </a:extLst>
          </p:cNvPr>
          <p:cNvGrpSpPr/>
          <p:nvPr/>
        </p:nvGrpSpPr>
        <p:grpSpPr>
          <a:xfrm>
            <a:off x="4603630" y="958970"/>
            <a:ext cx="8298611" cy="770627"/>
            <a:chOff x="4028535" y="1749725"/>
            <a:chExt cx="8298611" cy="770627"/>
          </a:xfrm>
        </p:grpSpPr>
        <p:pic>
          <p:nvPicPr>
            <p:cNvPr id="8" name="Ábra 7" descr="Jelölő egyszínű kitöltéssel">
              <a:extLst>
                <a:ext uri="{FF2B5EF4-FFF2-40B4-BE49-F238E27FC236}">
                  <a16:creationId xmlns:a16="http://schemas.microsoft.com/office/drawing/2014/main" id="{0040F6C2-1620-2154-7B1D-FA3CDF3EC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28535" y="1749725"/>
              <a:ext cx="770627" cy="770627"/>
            </a:xfrm>
            <a:prstGeom prst="rect">
              <a:avLst/>
            </a:prstGeom>
          </p:spPr>
        </p:pic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BA5F654F-5ED5-52B6-C1AD-38DB45AEF1F9}"/>
                </a:ext>
              </a:extLst>
            </p:cNvPr>
            <p:cNvSpPr txBox="1"/>
            <p:nvPr/>
          </p:nvSpPr>
          <p:spPr>
            <a:xfrm>
              <a:off x="4623758" y="1949568"/>
              <a:ext cx="7703388" cy="4770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500">
                  <a:solidFill>
                    <a:srgbClr val="2E5468"/>
                  </a:solidFill>
                  <a:latin typeface="Century Schoolbook"/>
                  <a:cs typeface="Arial"/>
                </a:rPr>
                <a:t>Osztálytermi előadás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69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AD11-9376-1459-8C99-5BF5E216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52" y="234321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u="sng" dirty="0">
                <a:solidFill>
                  <a:srgbClr val="2E5468"/>
                </a:solidFill>
                <a:latin typeface="Century Schoolbook"/>
              </a:rPr>
              <a:t>Rendező:</a:t>
            </a:r>
            <a:r>
              <a:rPr lang="hu-HU" dirty="0">
                <a:solidFill>
                  <a:srgbClr val="2E5468"/>
                </a:solidFill>
                <a:latin typeface="Century Schoolbook"/>
              </a:rPr>
              <a:t> Hevesi Sándor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u="sng" dirty="0">
                <a:solidFill>
                  <a:srgbClr val="2E5468"/>
                </a:solidFill>
                <a:latin typeface="Century Schoolbook"/>
              </a:rPr>
              <a:t>Főbb szereplők:</a:t>
            </a:r>
            <a:r>
              <a:rPr lang="en-US" u="sng" dirty="0">
                <a:solidFill>
                  <a:srgbClr val="2E5468"/>
                </a:solidFill>
                <a:latin typeface="Century Schoolbook"/>
              </a:rPr>
              <a:t> </a:t>
            </a:r>
            <a:endParaRPr lang="en-US" dirty="0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>
                <a:solidFill>
                  <a:srgbClr val="2E5468"/>
                </a:solidFill>
                <a:latin typeface="Century Schoolbook"/>
              </a:rPr>
              <a:t>Bánk bán - Kürti József </a:t>
            </a:r>
            <a:endParaRPr lang="en-US" dirty="0">
              <a:solidFill>
                <a:srgbClr val="000000"/>
              </a:solidFill>
              <a:latin typeface="Century Schoolbook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rgbClr val="2E5468"/>
                </a:solidFill>
                <a:latin typeface="Century Schoolbook"/>
              </a:rPr>
              <a:t> (1924-től </a:t>
            </a:r>
            <a:r>
              <a:rPr lang="hu-HU" dirty="0" err="1">
                <a:solidFill>
                  <a:srgbClr val="2E5468"/>
                </a:solidFill>
                <a:latin typeface="Century Schoolbook"/>
              </a:rPr>
              <a:t>Ódry</a:t>
            </a:r>
            <a:r>
              <a:rPr lang="hu-HU" dirty="0">
                <a:solidFill>
                  <a:srgbClr val="2E5468"/>
                </a:solidFill>
                <a:latin typeface="Century Schoolbook"/>
              </a:rPr>
              <a:t> Árpád)</a:t>
            </a:r>
            <a:endParaRPr lang="en-US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 dirty="0">
                <a:solidFill>
                  <a:srgbClr val="2E5468"/>
                </a:solidFill>
                <a:latin typeface="Century Schoolbook"/>
              </a:rPr>
              <a:t>Gertrudis - Jászai Mari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 dirty="0">
                <a:solidFill>
                  <a:srgbClr val="2E5468"/>
                </a:solidFill>
                <a:latin typeface="Century Schoolbook"/>
              </a:rPr>
              <a:t>Tiborc - Újházi Ede</a:t>
            </a:r>
            <a:endParaRPr lang="en-US" dirty="0">
              <a:solidFill>
                <a:srgbClr val="000000"/>
              </a:solidFill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hu-HU" dirty="0">
              <a:solidFill>
                <a:srgbClr val="2E5468"/>
              </a:solidFill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hu-HU" dirty="0">
              <a:solidFill>
                <a:srgbClr val="2E5468"/>
              </a:solidFill>
              <a:latin typeface="Century Schoolbook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>
              <a:solidFill>
                <a:srgbClr val="2E5468"/>
              </a:solidFill>
              <a:latin typeface="Century Schoolbook"/>
            </a:endParaRPr>
          </a:p>
          <a:p>
            <a:endParaRPr lang="en-US"/>
          </a:p>
        </p:txBody>
      </p:sp>
      <p:grpSp>
        <p:nvGrpSpPr>
          <p:cNvPr id="7" name="Csoportba foglalás 5">
            <a:extLst>
              <a:ext uri="{FF2B5EF4-FFF2-40B4-BE49-F238E27FC236}">
                <a16:creationId xmlns:a16="http://schemas.microsoft.com/office/drawing/2014/main" id="{3F1C97D4-F86B-3DC0-C1AC-4046CCB9C925}"/>
              </a:ext>
            </a:extLst>
          </p:cNvPr>
          <p:cNvGrpSpPr/>
          <p:nvPr/>
        </p:nvGrpSpPr>
        <p:grpSpPr>
          <a:xfrm>
            <a:off x="546652" y="579783"/>
            <a:ext cx="3163018" cy="1279584"/>
            <a:chOff x="546652" y="579783"/>
            <a:chExt cx="3163018" cy="1279584"/>
          </a:xfrm>
        </p:grpSpPr>
        <p:sp>
          <p:nvSpPr>
            <p:cNvPr id="5" name="Téglalap: lekerekített 3">
              <a:extLst>
                <a:ext uri="{FF2B5EF4-FFF2-40B4-BE49-F238E27FC236}">
                  <a16:creationId xmlns:a16="http://schemas.microsoft.com/office/drawing/2014/main" id="{46811E60-CFFA-6F44-6A4F-C333D98463D1}"/>
                </a:ext>
              </a:extLst>
            </p:cNvPr>
            <p:cNvSpPr/>
            <p:nvPr/>
          </p:nvSpPr>
          <p:spPr>
            <a:xfrm>
              <a:off x="546652" y="579783"/>
              <a:ext cx="3163018" cy="12795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4">
              <a:extLst>
                <a:ext uri="{FF2B5EF4-FFF2-40B4-BE49-F238E27FC236}">
                  <a16:creationId xmlns:a16="http://schemas.microsoft.com/office/drawing/2014/main" id="{030AB9D2-5DEA-1DA9-516A-B32B8EADDDD2}"/>
                </a:ext>
              </a:extLst>
            </p:cNvPr>
            <p:cNvSpPr txBox="1"/>
            <p:nvPr/>
          </p:nvSpPr>
          <p:spPr>
            <a:xfrm>
              <a:off x="898896" y="841387"/>
              <a:ext cx="2468217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400" dirty="0">
                  <a:solidFill>
                    <a:schemeClr val="bg1"/>
                  </a:solidFill>
                  <a:latin typeface="Century Schoolbook"/>
                </a:rPr>
                <a:t>1916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555B33-331D-154A-515C-F7BBB4C670CC}"/>
              </a:ext>
            </a:extLst>
          </p:cNvPr>
          <p:cNvSpPr txBox="1"/>
          <p:nvPr/>
        </p:nvSpPr>
        <p:spPr>
          <a:xfrm>
            <a:off x="4911306" y="583721"/>
            <a:ext cx="524486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 dirty="0">
                <a:solidFill>
                  <a:srgbClr val="2E5468"/>
                </a:solidFill>
                <a:latin typeface="Century Schoolbook"/>
              </a:rPr>
              <a:t>Bemutató</a:t>
            </a:r>
            <a:r>
              <a:rPr lang="hu-HU" sz="3000" dirty="0">
                <a:solidFill>
                  <a:srgbClr val="2E5468"/>
                </a:solidFill>
                <a:latin typeface="Century Schoolbook"/>
              </a:rPr>
              <a:t>: 1916. január 01.</a:t>
            </a:r>
            <a:r>
              <a:rPr lang="en-US" sz="3000" dirty="0">
                <a:latin typeface="Century Schoolbook"/>
              </a:rPr>
              <a:t>​</a:t>
            </a:r>
            <a:endParaRPr lang="en-US" dirty="0"/>
          </a:p>
        </p:txBody>
      </p:sp>
      <p:grpSp>
        <p:nvGrpSpPr>
          <p:cNvPr id="12" name="Csoportba foglalás 10">
            <a:extLst>
              <a:ext uri="{FF2B5EF4-FFF2-40B4-BE49-F238E27FC236}">
                <a16:creationId xmlns:a16="http://schemas.microsoft.com/office/drawing/2014/main" id="{88E275CA-2A73-BFAD-5D9E-1C621E712E51}"/>
              </a:ext>
            </a:extLst>
          </p:cNvPr>
          <p:cNvGrpSpPr/>
          <p:nvPr/>
        </p:nvGrpSpPr>
        <p:grpSpPr>
          <a:xfrm>
            <a:off x="4905554" y="1131498"/>
            <a:ext cx="8399252" cy="914400"/>
            <a:chOff x="3927894" y="1677838"/>
            <a:chExt cx="8399252" cy="914400"/>
          </a:xfrm>
        </p:grpSpPr>
        <p:pic>
          <p:nvPicPr>
            <p:cNvPr id="10" name="Ábra 8" descr="Jelölő egyszínű kitöltéssel">
              <a:extLst>
                <a:ext uri="{FF2B5EF4-FFF2-40B4-BE49-F238E27FC236}">
                  <a16:creationId xmlns:a16="http://schemas.microsoft.com/office/drawing/2014/main" id="{8B784132-FF4E-B4DC-7456-2B01343D3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1" name="Szövegdoboz 9">
              <a:extLst>
                <a:ext uri="{FF2B5EF4-FFF2-40B4-BE49-F238E27FC236}">
                  <a16:creationId xmlns:a16="http://schemas.microsoft.com/office/drawing/2014/main" id="{F8EF2AE2-D43C-3B46-AC6B-2EC691012F7B}"/>
                </a:ext>
              </a:extLst>
            </p:cNvPr>
            <p:cNvSpPr txBox="1"/>
            <p:nvPr/>
          </p:nvSpPr>
          <p:spPr>
            <a:xfrm>
              <a:off x="4623758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solidFill>
                    <a:srgbClr val="2E5468"/>
                  </a:solidFill>
                  <a:latin typeface="Century Schoolbook"/>
                  <a:cs typeface="Arial"/>
                </a:rPr>
                <a:t>Blaha Lujza téri épület</a:t>
              </a:r>
              <a:endParaRPr lang="hu-HU">
                <a:solidFill>
                  <a:srgbClr val="2E5468"/>
                </a:solidFill>
                <a:latin typeface="Century Schoolbook"/>
                <a:cs typeface="Arial"/>
              </a:endParaRPr>
            </a:p>
          </p:txBody>
        </p:sp>
      </p:grpSp>
      <p:sp>
        <p:nvSpPr>
          <p:cNvPr id="2" name="Tekercs: függőleges 1">
            <a:extLst>
              <a:ext uri="{FF2B5EF4-FFF2-40B4-BE49-F238E27FC236}">
                <a16:creationId xmlns:a16="http://schemas.microsoft.com/office/drawing/2014/main" id="{98CEDA2B-BAA0-8132-7F99-C7116C586CC5}"/>
              </a:ext>
            </a:extLst>
          </p:cNvPr>
          <p:cNvSpPr/>
          <p:nvPr/>
        </p:nvSpPr>
        <p:spPr>
          <a:xfrm>
            <a:off x="4916743" y="1823425"/>
            <a:ext cx="6728602" cy="500331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216EE13-792F-75DC-1A3B-9F22B62A5ADA}"/>
              </a:ext>
            </a:extLst>
          </p:cNvPr>
          <p:cNvSpPr txBox="1"/>
          <p:nvPr/>
        </p:nvSpPr>
        <p:spPr>
          <a:xfrm>
            <a:off x="5814316" y="2587507"/>
            <a:ext cx="525554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Century Schoolbook"/>
              </a:rPr>
              <a:t>Galamb Sándor összevetette a két alakítást, s így fogalmazott: "</a:t>
            </a:r>
            <a:r>
              <a:rPr lang="hu-HU" dirty="0">
                <a:solidFill>
                  <a:schemeClr val="bg1"/>
                </a:solidFill>
                <a:latin typeface="Century Schoolbook"/>
                <a:cs typeface="Times New Roman"/>
              </a:rPr>
              <a:t>A teljes Bánkot egyikük sem testesítette meg, de éppen alakításuknak szöges </a:t>
            </a:r>
            <a:r>
              <a:rPr lang="hu-HU" err="1">
                <a:solidFill>
                  <a:schemeClr val="bg1"/>
                </a:solidFill>
                <a:latin typeface="Century Schoolbook"/>
                <a:cs typeface="Times New Roman"/>
              </a:rPr>
              <a:t>ellentéte</a:t>
            </a:r>
            <a:r>
              <a:rPr lang="hu-HU" dirty="0">
                <a:solidFill>
                  <a:schemeClr val="bg1"/>
                </a:solidFill>
                <a:latin typeface="Century Schoolbook"/>
                <a:cs typeface="Times New Roman"/>
              </a:rPr>
              <a:t> mutatja e karakternek kétféleségét. Amabban (Kürti) hiánytalan volt a »nemes méltóság«. Minden jelenetéből a nagyurat éreztük, kinek »markában ott dörgött az ország felébe mért mennykőcsomó«. Ez is Bánk, de csak Bánknak egyik fele. Az önmagával tusázó Bánk elsikkadt a játékból. </a:t>
            </a:r>
            <a:r>
              <a:rPr lang="hu-HU" err="1">
                <a:solidFill>
                  <a:schemeClr val="bg1"/>
                </a:solidFill>
                <a:latin typeface="Century Schoolbook"/>
                <a:cs typeface="Times New Roman"/>
              </a:rPr>
              <a:t>Ódry</a:t>
            </a:r>
            <a:r>
              <a:rPr lang="hu-HU" dirty="0">
                <a:solidFill>
                  <a:schemeClr val="bg1"/>
                </a:solidFill>
                <a:latin typeface="Century Schoolbook"/>
                <a:cs typeface="Times New Roman"/>
              </a:rPr>
              <a:t> játéka éppen ezt a fojtott tüzet, ezt az idegesen vibráló lelki életet mutatta be. Ez is Bánk volt, de csak Bánknak a másik fele. A hősi vonás, a nagyúr, a nagyvonalú jelentékenység elsikkadt játékából.</a:t>
            </a:r>
            <a:r>
              <a:rPr lang="hu-HU" dirty="0">
                <a:solidFill>
                  <a:schemeClr val="bg1"/>
                </a:solidFill>
                <a:latin typeface="Century Schoolbook"/>
              </a:rPr>
              <a:t>"</a:t>
            </a:r>
          </a:p>
        </p:txBody>
      </p:sp>
      <p:pic>
        <p:nvPicPr>
          <p:cNvPr id="9" name="Ábra 8" descr="Vonalas nyíl: óramutató járásával ellentétes, ívelt egyszínű kitöltéssel">
            <a:extLst>
              <a:ext uri="{FF2B5EF4-FFF2-40B4-BE49-F238E27FC236}">
                <a16:creationId xmlns:a16="http://schemas.microsoft.com/office/drawing/2014/main" id="{E6C1AB35-DB4C-51FE-C8F5-F38108228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40000">
            <a:off x="4618007" y="3359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AD11-9376-1459-8C99-5BF5E216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463" y="57479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u="sng" dirty="0">
                <a:solidFill>
                  <a:srgbClr val="2E5468"/>
                </a:solidFill>
                <a:latin typeface="Century Schoolbook"/>
              </a:rPr>
              <a:t>Rendező:</a:t>
            </a:r>
            <a:r>
              <a:rPr lang="hu-HU" dirty="0">
                <a:solidFill>
                  <a:srgbClr val="2E5468"/>
                </a:solidFill>
                <a:latin typeface="Century Schoolbook"/>
              </a:rPr>
              <a:t> Hevesi Sándor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hu-HU" dirty="0">
              <a:solidFill>
                <a:srgbClr val="2E5468"/>
              </a:solidFill>
              <a:latin typeface="Century Schoolbook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>
              <a:solidFill>
                <a:srgbClr val="2E5468"/>
              </a:solidFill>
              <a:latin typeface="Century Schoolbook"/>
            </a:endParaRPr>
          </a:p>
          <a:p>
            <a:endParaRPr lang="en-US">
              <a:solidFill>
                <a:srgbClr val="000000"/>
              </a:solidFill>
              <a:latin typeface="Aptos" panose="020B0004020202020204"/>
            </a:endParaRPr>
          </a:p>
        </p:txBody>
      </p:sp>
      <p:grpSp>
        <p:nvGrpSpPr>
          <p:cNvPr id="7" name="Csoportba foglalás 5">
            <a:extLst>
              <a:ext uri="{FF2B5EF4-FFF2-40B4-BE49-F238E27FC236}">
                <a16:creationId xmlns:a16="http://schemas.microsoft.com/office/drawing/2014/main" id="{3F1C97D4-F86B-3DC0-C1AC-4046CCB9C925}"/>
              </a:ext>
            </a:extLst>
          </p:cNvPr>
          <p:cNvGrpSpPr/>
          <p:nvPr/>
        </p:nvGrpSpPr>
        <p:grpSpPr>
          <a:xfrm>
            <a:off x="589784" y="421632"/>
            <a:ext cx="3163018" cy="1279584"/>
            <a:chOff x="546652" y="579783"/>
            <a:chExt cx="3163018" cy="1279584"/>
          </a:xfrm>
        </p:grpSpPr>
        <p:sp>
          <p:nvSpPr>
            <p:cNvPr id="5" name="Téglalap: lekerekített 3">
              <a:extLst>
                <a:ext uri="{FF2B5EF4-FFF2-40B4-BE49-F238E27FC236}">
                  <a16:creationId xmlns:a16="http://schemas.microsoft.com/office/drawing/2014/main" id="{46811E60-CFFA-6F44-6A4F-C333D98463D1}"/>
                </a:ext>
              </a:extLst>
            </p:cNvPr>
            <p:cNvSpPr/>
            <p:nvPr/>
          </p:nvSpPr>
          <p:spPr>
            <a:xfrm>
              <a:off x="546652" y="579783"/>
              <a:ext cx="3163018" cy="12795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4">
              <a:extLst>
                <a:ext uri="{FF2B5EF4-FFF2-40B4-BE49-F238E27FC236}">
                  <a16:creationId xmlns:a16="http://schemas.microsoft.com/office/drawing/2014/main" id="{030AB9D2-5DEA-1DA9-516A-B32B8EADDDD2}"/>
                </a:ext>
              </a:extLst>
            </p:cNvPr>
            <p:cNvSpPr txBox="1"/>
            <p:nvPr/>
          </p:nvSpPr>
          <p:spPr>
            <a:xfrm>
              <a:off x="898896" y="841387"/>
              <a:ext cx="2468217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400" dirty="0">
                  <a:solidFill>
                    <a:schemeClr val="bg1"/>
                  </a:solidFill>
                  <a:latin typeface="Century Schoolbook"/>
                </a:rPr>
                <a:t>1930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555B33-331D-154A-515C-F7BBB4C670CC}"/>
              </a:ext>
            </a:extLst>
          </p:cNvPr>
          <p:cNvSpPr txBox="1"/>
          <p:nvPr/>
        </p:nvSpPr>
        <p:spPr>
          <a:xfrm>
            <a:off x="12502551" y="425570"/>
            <a:ext cx="524486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 dirty="0">
                <a:solidFill>
                  <a:srgbClr val="2E5468"/>
                </a:solidFill>
                <a:latin typeface="Century Schoolbook"/>
              </a:rPr>
              <a:t>Bemutató</a:t>
            </a:r>
            <a:r>
              <a:rPr lang="hu-HU" sz="3000" dirty="0">
                <a:solidFill>
                  <a:srgbClr val="2E5468"/>
                </a:solidFill>
                <a:latin typeface="Century Schoolbook"/>
              </a:rPr>
              <a:t>: 1916. január 01.</a:t>
            </a:r>
            <a:r>
              <a:rPr lang="en-US" sz="3000" dirty="0">
                <a:latin typeface="Century Schoolbook"/>
              </a:rPr>
              <a:t>​</a:t>
            </a:r>
            <a:endParaRPr lang="en-US" dirty="0"/>
          </a:p>
        </p:txBody>
      </p:sp>
      <p:grpSp>
        <p:nvGrpSpPr>
          <p:cNvPr id="12" name="Csoportba foglalás 10">
            <a:extLst>
              <a:ext uri="{FF2B5EF4-FFF2-40B4-BE49-F238E27FC236}">
                <a16:creationId xmlns:a16="http://schemas.microsoft.com/office/drawing/2014/main" id="{88E275CA-2A73-BFAD-5D9E-1C621E712E51}"/>
              </a:ext>
            </a:extLst>
          </p:cNvPr>
          <p:cNvGrpSpPr/>
          <p:nvPr/>
        </p:nvGrpSpPr>
        <p:grpSpPr>
          <a:xfrm>
            <a:off x="12496799" y="958970"/>
            <a:ext cx="8399252" cy="914400"/>
            <a:chOff x="3927894" y="1677838"/>
            <a:chExt cx="8399252" cy="914400"/>
          </a:xfrm>
        </p:grpSpPr>
        <p:pic>
          <p:nvPicPr>
            <p:cNvPr id="10" name="Ábra 8" descr="Jelölő egyszínű kitöltéssel">
              <a:extLst>
                <a:ext uri="{FF2B5EF4-FFF2-40B4-BE49-F238E27FC236}">
                  <a16:creationId xmlns:a16="http://schemas.microsoft.com/office/drawing/2014/main" id="{8B784132-FF4E-B4DC-7456-2B01343D3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1" name="Szövegdoboz 9">
              <a:extLst>
                <a:ext uri="{FF2B5EF4-FFF2-40B4-BE49-F238E27FC236}">
                  <a16:creationId xmlns:a16="http://schemas.microsoft.com/office/drawing/2014/main" id="{F8EF2AE2-D43C-3B46-AC6B-2EC691012F7B}"/>
                </a:ext>
              </a:extLst>
            </p:cNvPr>
            <p:cNvSpPr txBox="1"/>
            <p:nvPr/>
          </p:nvSpPr>
          <p:spPr>
            <a:xfrm>
              <a:off x="4623758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solidFill>
                    <a:srgbClr val="2E5468"/>
                  </a:solidFill>
                  <a:latin typeface="Century Schoolbook"/>
                  <a:cs typeface="Arial"/>
                </a:rPr>
                <a:t>Blaha Lujza téri épület</a:t>
              </a:r>
              <a:endParaRPr lang="hu-HU">
                <a:solidFill>
                  <a:srgbClr val="2E5468"/>
                </a:solidFill>
                <a:latin typeface="Century Schoolbook"/>
                <a:cs typeface="Arial"/>
              </a:endParaRPr>
            </a:p>
          </p:txBody>
        </p:sp>
      </p:grpSp>
      <p:sp>
        <p:nvSpPr>
          <p:cNvPr id="2" name="Tekercs: függőleges 1">
            <a:extLst>
              <a:ext uri="{FF2B5EF4-FFF2-40B4-BE49-F238E27FC236}">
                <a16:creationId xmlns:a16="http://schemas.microsoft.com/office/drawing/2014/main" id="{98CEDA2B-BAA0-8132-7F99-C7116C586CC5}"/>
              </a:ext>
            </a:extLst>
          </p:cNvPr>
          <p:cNvSpPr/>
          <p:nvPr/>
        </p:nvSpPr>
        <p:spPr>
          <a:xfrm>
            <a:off x="12062290" y="5892217"/>
            <a:ext cx="6728602" cy="500331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216EE13-792F-75DC-1A3B-9F22B62A5ADA}"/>
              </a:ext>
            </a:extLst>
          </p:cNvPr>
          <p:cNvSpPr txBox="1"/>
          <p:nvPr/>
        </p:nvSpPr>
        <p:spPr>
          <a:xfrm>
            <a:off x="13405561" y="6268111"/>
            <a:ext cx="525554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Century Schoolbook"/>
              </a:rPr>
              <a:t>Galamb Sándor összevetette a két alakítást, s így fogalmazott: "</a:t>
            </a:r>
            <a:r>
              <a:rPr lang="hu-HU" dirty="0">
                <a:solidFill>
                  <a:schemeClr val="bg1"/>
                </a:solidFill>
                <a:latin typeface="Century Schoolbook"/>
                <a:cs typeface="Times New Roman"/>
              </a:rPr>
              <a:t>A teljes Bánkot egyikük sem testesítette meg, de éppen alakításuknak szöges </a:t>
            </a:r>
            <a:r>
              <a:rPr lang="hu-HU" err="1">
                <a:solidFill>
                  <a:schemeClr val="bg1"/>
                </a:solidFill>
                <a:latin typeface="Century Schoolbook"/>
                <a:cs typeface="Times New Roman"/>
              </a:rPr>
              <a:t>ellentéte</a:t>
            </a:r>
            <a:r>
              <a:rPr lang="hu-HU" dirty="0">
                <a:solidFill>
                  <a:schemeClr val="bg1"/>
                </a:solidFill>
                <a:latin typeface="Century Schoolbook"/>
                <a:cs typeface="Times New Roman"/>
              </a:rPr>
              <a:t> mutatja e karakternek kétféleségét. Amabban (Kürti) hiánytalan volt a »nemes méltóság«. Minden jelenetéből a nagyurat éreztük, kinek »markában ott dörgött az ország felébe mért mennykőcsomó«. Ez is Bánk, de csak Bánknak egyik fele. Az önmagával tusázó Bánk elsikkadt a játékból. </a:t>
            </a:r>
            <a:r>
              <a:rPr lang="hu-HU" err="1">
                <a:solidFill>
                  <a:schemeClr val="bg1"/>
                </a:solidFill>
                <a:latin typeface="Century Schoolbook"/>
                <a:cs typeface="Times New Roman"/>
              </a:rPr>
              <a:t>Ódry</a:t>
            </a:r>
            <a:r>
              <a:rPr lang="hu-HU" dirty="0">
                <a:solidFill>
                  <a:schemeClr val="bg1"/>
                </a:solidFill>
                <a:latin typeface="Century Schoolbook"/>
                <a:cs typeface="Times New Roman"/>
              </a:rPr>
              <a:t> játéka éppen ezt a fojtott tüzet, ezt az idegesen vibráló lelki életet mutatta be. Ez is Bánk volt, de csak Bánknak a másik fele. A hősi vonás, a nagyúr, a nagyvonalú jelentékenység elsikkadt játékából.</a:t>
            </a:r>
            <a:r>
              <a:rPr lang="hu-HU" dirty="0">
                <a:solidFill>
                  <a:schemeClr val="bg1"/>
                </a:solidFill>
                <a:latin typeface="Century Schoolbook"/>
              </a:rPr>
              <a:t>"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643591C-FA68-B60C-A2AA-036EA4B6395B}"/>
              </a:ext>
            </a:extLst>
          </p:cNvPr>
          <p:cNvSpPr txBox="1"/>
          <p:nvPr/>
        </p:nvSpPr>
        <p:spPr>
          <a:xfrm>
            <a:off x="589473" y="1870654"/>
            <a:ext cx="11011457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300" dirty="0">
                <a:solidFill>
                  <a:srgbClr val="2E5468"/>
                </a:solidFill>
                <a:latin typeface="Century Schoolbook"/>
                <a:cs typeface="Times New Roman"/>
              </a:rPr>
              <a:t>1928 október 21.-én  vita robbant ki, miután  a Pesti Naplónak azt nyilatkozta, hogy újra szeretné rendezni a Bánk bánt. A többség ellenezte az ötletét, miszerint a megszokottól eltérő módon tervez a drámához nyúlni. Kevesen támogatták, ám közéjük tartozott volt Herczeg Ferenc is, aki </a:t>
            </a:r>
            <a:r>
              <a:rPr lang="hu-HU" sz="2300" err="1">
                <a:solidFill>
                  <a:srgbClr val="2E5468"/>
                </a:solidFill>
                <a:latin typeface="Century Schoolbook"/>
                <a:cs typeface="Times New Roman"/>
              </a:rPr>
              <a:t>eképpen</a:t>
            </a:r>
            <a:r>
              <a:rPr lang="hu-HU" sz="2300" dirty="0">
                <a:solidFill>
                  <a:srgbClr val="2E5468"/>
                </a:solidFill>
                <a:latin typeface="Century Schoolbook"/>
                <a:cs typeface="Times New Roman"/>
              </a:rPr>
              <a:t> nyilatkozott: "</a:t>
            </a:r>
            <a:r>
              <a:rPr lang="hu-HU" sz="2300" i="1" dirty="0">
                <a:solidFill>
                  <a:srgbClr val="2E5468"/>
                </a:solidFill>
                <a:latin typeface="Century Schoolbook"/>
                <a:cs typeface="Times New Roman"/>
              </a:rPr>
              <a:t>Hallottam Hevesi Sándor ötletéről, mely a Bánk bán átdolgozására, mondjuk színpadképesebbé tételére vonatkozik és nagyon érdekesnek találom a gondolatot. A nagy írónak kijáró kegyelet ebben az esetben nincs veszedelemben. Sőt ellenkezőleg, maga az ötlet meghódolás Katona József géniusza előtt. Ha a rendező vagy az író szükségét érzi, hogy egy százesztendős színdarabot új köntösben vigyen a közönség elé, ez annak a jele, hogy halhatatlan élet lüktet a színdarabban. (…) A mai magyar írók közül mindenesetre ő a leghivatottabb arra, hogy a kezébe vegye a Bánk bán-kérdést. Azt ajánlanám, ne is kérjen tanácsot senkitől, hanem vágjon neki a munkának; a kritikusok véleményét pedig kérdezze meg majd a főpróba után.</a:t>
            </a:r>
            <a:r>
              <a:rPr lang="hu-HU" sz="2300" dirty="0">
                <a:solidFill>
                  <a:srgbClr val="2E5468"/>
                </a:solidFill>
                <a:latin typeface="Century Schoolbook"/>
                <a:cs typeface="Times New Roman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624854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AD11-9376-1459-8C99-5BF5E216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52" y="234321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u="sng" dirty="0">
                <a:solidFill>
                  <a:srgbClr val="2E5468"/>
                </a:solidFill>
                <a:latin typeface="Century Schoolbook"/>
              </a:rPr>
              <a:t>Rendező:</a:t>
            </a:r>
            <a:r>
              <a:rPr lang="hu-HU" dirty="0">
                <a:solidFill>
                  <a:srgbClr val="2E5468"/>
                </a:solidFill>
                <a:latin typeface="Century Schoolbook"/>
              </a:rPr>
              <a:t> Németh Antal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u="sng" dirty="0">
                <a:solidFill>
                  <a:srgbClr val="2E5468"/>
                </a:solidFill>
                <a:latin typeface="Century Schoolbook"/>
              </a:rPr>
              <a:t>Főbb szereplők:</a:t>
            </a:r>
            <a:r>
              <a:rPr lang="en-US" u="sng" dirty="0">
                <a:solidFill>
                  <a:srgbClr val="2E5468"/>
                </a:solidFill>
                <a:latin typeface="Century Schoolbook"/>
              </a:rPr>
              <a:t> </a:t>
            </a:r>
            <a:endParaRPr lang="en-US" dirty="0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 dirty="0">
                <a:solidFill>
                  <a:srgbClr val="2E5468"/>
                </a:solidFill>
                <a:latin typeface="Century Schoolbook"/>
              </a:rPr>
              <a:t>Bánk bán - Kiss Ferenc</a:t>
            </a:r>
            <a:endParaRPr lang="en-US" dirty="0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 dirty="0">
                <a:solidFill>
                  <a:srgbClr val="2E5468"/>
                </a:solidFill>
                <a:latin typeface="Century Schoolbook"/>
              </a:rPr>
              <a:t>Melinda - Tőkés Anna</a:t>
            </a:r>
            <a:endParaRPr lang="en-US" dirty="0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 dirty="0">
                <a:solidFill>
                  <a:srgbClr val="2E5468"/>
                </a:solidFill>
                <a:latin typeface="Century Schoolbook"/>
              </a:rPr>
              <a:t>Otto – Ungvári László</a:t>
            </a:r>
            <a:endParaRPr lang="en-US" dirty="0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 dirty="0">
                <a:solidFill>
                  <a:srgbClr val="2E5468"/>
                </a:solidFill>
                <a:latin typeface="Century Schoolbook"/>
              </a:rPr>
              <a:t>Petur - Kürti József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 dirty="0" err="1">
                <a:solidFill>
                  <a:srgbClr val="2E5468"/>
                </a:solidFill>
                <a:latin typeface="Century Schoolbook"/>
              </a:rPr>
              <a:t>Mikhál</a:t>
            </a:r>
            <a:r>
              <a:rPr lang="hu-HU" dirty="0">
                <a:solidFill>
                  <a:srgbClr val="2E5468"/>
                </a:solidFill>
                <a:latin typeface="Century Schoolbook"/>
              </a:rPr>
              <a:t> bán - Hosszú Zoltán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hu-HU" dirty="0">
                <a:solidFill>
                  <a:srgbClr val="2E5468"/>
                </a:solidFill>
                <a:latin typeface="Century Schoolbook"/>
              </a:rPr>
              <a:t>Simon bán - Nagy Adorján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hu-HU" dirty="0">
              <a:solidFill>
                <a:srgbClr val="2E5468"/>
              </a:solidFill>
              <a:latin typeface="Century Schoolbook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>
              <a:solidFill>
                <a:srgbClr val="2E5468"/>
              </a:solidFill>
              <a:latin typeface="Century Schoolbook"/>
            </a:endParaRPr>
          </a:p>
          <a:p>
            <a:endParaRPr lang="en-US"/>
          </a:p>
        </p:txBody>
      </p:sp>
      <p:grpSp>
        <p:nvGrpSpPr>
          <p:cNvPr id="7" name="Csoportba foglalás 5">
            <a:extLst>
              <a:ext uri="{FF2B5EF4-FFF2-40B4-BE49-F238E27FC236}">
                <a16:creationId xmlns:a16="http://schemas.microsoft.com/office/drawing/2014/main" id="{3F1C97D4-F86B-3DC0-C1AC-4046CCB9C925}"/>
              </a:ext>
            </a:extLst>
          </p:cNvPr>
          <p:cNvGrpSpPr/>
          <p:nvPr/>
        </p:nvGrpSpPr>
        <p:grpSpPr>
          <a:xfrm>
            <a:off x="546652" y="579783"/>
            <a:ext cx="3163018" cy="1279584"/>
            <a:chOff x="546652" y="579783"/>
            <a:chExt cx="3163018" cy="1279584"/>
          </a:xfrm>
        </p:grpSpPr>
        <p:sp>
          <p:nvSpPr>
            <p:cNvPr id="5" name="Téglalap: lekerekített 3">
              <a:extLst>
                <a:ext uri="{FF2B5EF4-FFF2-40B4-BE49-F238E27FC236}">
                  <a16:creationId xmlns:a16="http://schemas.microsoft.com/office/drawing/2014/main" id="{46811E60-CFFA-6F44-6A4F-C333D98463D1}"/>
                </a:ext>
              </a:extLst>
            </p:cNvPr>
            <p:cNvSpPr/>
            <p:nvPr/>
          </p:nvSpPr>
          <p:spPr>
            <a:xfrm>
              <a:off x="546652" y="579783"/>
              <a:ext cx="3163018" cy="12795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4">
              <a:extLst>
                <a:ext uri="{FF2B5EF4-FFF2-40B4-BE49-F238E27FC236}">
                  <a16:creationId xmlns:a16="http://schemas.microsoft.com/office/drawing/2014/main" id="{030AB9D2-5DEA-1DA9-516A-B32B8EADDDD2}"/>
                </a:ext>
              </a:extLst>
            </p:cNvPr>
            <p:cNvSpPr txBox="1"/>
            <p:nvPr/>
          </p:nvSpPr>
          <p:spPr>
            <a:xfrm>
              <a:off x="898896" y="841387"/>
              <a:ext cx="2468217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400" dirty="0">
                  <a:solidFill>
                    <a:schemeClr val="bg1"/>
                  </a:solidFill>
                  <a:latin typeface="Century Schoolbook"/>
                </a:rPr>
                <a:t>1936</a:t>
              </a:r>
              <a:endParaRPr lang="hu-HU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555B33-331D-154A-515C-F7BBB4C670CC}"/>
              </a:ext>
            </a:extLst>
          </p:cNvPr>
          <p:cNvSpPr txBox="1"/>
          <p:nvPr/>
        </p:nvSpPr>
        <p:spPr>
          <a:xfrm>
            <a:off x="4911306" y="583721"/>
            <a:ext cx="524486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 dirty="0">
                <a:solidFill>
                  <a:srgbClr val="2E5468"/>
                </a:solidFill>
                <a:latin typeface="Century Schoolbook"/>
              </a:rPr>
              <a:t>Bemutató</a:t>
            </a:r>
            <a:r>
              <a:rPr lang="hu-HU" sz="3000" dirty="0">
                <a:solidFill>
                  <a:srgbClr val="2E5468"/>
                </a:solidFill>
                <a:latin typeface="Century Schoolbook"/>
              </a:rPr>
              <a:t>: 1936. március 15.</a:t>
            </a:r>
            <a:r>
              <a:rPr lang="en-US" sz="3000" dirty="0">
                <a:latin typeface="Century Schoolbook"/>
              </a:rPr>
              <a:t>​</a:t>
            </a:r>
            <a:endParaRPr lang="en-US" dirty="0"/>
          </a:p>
        </p:txBody>
      </p:sp>
      <p:grpSp>
        <p:nvGrpSpPr>
          <p:cNvPr id="12" name="Csoportba foglalás 10">
            <a:extLst>
              <a:ext uri="{FF2B5EF4-FFF2-40B4-BE49-F238E27FC236}">
                <a16:creationId xmlns:a16="http://schemas.microsoft.com/office/drawing/2014/main" id="{88E275CA-2A73-BFAD-5D9E-1C621E712E51}"/>
              </a:ext>
            </a:extLst>
          </p:cNvPr>
          <p:cNvGrpSpPr/>
          <p:nvPr/>
        </p:nvGrpSpPr>
        <p:grpSpPr>
          <a:xfrm>
            <a:off x="4905554" y="1131498"/>
            <a:ext cx="8399252" cy="914400"/>
            <a:chOff x="3927894" y="1677838"/>
            <a:chExt cx="8399252" cy="914400"/>
          </a:xfrm>
        </p:grpSpPr>
        <p:pic>
          <p:nvPicPr>
            <p:cNvPr id="10" name="Ábra 8" descr="Jelölő egyszínű kitöltéssel">
              <a:extLst>
                <a:ext uri="{FF2B5EF4-FFF2-40B4-BE49-F238E27FC236}">
                  <a16:creationId xmlns:a16="http://schemas.microsoft.com/office/drawing/2014/main" id="{8B784132-FF4E-B4DC-7456-2B01343D3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1" name="Szövegdoboz 9">
              <a:extLst>
                <a:ext uri="{FF2B5EF4-FFF2-40B4-BE49-F238E27FC236}">
                  <a16:creationId xmlns:a16="http://schemas.microsoft.com/office/drawing/2014/main" id="{F8EF2AE2-D43C-3B46-AC6B-2EC691012F7B}"/>
                </a:ext>
              </a:extLst>
            </p:cNvPr>
            <p:cNvSpPr txBox="1"/>
            <p:nvPr/>
          </p:nvSpPr>
          <p:spPr>
            <a:xfrm>
              <a:off x="4623758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solidFill>
                    <a:srgbClr val="2E5468"/>
                  </a:solidFill>
                  <a:latin typeface="Century Schoolbook"/>
                  <a:cs typeface="Arial"/>
                </a:rPr>
                <a:t>Blaha Lujza téri épület</a:t>
              </a:r>
              <a:endParaRPr lang="hu-HU">
                <a:solidFill>
                  <a:srgbClr val="2E5468"/>
                </a:solidFill>
                <a:latin typeface="Century Schoolbook"/>
                <a:cs typeface="Arial"/>
              </a:endParaRPr>
            </a:p>
          </p:txBody>
        </p:sp>
      </p:grpSp>
      <p:sp>
        <p:nvSpPr>
          <p:cNvPr id="2" name="Tekercs: függőleges 1">
            <a:extLst>
              <a:ext uri="{FF2B5EF4-FFF2-40B4-BE49-F238E27FC236}">
                <a16:creationId xmlns:a16="http://schemas.microsoft.com/office/drawing/2014/main" id="{BF4A8B57-7FCF-638D-E200-F6E9A24E63C1}"/>
              </a:ext>
            </a:extLst>
          </p:cNvPr>
          <p:cNvSpPr/>
          <p:nvPr/>
        </p:nvSpPr>
        <p:spPr>
          <a:xfrm>
            <a:off x="5264989" y="1955001"/>
            <a:ext cx="6397924" cy="4744528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B19AB00-CDEB-D8AD-9039-AB76CA287AEF}"/>
              </a:ext>
            </a:extLst>
          </p:cNvPr>
          <p:cNvSpPr txBox="1"/>
          <p:nvPr/>
        </p:nvSpPr>
        <p:spPr>
          <a:xfrm>
            <a:off x="6163733" y="2599426"/>
            <a:ext cx="4605866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Century Schoolbook"/>
              </a:rPr>
              <a:t>Németh Antal pályafutása során ezen kívül megrendezte ezt a drámát 1938-ban, 1960-ban, illetve rádiós hangjátékot rendezett belőle 1940-ben.</a:t>
            </a:r>
          </a:p>
          <a:p>
            <a:endParaRPr lang="hu-HU" sz="2000" dirty="0">
              <a:solidFill>
                <a:schemeClr val="bg1"/>
              </a:solidFill>
              <a:latin typeface="Century Schoolbook"/>
            </a:endParaRPr>
          </a:p>
          <a:p>
            <a:r>
              <a:rPr lang="hu-HU" sz="2000" dirty="0">
                <a:solidFill>
                  <a:schemeClr val="bg1"/>
                </a:solidFill>
                <a:latin typeface="Century Schoolbook"/>
              </a:rPr>
              <a:t>Így fogalmaz Pünkösdi Andor, az előadás kapcsán írt kritikájában: "</a:t>
            </a:r>
            <a:r>
              <a:rPr lang="hu-HU" sz="2000" dirty="0">
                <a:solidFill>
                  <a:schemeClr val="bg1"/>
                </a:solidFill>
                <a:latin typeface="Century Schoolbook"/>
                <a:cs typeface="Times New Roman"/>
              </a:rPr>
              <a:t>Németh Antal elképzelése merészen nyúl bele a drámába, ha annak szövegét aránylag tiszteletben tartja is és csak helyes és a tradíció által szentesített húzásokat alkalmaz.</a:t>
            </a:r>
            <a:r>
              <a:rPr lang="hu-HU" sz="2000" dirty="0">
                <a:solidFill>
                  <a:schemeClr val="bg1"/>
                </a:solidFill>
                <a:latin typeface="Century Schoolbook"/>
              </a:rPr>
              <a:t>"</a:t>
            </a:r>
          </a:p>
        </p:txBody>
      </p:sp>
      <p:pic>
        <p:nvPicPr>
          <p:cNvPr id="9" name="Ábra 8" descr="Vonalas nyíl: óramutató járásával megegyező, ívelt egyszínű kitöltéssel">
            <a:extLst>
              <a:ext uri="{FF2B5EF4-FFF2-40B4-BE49-F238E27FC236}">
                <a16:creationId xmlns:a16="http://schemas.microsoft.com/office/drawing/2014/main" id="{769E3DFC-D026-01E2-DF77-CDE508CDE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860000">
            <a:off x="4991819" y="22241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6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AD11-9376-1459-8C99-5BF5E216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105" y="2156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u="sng">
                <a:solidFill>
                  <a:srgbClr val="2E5468"/>
                </a:solidFill>
                <a:latin typeface="Century Schoolbook"/>
              </a:rPr>
              <a:t>Rendező:</a:t>
            </a:r>
            <a:r>
              <a:rPr lang="hu-HU">
                <a:solidFill>
                  <a:srgbClr val="2E5468"/>
                </a:solidFill>
                <a:latin typeface="Century Schoolbook"/>
              </a:rPr>
              <a:t> Márkus László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u="sng">
                <a:solidFill>
                  <a:srgbClr val="2E5468"/>
                </a:solidFill>
                <a:latin typeface="Century Schoolbook"/>
              </a:rPr>
              <a:t>Főbb szereplők:</a:t>
            </a:r>
            <a:r>
              <a:rPr lang="en-US" u="sng">
                <a:solidFill>
                  <a:srgbClr val="2E5468"/>
                </a:solidFill>
                <a:latin typeface="Century Schoolbook"/>
              </a:rPr>
              <a:t> </a:t>
            </a:r>
            <a:endParaRPr lang="en-US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>
                <a:solidFill>
                  <a:srgbClr val="2E5468"/>
                </a:solidFill>
                <a:latin typeface="Century Schoolbook"/>
              </a:rPr>
              <a:t>Bánk bán - Básti Lajos</a:t>
            </a:r>
            <a:endParaRPr lang="en-US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>
                <a:solidFill>
                  <a:srgbClr val="2E5468"/>
                </a:solidFill>
                <a:latin typeface="Century Schoolbook"/>
              </a:rPr>
              <a:t>Melinda - Szörényi Éva</a:t>
            </a:r>
            <a:endParaRPr lang="en-US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>
                <a:solidFill>
                  <a:srgbClr val="2E5468"/>
                </a:solidFill>
                <a:latin typeface="Century Schoolbook"/>
              </a:rPr>
              <a:t>Otto – Ungvári László</a:t>
            </a:r>
            <a:endParaRPr lang="en-US">
              <a:latin typeface="Century Schoolbook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>
                <a:solidFill>
                  <a:srgbClr val="2E5468"/>
                </a:solidFill>
                <a:latin typeface="Century Schoolbook"/>
              </a:rPr>
              <a:t>Gertrudis – Sulyok Mária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hu-HU">
                <a:solidFill>
                  <a:srgbClr val="2E5468"/>
                </a:solidFill>
                <a:latin typeface="Century Schoolbook"/>
              </a:rPr>
              <a:t>II. Endre – </a:t>
            </a:r>
            <a:r>
              <a:rPr lang="hu-HU" err="1">
                <a:solidFill>
                  <a:srgbClr val="2E5468"/>
                </a:solidFill>
                <a:latin typeface="Century Schoolbook"/>
              </a:rPr>
              <a:t>Kőmives</a:t>
            </a:r>
            <a:r>
              <a:rPr lang="hu-HU">
                <a:solidFill>
                  <a:srgbClr val="2E5468"/>
                </a:solidFill>
                <a:latin typeface="Century Schoolbook"/>
              </a:rPr>
              <a:t> László</a:t>
            </a:r>
            <a:endParaRPr lang="en-US">
              <a:latin typeface="Century Schoolbook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>
              <a:solidFill>
                <a:srgbClr val="2E5468"/>
              </a:solidFill>
              <a:latin typeface="Century Schoolbook"/>
            </a:endParaRPr>
          </a:p>
          <a:p>
            <a:endParaRPr lang="en-US"/>
          </a:p>
        </p:txBody>
      </p:sp>
      <p:grpSp>
        <p:nvGrpSpPr>
          <p:cNvPr id="7" name="Csoportba foglalás 5">
            <a:extLst>
              <a:ext uri="{FF2B5EF4-FFF2-40B4-BE49-F238E27FC236}">
                <a16:creationId xmlns:a16="http://schemas.microsoft.com/office/drawing/2014/main" id="{3F1C97D4-F86B-3DC0-C1AC-4046CCB9C925}"/>
              </a:ext>
            </a:extLst>
          </p:cNvPr>
          <p:cNvGrpSpPr/>
          <p:nvPr/>
        </p:nvGrpSpPr>
        <p:grpSpPr>
          <a:xfrm>
            <a:off x="546652" y="579783"/>
            <a:ext cx="3163018" cy="1279584"/>
            <a:chOff x="546652" y="579783"/>
            <a:chExt cx="3163018" cy="1279584"/>
          </a:xfrm>
        </p:grpSpPr>
        <p:sp>
          <p:nvSpPr>
            <p:cNvPr id="5" name="Téglalap: lekerekített 3">
              <a:extLst>
                <a:ext uri="{FF2B5EF4-FFF2-40B4-BE49-F238E27FC236}">
                  <a16:creationId xmlns:a16="http://schemas.microsoft.com/office/drawing/2014/main" id="{46811E60-CFFA-6F44-6A4F-C333D98463D1}"/>
                </a:ext>
              </a:extLst>
            </p:cNvPr>
            <p:cNvSpPr/>
            <p:nvPr/>
          </p:nvSpPr>
          <p:spPr>
            <a:xfrm>
              <a:off x="546652" y="579783"/>
              <a:ext cx="3163018" cy="12795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4">
              <a:extLst>
                <a:ext uri="{FF2B5EF4-FFF2-40B4-BE49-F238E27FC236}">
                  <a16:creationId xmlns:a16="http://schemas.microsoft.com/office/drawing/2014/main" id="{030AB9D2-5DEA-1DA9-516A-B32B8EADDDD2}"/>
                </a:ext>
              </a:extLst>
            </p:cNvPr>
            <p:cNvSpPr txBox="1"/>
            <p:nvPr/>
          </p:nvSpPr>
          <p:spPr>
            <a:xfrm>
              <a:off x="898896" y="841387"/>
              <a:ext cx="2468217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400">
                  <a:solidFill>
                    <a:schemeClr val="bg1"/>
                  </a:solidFill>
                  <a:latin typeface="Century Schoolbook"/>
                </a:rPr>
                <a:t>1948</a:t>
              </a:r>
              <a:endParaRPr lang="hu-H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555B33-331D-154A-515C-F7BBB4C670CC}"/>
              </a:ext>
            </a:extLst>
          </p:cNvPr>
          <p:cNvSpPr txBox="1"/>
          <p:nvPr/>
        </p:nvSpPr>
        <p:spPr>
          <a:xfrm>
            <a:off x="554966" y="2754702"/>
            <a:ext cx="524486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>
                <a:solidFill>
                  <a:srgbClr val="2E5468"/>
                </a:solidFill>
                <a:latin typeface="Century Schoolbook"/>
              </a:rPr>
              <a:t>Bemutató</a:t>
            </a:r>
            <a:r>
              <a:rPr lang="hu-HU" sz="3000">
                <a:solidFill>
                  <a:srgbClr val="2E5468"/>
                </a:solidFill>
                <a:latin typeface="Century Schoolbook"/>
              </a:rPr>
              <a:t>: 1948. március 14.</a:t>
            </a:r>
            <a:r>
              <a:rPr lang="en-US" sz="3000">
                <a:latin typeface="Century Schoolbook"/>
              </a:rPr>
              <a:t>​</a:t>
            </a:r>
            <a:endParaRPr lang="en-US"/>
          </a:p>
        </p:txBody>
      </p:sp>
      <p:grpSp>
        <p:nvGrpSpPr>
          <p:cNvPr id="12" name="Csoportba foglalás 10">
            <a:extLst>
              <a:ext uri="{FF2B5EF4-FFF2-40B4-BE49-F238E27FC236}">
                <a16:creationId xmlns:a16="http://schemas.microsoft.com/office/drawing/2014/main" id="{88E275CA-2A73-BFAD-5D9E-1C621E712E51}"/>
              </a:ext>
            </a:extLst>
          </p:cNvPr>
          <p:cNvGrpSpPr/>
          <p:nvPr/>
        </p:nvGrpSpPr>
        <p:grpSpPr>
          <a:xfrm>
            <a:off x="405441" y="3431875"/>
            <a:ext cx="8399252" cy="914400"/>
            <a:chOff x="3927894" y="1677838"/>
            <a:chExt cx="8399252" cy="914400"/>
          </a:xfrm>
        </p:grpSpPr>
        <p:pic>
          <p:nvPicPr>
            <p:cNvPr id="10" name="Ábra 8" descr="Jelölő egyszínű kitöltéssel">
              <a:extLst>
                <a:ext uri="{FF2B5EF4-FFF2-40B4-BE49-F238E27FC236}">
                  <a16:creationId xmlns:a16="http://schemas.microsoft.com/office/drawing/2014/main" id="{8B784132-FF4E-B4DC-7456-2B01343D3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1" name="Szövegdoboz 9">
              <a:extLst>
                <a:ext uri="{FF2B5EF4-FFF2-40B4-BE49-F238E27FC236}">
                  <a16:creationId xmlns:a16="http://schemas.microsoft.com/office/drawing/2014/main" id="{F8EF2AE2-D43C-3B46-AC6B-2EC691012F7B}"/>
                </a:ext>
              </a:extLst>
            </p:cNvPr>
            <p:cNvSpPr txBox="1"/>
            <p:nvPr/>
          </p:nvSpPr>
          <p:spPr>
            <a:xfrm>
              <a:off x="4623758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solidFill>
                    <a:srgbClr val="2E5468"/>
                  </a:solidFill>
                  <a:latin typeface="Century Schoolbook"/>
                  <a:cs typeface="Arial"/>
                </a:rPr>
                <a:t>Blaha Lujza téri épület</a:t>
              </a:r>
              <a:endParaRPr lang="hu-HU">
                <a:solidFill>
                  <a:srgbClr val="2E5468"/>
                </a:solidFill>
                <a:latin typeface="Century Schoolbook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0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AD11-9376-1459-8C99-5BF5E216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52" y="2127549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u="sng" err="1"/>
              <a:t>Rendező</a:t>
            </a:r>
            <a:r>
              <a:rPr lang="en-US" u="sng" dirty="0"/>
              <a:t>:</a:t>
            </a:r>
            <a:r>
              <a:rPr lang="en-US" dirty="0"/>
              <a:t>  Major Tamás </a:t>
            </a:r>
            <a:r>
              <a:rPr lang="en-US" err="1"/>
              <a:t>és</a:t>
            </a:r>
            <a:r>
              <a:rPr lang="en-US" dirty="0"/>
              <a:t> </a:t>
            </a:r>
            <a:endParaRPr lang="hu-HU" dirty="0"/>
          </a:p>
          <a:p>
            <a:pPr marL="0" indent="0">
              <a:buNone/>
            </a:pPr>
            <a:r>
              <a:rPr lang="en-US" dirty="0"/>
              <a:t>Vámos László</a:t>
            </a:r>
            <a:endParaRPr lang="hu-HU" dirty="0"/>
          </a:p>
          <a:p>
            <a:pPr marL="0" indent="0">
              <a:buNone/>
            </a:pPr>
            <a:r>
              <a:rPr lang="en-US" u="sng" err="1"/>
              <a:t>Főbb</a:t>
            </a:r>
            <a:r>
              <a:rPr lang="en-US" u="sng" dirty="0"/>
              <a:t> </a:t>
            </a:r>
            <a:r>
              <a:rPr lang="en-US" u="sng" err="1"/>
              <a:t>szereplők</a:t>
            </a:r>
            <a:r>
              <a:rPr lang="en-US" u="sng" dirty="0"/>
              <a:t>:</a:t>
            </a:r>
          </a:p>
          <a:p>
            <a:r>
              <a:rPr lang="en-US" dirty="0">
                <a:latin typeface="Times New Roman"/>
                <a:cs typeface="Times New Roman"/>
              </a:rPr>
              <a:t>Bánk </a:t>
            </a:r>
            <a:r>
              <a:rPr lang="en-US" dirty="0" err="1">
                <a:latin typeface="Times New Roman"/>
                <a:cs typeface="Times New Roman"/>
              </a:rPr>
              <a:t>bán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Rajczy</a:t>
            </a:r>
            <a:r>
              <a:rPr lang="en-US" dirty="0">
                <a:latin typeface="Times New Roman"/>
                <a:cs typeface="Times New Roman"/>
              </a:rPr>
              <a:t> Lajos/</a:t>
            </a:r>
            <a:endParaRPr lang="en-US" dirty="0">
              <a:latin typeface="Aptos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 Bessenyei Ferenc</a:t>
            </a:r>
            <a:endParaRPr lang="en-US" dirty="0"/>
          </a:p>
          <a:p>
            <a:r>
              <a:rPr lang="en-US" dirty="0">
                <a:latin typeface="Times New Roman"/>
                <a:cs typeface="Times New Roman"/>
              </a:rPr>
              <a:t>Melinda: </a:t>
            </a:r>
            <a:r>
              <a:rPr lang="en-US" err="1">
                <a:latin typeface="Times New Roman"/>
                <a:cs typeface="Times New Roman"/>
              </a:rPr>
              <a:t>Szörényi</a:t>
            </a:r>
            <a:r>
              <a:rPr lang="en-US" dirty="0">
                <a:latin typeface="Times New Roman"/>
                <a:cs typeface="Times New Roman"/>
              </a:rPr>
              <a:t> Éva</a:t>
            </a:r>
          </a:p>
          <a:p>
            <a:r>
              <a:rPr lang="en-US" dirty="0">
                <a:latin typeface="Times New Roman"/>
                <a:cs typeface="Times New Roman"/>
              </a:rPr>
              <a:t>Gertrudis - Tőkés Anna</a:t>
            </a:r>
          </a:p>
          <a:p>
            <a:r>
              <a:rPr lang="en-US" dirty="0">
                <a:latin typeface="Times New Roman"/>
                <a:cs typeface="Times New Roman"/>
              </a:rPr>
              <a:t>Otto - Szatmári István</a:t>
            </a:r>
          </a:p>
          <a:p>
            <a:r>
              <a:rPr lang="en-US" dirty="0" err="1">
                <a:latin typeface="Times New Roman"/>
                <a:cs typeface="Times New Roman"/>
              </a:rPr>
              <a:t>Biberach</a:t>
            </a:r>
            <a:r>
              <a:rPr lang="en-US" dirty="0">
                <a:latin typeface="Times New Roman"/>
                <a:cs typeface="Times New Roman"/>
              </a:rPr>
              <a:t>: Ungvári László</a:t>
            </a:r>
          </a:p>
          <a:p>
            <a:endParaRPr lang="en-US" dirty="0">
              <a:latin typeface="Aptos" panose="020B0004020202020204"/>
              <a:cs typeface="Times New Roman"/>
            </a:endParaRPr>
          </a:p>
        </p:txBody>
      </p:sp>
      <p:grpSp>
        <p:nvGrpSpPr>
          <p:cNvPr id="7" name="Csoportba foglalás 5">
            <a:extLst>
              <a:ext uri="{FF2B5EF4-FFF2-40B4-BE49-F238E27FC236}">
                <a16:creationId xmlns:a16="http://schemas.microsoft.com/office/drawing/2014/main" id="{3F1C97D4-F86B-3DC0-C1AC-4046CCB9C925}"/>
              </a:ext>
            </a:extLst>
          </p:cNvPr>
          <p:cNvGrpSpPr/>
          <p:nvPr/>
        </p:nvGrpSpPr>
        <p:grpSpPr>
          <a:xfrm>
            <a:off x="546652" y="579783"/>
            <a:ext cx="3163018" cy="1279584"/>
            <a:chOff x="546652" y="579783"/>
            <a:chExt cx="3163018" cy="1279584"/>
          </a:xfrm>
        </p:grpSpPr>
        <p:sp>
          <p:nvSpPr>
            <p:cNvPr id="5" name="Téglalap: lekerekített 3">
              <a:extLst>
                <a:ext uri="{FF2B5EF4-FFF2-40B4-BE49-F238E27FC236}">
                  <a16:creationId xmlns:a16="http://schemas.microsoft.com/office/drawing/2014/main" id="{46811E60-CFFA-6F44-6A4F-C333D98463D1}"/>
                </a:ext>
              </a:extLst>
            </p:cNvPr>
            <p:cNvSpPr/>
            <p:nvPr/>
          </p:nvSpPr>
          <p:spPr>
            <a:xfrm>
              <a:off x="546652" y="579783"/>
              <a:ext cx="3163018" cy="12795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4">
              <a:extLst>
                <a:ext uri="{FF2B5EF4-FFF2-40B4-BE49-F238E27FC236}">
                  <a16:creationId xmlns:a16="http://schemas.microsoft.com/office/drawing/2014/main" id="{030AB9D2-5DEA-1DA9-516A-B32B8EADDDD2}"/>
                </a:ext>
              </a:extLst>
            </p:cNvPr>
            <p:cNvSpPr txBox="1"/>
            <p:nvPr/>
          </p:nvSpPr>
          <p:spPr>
            <a:xfrm>
              <a:off x="898896" y="841387"/>
              <a:ext cx="2468217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400" dirty="0">
                  <a:solidFill>
                    <a:schemeClr val="bg1"/>
                  </a:solidFill>
                  <a:latin typeface="Century Schoolbook"/>
                </a:rPr>
                <a:t>1951</a:t>
              </a:r>
              <a:endParaRPr lang="hu-HU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555B33-331D-154A-515C-F7BBB4C670CC}"/>
              </a:ext>
            </a:extLst>
          </p:cNvPr>
          <p:cNvSpPr txBox="1"/>
          <p:nvPr/>
        </p:nvSpPr>
        <p:spPr>
          <a:xfrm>
            <a:off x="5083834" y="669985"/>
            <a:ext cx="524486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 dirty="0">
                <a:solidFill>
                  <a:srgbClr val="2E5468"/>
                </a:solidFill>
                <a:latin typeface="Century Schoolbook"/>
              </a:rPr>
              <a:t>Bemutató</a:t>
            </a:r>
            <a:r>
              <a:rPr lang="hu-HU" sz="3000" dirty="0">
                <a:solidFill>
                  <a:srgbClr val="2E5468"/>
                </a:solidFill>
                <a:latin typeface="Century Schoolbook"/>
              </a:rPr>
              <a:t>: 1951. május 30.</a:t>
            </a:r>
            <a:r>
              <a:rPr lang="en-US" sz="3000" dirty="0">
                <a:latin typeface="Century Schoolbook"/>
              </a:rPr>
              <a:t>​</a:t>
            </a:r>
            <a:endParaRPr lang="en-US" dirty="0"/>
          </a:p>
        </p:txBody>
      </p:sp>
      <p:grpSp>
        <p:nvGrpSpPr>
          <p:cNvPr id="12" name="Csoportba foglalás 10">
            <a:extLst>
              <a:ext uri="{FF2B5EF4-FFF2-40B4-BE49-F238E27FC236}">
                <a16:creationId xmlns:a16="http://schemas.microsoft.com/office/drawing/2014/main" id="{88E275CA-2A73-BFAD-5D9E-1C621E712E51}"/>
              </a:ext>
            </a:extLst>
          </p:cNvPr>
          <p:cNvGrpSpPr/>
          <p:nvPr/>
        </p:nvGrpSpPr>
        <p:grpSpPr>
          <a:xfrm>
            <a:off x="4934309" y="1217762"/>
            <a:ext cx="8399252" cy="914400"/>
            <a:chOff x="3927894" y="1677838"/>
            <a:chExt cx="8399252" cy="914400"/>
          </a:xfrm>
        </p:grpSpPr>
        <p:pic>
          <p:nvPicPr>
            <p:cNvPr id="10" name="Ábra 8" descr="Jelölő egyszínű kitöltéssel">
              <a:extLst>
                <a:ext uri="{FF2B5EF4-FFF2-40B4-BE49-F238E27FC236}">
                  <a16:creationId xmlns:a16="http://schemas.microsoft.com/office/drawing/2014/main" id="{8B784132-FF4E-B4DC-7456-2B01343D3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1" name="Szövegdoboz 9">
              <a:extLst>
                <a:ext uri="{FF2B5EF4-FFF2-40B4-BE49-F238E27FC236}">
                  <a16:creationId xmlns:a16="http://schemas.microsoft.com/office/drawing/2014/main" id="{F8EF2AE2-D43C-3B46-AC6B-2EC691012F7B}"/>
                </a:ext>
              </a:extLst>
            </p:cNvPr>
            <p:cNvSpPr txBox="1"/>
            <p:nvPr/>
          </p:nvSpPr>
          <p:spPr>
            <a:xfrm>
              <a:off x="4623758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solidFill>
                    <a:srgbClr val="2E5468"/>
                  </a:solidFill>
                  <a:latin typeface="Century Schoolbook"/>
                  <a:cs typeface="Arial"/>
                </a:rPr>
                <a:t>Blaha Lujza téri épület</a:t>
              </a:r>
              <a:endParaRPr lang="hu-HU">
                <a:solidFill>
                  <a:srgbClr val="2E5468"/>
                </a:solidFill>
                <a:latin typeface="Century Schoolbook"/>
                <a:cs typeface="Arial"/>
              </a:endParaRPr>
            </a:p>
          </p:txBody>
        </p:sp>
      </p:grpSp>
      <p:sp>
        <p:nvSpPr>
          <p:cNvPr id="2" name="Tekercs: függőleges 1">
            <a:extLst>
              <a:ext uri="{FF2B5EF4-FFF2-40B4-BE49-F238E27FC236}">
                <a16:creationId xmlns:a16="http://schemas.microsoft.com/office/drawing/2014/main" id="{5738E9E0-6CDE-1663-4D1E-88D209BC2A83}"/>
              </a:ext>
            </a:extLst>
          </p:cNvPr>
          <p:cNvSpPr/>
          <p:nvPr/>
        </p:nvSpPr>
        <p:spPr>
          <a:xfrm>
            <a:off x="5418710" y="1868279"/>
            <a:ext cx="6757356" cy="4816414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202BE1E-95AE-960E-3A46-A19DA2E6BECB}"/>
              </a:ext>
            </a:extLst>
          </p:cNvPr>
          <p:cNvSpPr txBox="1"/>
          <p:nvPr/>
        </p:nvSpPr>
        <p:spPr>
          <a:xfrm>
            <a:off x="6279796" y="2710326"/>
            <a:ext cx="504567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Century Schoolbook"/>
              </a:rPr>
              <a:t>Fel akarták újítani a Bánk bánt, visszatérve Katona József szövegéhez. A színészi játék főfeladata a szokványos játékfelfogás elleni harc, a szereplők jellemeinek </a:t>
            </a:r>
            <a:r>
              <a:rPr lang="hu-HU" sz="2400" err="1">
                <a:solidFill>
                  <a:schemeClr val="bg1"/>
                </a:solidFill>
                <a:latin typeface="Century Schoolbook"/>
              </a:rPr>
              <a:t>életrekeltése</a:t>
            </a:r>
            <a:r>
              <a:rPr lang="hu-HU" sz="2400" dirty="0">
                <a:solidFill>
                  <a:schemeClr val="bg1"/>
                </a:solidFill>
                <a:latin typeface="Century Schoolbook"/>
              </a:rPr>
              <a:t> volt. Ezt a nehéz feladatot legjobban Szörényi Éva oldotta meg, de Ungvári László és Tőkés Anna játéka is kiváló volt</a:t>
            </a:r>
          </a:p>
        </p:txBody>
      </p:sp>
    </p:spTree>
    <p:extLst>
      <p:ext uri="{BB962C8B-B14F-4D97-AF65-F5344CB8AC3E}">
        <p14:creationId xmlns:p14="http://schemas.microsoft.com/office/powerpoint/2010/main" val="310304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C99FFD71-7022-F5A1-9F76-E2174D8D6EAF}"/>
              </a:ext>
            </a:extLst>
          </p:cNvPr>
          <p:cNvGrpSpPr/>
          <p:nvPr/>
        </p:nvGrpSpPr>
        <p:grpSpPr>
          <a:xfrm>
            <a:off x="546652" y="579783"/>
            <a:ext cx="3163018" cy="1279584"/>
            <a:chOff x="546652" y="579783"/>
            <a:chExt cx="3163018" cy="1279584"/>
          </a:xfrm>
        </p:grpSpPr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30D131FC-B17C-31F0-C9E5-A642FE146054}"/>
                </a:ext>
              </a:extLst>
            </p:cNvPr>
            <p:cNvSpPr/>
            <p:nvPr/>
          </p:nvSpPr>
          <p:spPr>
            <a:xfrm>
              <a:off x="546652" y="579783"/>
              <a:ext cx="3163018" cy="12795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BA0B4B09-319C-8DE6-B433-9AFB9DAAA4B7}"/>
                </a:ext>
              </a:extLst>
            </p:cNvPr>
            <p:cNvSpPr txBox="1"/>
            <p:nvPr/>
          </p:nvSpPr>
          <p:spPr>
            <a:xfrm>
              <a:off x="898896" y="841387"/>
              <a:ext cx="2468217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400">
                  <a:solidFill>
                    <a:schemeClr val="bg1"/>
                  </a:solidFill>
                  <a:latin typeface="Century Schoolbook"/>
                </a:rPr>
                <a:t>1975</a:t>
              </a:r>
              <a:endParaRPr lang="hu-HU"/>
            </a:p>
          </p:txBody>
        </p:sp>
      </p:grpSp>
      <p:sp>
        <p:nvSpPr>
          <p:cNvPr id="7" name="Szövegdoboz 6">
            <a:extLst>
              <a:ext uri="{FF2B5EF4-FFF2-40B4-BE49-F238E27FC236}">
                <a16:creationId xmlns:a16="http://schemas.microsoft.com/office/drawing/2014/main" id="{15A36D5C-41F3-52C3-9CAD-1457FEBC1FDD}"/>
              </a:ext>
            </a:extLst>
          </p:cNvPr>
          <p:cNvSpPr txBox="1"/>
          <p:nvPr/>
        </p:nvSpPr>
        <p:spPr>
          <a:xfrm>
            <a:off x="4307458" y="669985"/>
            <a:ext cx="64238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>
                <a:solidFill>
                  <a:srgbClr val="2E5468"/>
                </a:solidFill>
                <a:latin typeface="Century Schoolbook"/>
              </a:rPr>
              <a:t>Bemutató</a:t>
            </a:r>
            <a:r>
              <a:rPr lang="hu-HU" sz="3000">
                <a:solidFill>
                  <a:srgbClr val="2E5468"/>
                </a:solidFill>
                <a:latin typeface="Century Schoolbook"/>
              </a:rPr>
              <a:t>: 1975. március 22.</a:t>
            </a:r>
            <a:endParaRPr lang="hu-HU">
              <a:solidFill>
                <a:srgbClr val="2E5468"/>
              </a:solidFill>
            </a:endParaRP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A37E69EB-9397-9613-7D44-C1B37DBD51AC}"/>
              </a:ext>
            </a:extLst>
          </p:cNvPr>
          <p:cNvGrpSpPr/>
          <p:nvPr/>
        </p:nvGrpSpPr>
        <p:grpSpPr>
          <a:xfrm>
            <a:off x="4086045" y="1117121"/>
            <a:ext cx="8384875" cy="914400"/>
            <a:chOff x="3927894" y="1677838"/>
            <a:chExt cx="8384875" cy="914400"/>
          </a:xfrm>
        </p:grpSpPr>
        <p:pic>
          <p:nvPicPr>
            <p:cNvPr id="9" name="Ábra 8" descr="Jelölő egyszínű kitöltéssel">
              <a:extLst>
                <a:ext uri="{FF2B5EF4-FFF2-40B4-BE49-F238E27FC236}">
                  <a16:creationId xmlns:a16="http://schemas.microsoft.com/office/drawing/2014/main" id="{FF609F2F-9E79-B214-3A4C-913DB259E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B7D526A3-E693-4768-0D65-06D64FD548BE}"/>
                </a:ext>
              </a:extLst>
            </p:cNvPr>
            <p:cNvSpPr txBox="1"/>
            <p:nvPr/>
          </p:nvSpPr>
          <p:spPr>
            <a:xfrm>
              <a:off x="4609381" y="1877682"/>
              <a:ext cx="770338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>
                  <a:solidFill>
                    <a:srgbClr val="2E5468"/>
                  </a:solidFill>
                  <a:latin typeface="Century Schoolbook"/>
                  <a:cs typeface="Arial"/>
                </a:rPr>
                <a:t>Heves Sándor téri épület</a:t>
              </a:r>
              <a:endParaRPr lang="hu-HU">
                <a:solidFill>
                  <a:srgbClr val="2E5468"/>
                </a:solidFill>
                <a:latin typeface="Century Schoolbook"/>
                <a:cs typeface="Arial"/>
              </a:endParaRPr>
            </a:p>
          </p:txBody>
        </p:sp>
      </p:grp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A9F775B-478B-0DCF-C17D-A92253C2E650}"/>
              </a:ext>
            </a:extLst>
          </p:cNvPr>
          <p:cNvSpPr txBox="1"/>
          <p:nvPr/>
        </p:nvSpPr>
        <p:spPr>
          <a:xfrm>
            <a:off x="540589" y="2309004"/>
            <a:ext cx="698452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800" u="sng" dirty="0">
                <a:solidFill>
                  <a:srgbClr val="2E5468"/>
                </a:solidFill>
                <a:latin typeface="Century Schoolbook"/>
                <a:cs typeface="Arial"/>
              </a:rPr>
              <a:t>Rendező:</a:t>
            </a:r>
            <a:r>
              <a:rPr lang="hu-HU" sz="2800" dirty="0">
                <a:solidFill>
                  <a:srgbClr val="2E5468"/>
                </a:solidFill>
                <a:latin typeface="Century Schoolbook"/>
                <a:cs typeface="Arial"/>
              </a:rPr>
              <a:t> Marton Endre</a:t>
            </a:r>
          </a:p>
          <a:p>
            <a:r>
              <a:rPr lang="hu-HU" sz="2800" u="sng" dirty="0">
                <a:solidFill>
                  <a:srgbClr val="2E5468"/>
                </a:solidFill>
                <a:latin typeface="Century Schoolbook"/>
                <a:cs typeface="Arial"/>
              </a:rPr>
              <a:t>Főbb szereplők:</a:t>
            </a:r>
            <a:r>
              <a:rPr lang="en-US" sz="2800" u="sng" dirty="0">
                <a:solidFill>
                  <a:srgbClr val="2E5468"/>
                </a:solidFill>
                <a:latin typeface="Century Schoolbook"/>
                <a:cs typeface="Arial"/>
              </a:rPr>
              <a:t>​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hu-HU" sz="2800" dirty="0">
                <a:solidFill>
                  <a:srgbClr val="2E5468"/>
                </a:solidFill>
                <a:latin typeface="Century Schoolbook"/>
                <a:cs typeface="Arial"/>
              </a:rPr>
              <a:t>Bánk bán - Sinkovits Imre</a:t>
            </a:r>
            <a:endParaRPr lang="en-US" sz="2800" dirty="0">
              <a:solidFill>
                <a:srgbClr val="2E5468"/>
              </a:solidFill>
              <a:latin typeface="Century Schoolbook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hu-HU" sz="2800" dirty="0">
                <a:solidFill>
                  <a:srgbClr val="2E5468"/>
                </a:solidFill>
                <a:latin typeface="Century Schoolbook"/>
                <a:cs typeface="Arial"/>
              </a:rPr>
              <a:t>Melinda - Vörös Eszter</a:t>
            </a:r>
          </a:p>
          <a:p>
            <a:pPr marL="285750" indent="-285750">
              <a:buFont typeface="Arial,Sans-Serif"/>
              <a:buChar char="•"/>
            </a:pPr>
            <a:r>
              <a:rPr lang="hu-HU" sz="2800" dirty="0">
                <a:solidFill>
                  <a:srgbClr val="2E5468"/>
                </a:solidFill>
                <a:latin typeface="Century Schoolbook"/>
                <a:cs typeface="Arial"/>
              </a:rPr>
              <a:t>Otto – Téri Sándor</a:t>
            </a:r>
            <a:endParaRPr lang="en-US" sz="2800" dirty="0">
              <a:solidFill>
                <a:srgbClr val="2E5468"/>
              </a:solidFill>
              <a:latin typeface="Century Schoolbook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hu-HU" sz="2800" dirty="0">
                <a:solidFill>
                  <a:srgbClr val="2E5468"/>
                </a:solidFill>
                <a:latin typeface="Century Schoolbook"/>
                <a:cs typeface="Arial"/>
              </a:rPr>
              <a:t>Gertrudis – </a:t>
            </a:r>
            <a:r>
              <a:rPr lang="hu-HU" sz="2800" dirty="0" err="1">
                <a:solidFill>
                  <a:srgbClr val="2E5468"/>
                </a:solidFill>
                <a:latin typeface="Century Schoolbook"/>
                <a:cs typeface="Arial"/>
              </a:rPr>
              <a:t>Ronyecz</a:t>
            </a:r>
            <a:r>
              <a:rPr lang="hu-HU" sz="2800" dirty="0">
                <a:solidFill>
                  <a:srgbClr val="2E5468"/>
                </a:solidFill>
                <a:latin typeface="Century Schoolbook"/>
                <a:cs typeface="Arial"/>
              </a:rPr>
              <a:t> Mária</a:t>
            </a:r>
            <a:endParaRPr lang="en-US" sz="2800" dirty="0">
              <a:solidFill>
                <a:srgbClr val="2E5468"/>
              </a:solidFill>
              <a:latin typeface="Century Schoolbook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hu-HU" sz="2800" dirty="0">
                <a:solidFill>
                  <a:srgbClr val="2E5468"/>
                </a:solidFill>
                <a:latin typeface="Century Schoolbook"/>
                <a:cs typeface="Arial"/>
              </a:rPr>
              <a:t>II. Endre – Sinkó László</a:t>
            </a:r>
            <a:endParaRPr lang="en-US" sz="2800" dirty="0">
              <a:solidFill>
                <a:srgbClr val="2E5468"/>
              </a:solidFill>
              <a:latin typeface="Century Schoolbook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hu-HU" sz="2800" dirty="0" err="1">
                <a:solidFill>
                  <a:srgbClr val="2E5468"/>
                </a:solidFill>
                <a:latin typeface="Century Schoolbook"/>
                <a:cs typeface="Arial"/>
              </a:rPr>
              <a:t>Biberach</a:t>
            </a:r>
            <a:r>
              <a:rPr lang="hu-HU" sz="2800" dirty="0">
                <a:solidFill>
                  <a:srgbClr val="2E5468"/>
                </a:solidFill>
                <a:latin typeface="Century Schoolbook"/>
                <a:cs typeface="Arial"/>
              </a:rPr>
              <a:t> - Őze Lajos</a:t>
            </a:r>
            <a:endParaRPr lang="en-US" sz="2800" dirty="0">
              <a:solidFill>
                <a:srgbClr val="2E5468"/>
              </a:solidFill>
              <a:latin typeface="Century Schoolbook"/>
              <a:cs typeface="Arial"/>
            </a:endParaRP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32FED7E6-D220-90F8-9EA7-B4CB40FC62EB}"/>
              </a:ext>
            </a:extLst>
          </p:cNvPr>
          <p:cNvGrpSpPr/>
          <p:nvPr/>
        </p:nvGrpSpPr>
        <p:grpSpPr>
          <a:xfrm>
            <a:off x="4718649" y="1856241"/>
            <a:ext cx="7199555" cy="4845171"/>
            <a:chOff x="4876800" y="1856241"/>
            <a:chExt cx="7199555" cy="4845171"/>
          </a:xfrm>
        </p:grpSpPr>
        <p:sp>
          <p:nvSpPr>
            <p:cNvPr id="13" name="Tekercs: függőleges 12">
              <a:extLst>
                <a:ext uri="{FF2B5EF4-FFF2-40B4-BE49-F238E27FC236}">
                  <a16:creationId xmlns:a16="http://schemas.microsoft.com/office/drawing/2014/main" id="{643AD12A-A76F-4B8D-8D5A-DB5C11C34EC4}"/>
                </a:ext>
              </a:extLst>
            </p:cNvPr>
            <p:cNvSpPr/>
            <p:nvPr/>
          </p:nvSpPr>
          <p:spPr>
            <a:xfrm>
              <a:off x="4887675" y="1856241"/>
              <a:ext cx="7188680" cy="4845171"/>
            </a:xfrm>
            <a:prstGeom prst="verticalScrol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A1DA2B63-E51E-499B-7643-3468C8713192}"/>
                </a:ext>
              </a:extLst>
            </p:cNvPr>
            <p:cNvSpPr txBox="1"/>
            <p:nvPr/>
          </p:nvSpPr>
          <p:spPr>
            <a:xfrm>
              <a:off x="5813453" y="2580736"/>
              <a:ext cx="5433391" cy="40934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000">
                  <a:solidFill>
                    <a:schemeClr val="bg1"/>
                  </a:solidFill>
                  <a:latin typeface="Century Schoolbook"/>
                </a:rPr>
                <a:t>Az egyik előadás folyamán kiszólt a karzaton hangoskodó gyerekeknek. Vitatott kérdés, hogy helyesen cselekedett-e; sokan úgy gondolják, hogy nem szabadott volna, míg mások helyeslik a tettét.</a:t>
              </a:r>
            </a:p>
            <a:p>
              <a:r>
                <a:rPr lang="hu-HU" sz="2000">
                  <a:solidFill>
                    <a:schemeClr val="bg1"/>
                  </a:solidFill>
                  <a:latin typeface="Century Schoolbook"/>
                </a:rPr>
                <a:t>Legtöbben csodálták a Bánk bánban való alakítását, azonban Illés Jenő kritikája szerint nem nőtt fel eléggé a szerephez. "Úgy érzem, rossz időpontban érte ez a nagy és megtisztelő feladat. Nagyszerű és emlékezetes (…) pillanatai vannak, de egészében az alakítás a szerep lehetőségeit és igényeit nem tudja betölteni."</a:t>
              </a:r>
            </a:p>
          </p:txBody>
        </p:sp>
        <p:pic>
          <p:nvPicPr>
            <p:cNvPr id="19" name="Ábra 18" descr="Vonalas nyíl: óramutató járásával ellentétes, ívelt egyszínű kitöltéssel">
              <a:extLst>
                <a:ext uri="{FF2B5EF4-FFF2-40B4-BE49-F238E27FC236}">
                  <a16:creationId xmlns:a16="http://schemas.microsoft.com/office/drawing/2014/main" id="{E7F7D2A6-25AC-34CF-6D48-68ADE6D4E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940000">
              <a:off x="4876800" y="323059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033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B2FE48C1-43BD-4886-62DF-8793CF497A25}"/>
              </a:ext>
            </a:extLst>
          </p:cNvPr>
          <p:cNvSpPr/>
          <p:nvPr/>
        </p:nvSpPr>
        <p:spPr>
          <a:xfrm>
            <a:off x="718868" y="144398"/>
            <a:ext cx="5377132" cy="9776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0FCA458-6529-694A-F9F5-52A02592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hu-HU">
                <a:solidFill>
                  <a:schemeClr val="bg1"/>
                </a:solidFill>
                <a:latin typeface="Century Schoolbook"/>
              </a:rPr>
              <a:t>Bánk bán - junior -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EB098F-8F8B-F0EE-2C77-E188322C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4531"/>
            <a:ext cx="10515600" cy="429382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2E5468"/>
                </a:solidFill>
                <a:latin typeface="Century Schoolbook"/>
                <a:cs typeface="Arial"/>
              </a:rPr>
              <a:t>A Szentendrei Teátrum és a Nemzeti Színház közös produkciója.</a:t>
            </a:r>
            <a:endParaRPr lang="en-US" dirty="0">
              <a:solidFill>
                <a:srgbClr val="2E5468"/>
              </a:solidFill>
              <a:latin typeface="Century Schoolbook"/>
            </a:endParaRPr>
          </a:p>
          <a:p>
            <a:pPr marL="0" indent="0">
              <a:buNone/>
            </a:pPr>
            <a:r>
              <a:rPr lang="hu-HU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Az</a:t>
            </a:r>
            <a:r>
              <a:rPr lang="hu-HU" sz="2800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 előadás célja, hogy a fiatal nézők figyelmét felkeltsék és rávilágítsanak a mű valódi értékeire</a:t>
            </a:r>
            <a:r>
              <a:rPr lang="en-US" sz="280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​</a:t>
            </a:r>
            <a:r>
              <a:rPr lang="en-US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.</a:t>
            </a:r>
            <a:endParaRPr lang="hu-HU" dirty="0">
              <a:solidFill>
                <a:srgbClr val="2E5468"/>
              </a:solidFill>
              <a:latin typeface="Century Schoolbook"/>
            </a:endParaRPr>
          </a:p>
          <a:p>
            <a:pPr marL="0" indent="0" rtl="0">
              <a:buNone/>
            </a:pPr>
            <a:r>
              <a:rPr lang="hu-HU" sz="2800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Az akkor még pályakezdő színészek együtt rakták össze az előadást a rendezővel, így egy frissebb, egyedi megközelítésből láthattuk a történetet.</a:t>
            </a:r>
            <a:r>
              <a:rPr lang="en-US" sz="280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​</a:t>
            </a:r>
          </a:p>
          <a:p>
            <a:pPr marL="0" indent="0" rtl="0">
              <a:buNone/>
            </a:pPr>
            <a:r>
              <a:rPr lang="hu-HU" sz="2800" u="sng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Rendező:</a:t>
            </a:r>
            <a:r>
              <a:rPr lang="hu-HU" sz="2800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 Alföldi Róbert</a:t>
            </a:r>
            <a:r>
              <a:rPr lang="en-US" sz="280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​</a:t>
            </a:r>
          </a:p>
          <a:p>
            <a:pPr marL="0" indent="0" rtl="0">
              <a:buNone/>
            </a:pPr>
            <a:r>
              <a:rPr lang="hu-HU" sz="2800" u="sng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Főbb szereplők:</a:t>
            </a:r>
            <a:r>
              <a:rPr lang="hu-HU" sz="2800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 Szabó Kimmel Tamás, </a:t>
            </a:r>
            <a:r>
              <a:rPr lang="hu-HU" sz="2800" baseline="0" dirty="0" err="1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Bánfalvi</a:t>
            </a:r>
            <a:r>
              <a:rPr lang="hu-HU" sz="2800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 Eszter, </a:t>
            </a:r>
            <a:r>
              <a:rPr lang="hu-HU" sz="2800" baseline="0" dirty="0" err="1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Mátyássy</a:t>
            </a:r>
            <a:r>
              <a:rPr lang="hu-HU" sz="2800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 Bence, Fehér Tibor, </a:t>
            </a:r>
            <a:r>
              <a:rPr lang="hu-HU" sz="2800" baseline="0" dirty="0" err="1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Radnay</a:t>
            </a:r>
            <a:r>
              <a:rPr lang="hu-HU" sz="2800" baseline="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 Csilla, Földi Ádám</a:t>
            </a:r>
            <a:r>
              <a:rPr lang="hu-HU" sz="2800" dirty="0">
                <a:solidFill>
                  <a:srgbClr val="2E5468"/>
                </a:solidFill>
                <a:latin typeface="Century Schoolbook"/>
                <a:ea typeface="Segoe UI"/>
                <a:cs typeface="Segoe UI"/>
              </a:rPr>
              <a:t>​</a:t>
            </a:r>
            <a:endParaRPr lang="hu-HU" dirty="0">
              <a:solidFill>
                <a:srgbClr val="2E5468"/>
              </a:solidFill>
              <a:latin typeface="Century Schoolbook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0A7B7A69-A7C8-E5FD-6D5E-25B8436D6C53}"/>
              </a:ext>
            </a:extLst>
          </p:cNvPr>
          <p:cNvGrpSpPr/>
          <p:nvPr/>
        </p:nvGrpSpPr>
        <p:grpSpPr>
          <a:xfrm>
            <a:off x="592347" y="1864743"/>
            <a:ext cx="8384875" cy="914400"/>
            <a:chOff x="3927894" y="1677838"/>
            <a:chExt cx="8384875" cy="914400"/>
          </a:xfrm>
        </p:grpSpPr>
        <p:pic>
          <p:nvPicPr>
            <p:cNvPr id="5" name="Ábra 4" descr="Jelölő egyszínű kitöltéssel">
              <a:extLst>
                <a:ext uri="{FF2B5EF4-FFF2-40B4-BE49-F238E27FC236}">
                  <a16:creationId xmlns:a16="http://schemas.microsoft.com/office/drawing/2014/main" id="{E3E0A536-7822-8403-05FB-07B5B0037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7894" y="1677838"/>
              <a:ext cx="914400" cy="914400"/>
            </a:xfrm>
            <a:prstGeom prst="rect">
              <a:avLst/>
            </a:prstGeom>
          </p:spPr>
        </p:pic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45E6F386-5E2D-CA95-7A39-96D99D3E5576}"/>
                </a:ext>
              </a:extLst>
            </p:cNvPr>
            <p:cNvSpPr txBox="1"/>
            <p:nvPr/>
          </p:nvSpPr>
          <p:spPr>
            <a:xfrm>
              <a:off x="4609381" y="1877682"/>
              <a:ext cx="77033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800" err="1">
                  <a:solidFill>
                    <a:srgbClr val="2E5468"/>
                  </a:solidFill>
                  <a:latin typeface="Century Schoolbook"/>
                </a:rPr>
                <a:t>Gobbi</a:t>
              </a:r>
              <a:r>
                <a:rPr lang="hu-HU" sz="2800">
                  <a:solidFill>
                    <a:srgbClr val="2E5468"/>
                  </a:solidFill>
                  <a:latin typeface="Century Schoolbook"/>
                  <a:cs typeface="Arial"/>
                </a:rPr>
                <a:t> Hilda színpad</a:t>
              </a:r>
              <a:endParaRPr lang="hu-HU">
                <a:solidFill>
                  <a:srgbClr val="2E5468"/>
                </a:solidFill>
                <a:latin typeface="Century Schoolbook"/>
              </a:endParaRP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C2C89693-01AC-ED0B-DCEC-26E94B3FF28A}"/>
              </a:ext>
            </a:extLst>
          </p:cNvPr>
          <p:cNvSpPr txBox="1"/>
          <p:nvPr/>
        </p:nvSpPr>
        <p:spPr>
          <a:xfrm>
            <a:off x="842514" y="1316966"/>
            <a:ext cx="64238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000" u="sng">
                <a:solidFill>
                  <a:srgbClr val="2E5468"/>
                </a:solidFill>
                <a:latin typeface="Century Schoolbook"/>
              </a:rPr>
              <a:t>Bemutató</a:t>
            </a:r>
            <a:r>
              <a:rPr lang="hu-HU" sz="3000">
                <a:solidFill>
                  <a:srgbClr val="2E5468"/>
                </a:solidFill>
                <a:latin typeface="Century Schoolbook"/>
              </a:rPr>
              <a:t>: 2009. október 23.</a:t>
            </a:r>
            <a:endParaRPr lang="hu-HU">
              <a:solidFill>
                <a:srgbClr val="2E5468"/>
              </a:solidFill>
            </a:endParaRPr>
          </a:p>
        </p:txBody>
      </p:sp>
      <p:pic>
        <p:nvPicPr>
          <p:cNvPr id="11" name="Kép 10" descr="A képen víz, akvárium, úszás látható&#10;&#10;Automatikusan generált leírás">
            <a:extLst>
              <a:ext uri="{FF2B5EF4-FFF2-40B4-BE49-F238E27FC236}">
                <a16:creationId xmlns:a16="http://schemas.microsoft.com/office/drawing/2014/main" id="{035D82E2-04B5-48DB-1A02-7B344CD0D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245" y="2396"/>
            <a:ext cx="4241321" cy="2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9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Emberi arc, személy, ruházat, mikrofon látható&#10;&#10;Automatikusan generált leírás">
            <a:extLst>
              <a:ext uri="{FF2B5EF4-FFF2-40B4-BE49-F238E27FC236}">
                <a16:creationId xmlns:a16="http://schemas.microsoft.com/office/drawing/2014/main" id="{F4DDF929-4112-972B-39BB-E59009416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667" b="17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6B8D207-D14D-2AA4-5672-78C4D504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0600" b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Vidnyánszky Attila rendezései</a:t>
            </a:r>
          </a:p>
        </p:txBody>
      </p: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815C4508-F98D-78AB-6B02-C93B8B2B0152}"/>
              </a:ext>
            </a:extLst>
          </p:cNvPr>
          <p:cNvGrpSpPr/>
          <p:nvPr/>
        </p:nvGrpSpPr>
        <p:grpSpPr>
          <a:xfrm>
            <a:off x="958594" y="4530430"/>
            <a:ext cx="2789207" cy="1480867"/>
            <a:chOff x="958594" y="4774845"/>
            <a:chExt cx="2789207" cy="1480867"/>
          </a:xfrm>
        </p:grpSpPr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8523425E-EDD8-94A2-1934-AD633B212D91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DAF6DFC-DDDA-7222-018C-F278F6D7AAB7}"/>
                </a:ext>
              </a:extLst>
            </p:cNvPr>
            <p:cNvSpPr txBox="1"/>
            <p:nvPr/>
          </p:nvSpPr>
          <p:spPr>
            <a:xfrm>
              <a:off x="1399917" y="5159097"/>
              <a:ext cx="1888434" cy="70788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2002</a:t>
              </a:r>
            </a:p>
          </p:txBody>
        </p: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29106579-F510-6299-2126-E0EE1E62C2FD}"/>
              </a:ext>
            </a:extLst>
          </p:cNvPr>
          <p:cNvGrpSpPr/>
          <p:nvPr/>
        </p:nvGrpSpPr>
        <p:grpSpPr>
          <a:xfrm>
            <a:off x="4696707" y="4530429"/>
            <a:ext cx="2789207" cy="1480867"/>
            <a:chOff x="958594" y="4774845"/>
            <a:chExt cx="2789207" cy="1480867"/>
          </a:xfrm>
        </p:grpSpPr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AFC50BBE-90E6-8B47-CC70-3890AAE40CF0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7356119C-2C90-6A0E-C318-1CEF00E39A5D}"/>
                </a:ext>
              </a:extLst>
            </p:cNvPr>
            <p:cNvSpPr txBox="1"/>
            <p:nvPr/>
          </p:nvSpPr>
          <p:spPr>
            <a:xfrm>
              <a:off x="1414294" y="5159097"/>
              <a:ext cx="1888434" cy="70788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2017</a:t>
              </a: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343D895E-2DE9-47C2-10D1-7BF0A32BFFD9}"/>
              </a:ext>
            </a:extLst>
          </p:cNvPr>
          <p:cNvGrpSpPr/>
          <p:nvPr/>
        </p:nvGrpSpPr>
        <p:grpSpPr>
          <a:xfrm>
            <a:off x="8434820" y="4530428"/>
            <a:ext cx="2789207" cy="1480867"/>
            <a:chOff x="958594" y="4774845"/>
            <a:chExt cx="2789207" cy="1480867"/>
          </a:xfrm>
        </p:grpSpPr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7F0A6E65-FD5F-BEC7-F57A-BB41B7E30A8B}"/>
                </a:ext>
              </a:extLst>
            </p:cNvPr>
            <p:cNvSpPr/>
            <p:nvPr/>
          </p:nvSpPr>
          <p:spPr>
            <a:xfrm>
              <a:off x="958594" y="4774845"/>
              <a:ext cx="2789207" cy="1480867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CA1C0F7B-A265-CB7C-F3BA-14753DFD5B4D}"/>
                </a:ext>
              </a:extLst>
            </p:cNvPr>
            <p:cNvSpPr txBox="1"/>
            <p:nvPr/>
          </p:nvSpPr>
          <p:spPr>
            <a:xfrm>
              <a:off x="1399917" y="5159097"/>
              <a:ext cx="1888434" cy="707886"/>
            </a:xfrm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u-HU" sz="4000" b="1">
                  <a:latin typeface="Century Schoolbook"/>
                </a:rPr>
                <a:t>2023</a:t>
              </a:r>
            </a:p>
          </p:txBody>
        </p:sp>
      </p:grpSp>
      <p:pic>
        <p:nvPicPr>
          <p:cNvPr id="53" name="Kép 52" descr="A képen ruházat, művészet, személy látható&#10;&#10;Automatikusan generált leírás">
            <a:extLst>
              <a:ext uri="{FF2B5EF4-FFF2-40B4-BE49-F238E27FC236}">
                <a16:creationId xmlns:a16="http://schemas.microsoft.com/office/drawing/2014/main" id="{34F6CDE3-C2C1-48B2-3428-87E19503C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527" y="2747479"/>
            <a:ext cx="4687020" cy="31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19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Office-téma</vt:lpstr>
      <vt:lpstr>Bánk bán a Nemzeti Színházban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Bánk bán - junior -</vt:lpstr>
      <vt:lpstr>Vidnyánszky Attila rendezései</vt:lpstr>
      <vt:lpstr>Vidnyánszky Attila rendezései</vt:lpstr>
      <vt:lpstr>PowerPoint Presentation</vt:lpstr>
      <vt:lpstr>PowerPoint Presentation</vt:lpstr>
      <vt:lpstr>PowerPoint Presentation</vt:lpstr>
      <vt:lpstr>A Bánk-misszió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revision>408</cp:revision>
  <dcterms:created xsi:type="dcterms:W3CDTF">2024-05-20T09:31:04Z</dcterms:created>
  <dcterms:modified xsi:type="dcterms:W3CDTF">2024-05-20T19:32:59Z</dcterms:modified>
</cp:coreProperties>
</file>