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DC0D61-120E-4173-9E73-3FC39287B824}" v="35" dt="2026-04-19T21:46:30.717"/>
    <p1510:client id="{BE54D54E-D100-4931-86F4-901CF2512725}" v="28" dt="2026-04-19T21:44:25.4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8F321A-5633-4EB7-8812-B9BFADDD3025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8EC4803-6819-4B33-965F-F43C77984C72}">
      <dgm:prSet/>
      <dgm:spPr/>
      <dgm:t>
        <a:bodyPr/>
        <a:lstStyle/>
        <a:p>
          <a:endParaRPr lang="en-US">
            <a:ea typeface="+mn-ea"/>
            <a:cs typeface="+mn-cs"/>
          </a:endParaRPr>
        </a:p>
      </dgm:t>
    </dgm:pt>
    <dgm:pt modelId="{AFF86254-7B03-495D-8F99-8257CB314707}" type="parTrans" cxnId="{13A2FE0C-B3CB-4AB9-B54E-3A06C4B17A6A}">
      <dgm:prSet/>
      <dgm:spPr/>
      <dgm:t>
        <a:bodyPr/>
        <a:lstStyle/>
        <a:p>
          <a:endParaRPr lang="en-US"/>
        </a:p>
      </dgm:t>
    </dgm:pt>
    <dgm:pt modelId="{2CC08BD4-5EB8-4BCD-9386-6B641409225A}" type="sibTrans" cxnId="{13A2FE0C-B3CB-4AB9-B54E-3A06C4B17A6A}">
      <dgm:prSet/>
      <dgm:spPr/>
      <dgm:t>
        <a:bodyPr/>
        <a:lstStyle/>
        <a:p>
          <a:endParaRPr lang="en-US"/>
        </a:p>
      </dgm:t>
    </dgm:pt>
    <dgm:pt modelId="{6598D812-8A89-4B18-8547-AC88D4F91867}">
      <dgm:prSet phldr="0"/>
      <dgm:spPr/>
      <dgm:t>
        <a:bodyPr/>
        <a:lstStyle/>
        <a:p>
          <a:pPr rtl="0"/>
          <a:r>
            <a:rPr lang="en-US"/>
            <a:t>Szerző: Madách Imre, a magyar irodalom egyik legnagyobb alakja </a:t>
          </a:r>
          <a:endParaRPr lang="en-US">
            <a:latin typeface="Calibri"/>
            <a:ea typeface="+mn-ea"/>
            <a:cs typeface="+mn-cs"/>
          </a:endParaRPr>
        </a:p>
      </dgm:t>
    </dgm:pt>
    <dgm:pt modelId="{1987D89A-531D-469B-B79D-5B88811BA897}" type="parTrans" cxnId="{B45146F4-6A29-4915-AF67-43C706EAF4F9}">
      <dgm:prSet/>
      <dgm:spPr/>
    </dgm:pt>
    <dgm:pt modelId="{CD9D6980-9A92-4562-B6A1-4647D8286FB9}" type="sibTrans" cxnId="{B45146F4-6A29-4915-AF67-43C706EAF4F9}">
      <dgm:prSet/>
      <dgm:spPr/>
      <dgm:t>
        <a:bodyPr/>
        <a:lstStyle/>
        <a:p>
          <a:endParaRPr lang="en-US"/>
        </a:p>
        <a:p>
          <a:endParaRPr lang="en-GB"/>
        </a:p>
      </dgm:t>
    </dgm:pt>
    <dgm:pt modelId="{867F553A-1C51-44B0-BE8E-4D954AC91A9B}">
      <dgm:prSet phldr="0"/>
      <dgm:spPr/>
      <dgm:t>
        <a:bodyPr/>
        <a:lstStyle/>
        <a:p>
          <a:r>
            <a:rPr lang="en-US"/>
            <a:t>Megjelenés: 1861 </a:t>
          </a:r>
        </a:p>
      </dgm:t>
    </dgm:pt>
    <dgm:pt modelId="{429FB8E5-F958-456D-8B9A-E6C78D66490F}" type="parTrans" cxnId="{E9AD9C9D-5AE1-4791-BE8A-58A5A9A9EDA5}">
      <dgm:prSet/>
      <dgm:spPr/>
    </dgm:pt>
    <dgm:pt modelId="{D8D166D5-540E-4F24-A682-564697E59855}" type="sibTrans" cxnId="{E9AD9C9D-5AE1-4791-BE8A-58A5A9A9EDA5}">
      <dgm:prSet/>
      <dgm:spPr/>
      <dgm:t>
        <a:bodyPr/>
        <a:lstStyle/>
        <a:p>
          <a:endParaRPr lang="en-US"/>
        </a:p>
        <a:p>
          <a:endParaRPr lang="en-GB"/>
        </a:p>
      </dgm:t>
    </dgm:pt>
    <dgm:pt modelId="{8428F1AE-CEB1-477A-A2EF-7BDB6D6D0543}">
      <dgm:prSet phldr="0"/>
      <dgm:spPr/>
      <dgm:t>
        <a:bodyPr/>
        <a:lstStyle/>
        <a:p>
          <a:r>
            <a:rPr lang="en-US"/>
            <a:t>A mű az emberiség történelmén vezet végig különböző korokon </a:t>
          </a:r>
        </a:p>
      </dgm:t>
    </dgm:pt>
    <dgm:pt modelId="{90BE7EB0-18E2-4E83-AF81-C3FEF623A7AF}" type="parTrans" cxnId="{D31777F0-3886-471F-A033-425445DC27CA}">
      <dgm:prSet/>
      <dgm:spPr/>
    </dgm:pt>
    <dgm:pt modelId="{9B138A04-E841-44FB-8DA2-B799C513DC7C}" type="sibTrans" cxnId="{D31777F0-3886-471F-A033-425445DC27CA}">
      <dgm:prSet/>
      <dgm:spPr/>
      <dgm:t>
        <a:bodyPr/>
        <a:lstStyle/>
        <a:p>
          <a:endParaRPr lang="en-US"/>
        </a:p>
        <a:p>
          <a:endParaRPr lang="en-GB"/>
        </a:p>
      </dgm:t>
    </dgm:pt>
    <dgm:pt modelId="{4F3F3016-62E2-4E26-9B44-90CD937430E9}">
      <dgm:prSet phldr="0"/>
      <dgm:spPr/>
      <dgm:t>
        <a:bodyPr/>
        <a:lstStyle/>
        <a:p>
          <a:r>
            <a:rPr lang="en-US"/>
            <a:t>Fő kérdése: van-e értelme az emberi küzdelemnek? </a:t>
          </a:r>
        </a:p>
      </dgm:t>
    </dgm:pt>
    <dgm:pt modelId="{F3119FA6-185F-4CED-99DB-DA9CCFB56D80}" type="parTrans" cxnId="{15F20B8F-FA2D-44B8-8694-6E40E6F0A1F1}">
      <dgm:prSet/>
      <dgm:spPr/>
    </dgm:pt>
    <dgm:pt modelId="{6254BE9E-30C1-4069-906D-567E8B949400}" type="sibTrans" cxnId="{15F20B8F-FA2D-44B8-8694-6E40E6F0A1F1}">
      <dgm:prSet/>
      <dgm:spPr/>
      <dgm:t>
        <a:bodyPr/>
        <a:lstStyle/>
        <a:p>
          <a:endParaRPr lang="en-US"/>
        </a:p>
        <a:p>
          <a:endParaRPr lang="en-GB"/>
        </a:p>
      </dgm:t>
    </dgm:pt>
    <dgm:pt modelId="{F8A5631C-A6FA-4FCF-AE74-D8F025DC5478}">
      <dgm:prSet phldr="0"/>
      <dgm:spPr/>
      <dgm:t>
        <a:bodyPr/>
        <a:lstStyle/>
        <a:p>
          <a:r>
            <a:rPr lang="en-US"/>
            <a:t>Három fő szereplő: Ádám, Éva és Lucifer </a:t>
          </a:r>
        </a:p>
      </dgm:t>
    </dgm:pt>
    <dgm:pt modelId="{97DE24AF-0172-49AA-A7ED-635E56E92127}" type="parTrans" cxnId="{F50F334D-90DE-4B30-B120-8A1FB8C0A6AA}">
      <dgm:prSet/>
      <dgm:spPr/>
    </dgm:pt>
    <dgm:pt modelId="{1AE3C004-6729-43EA-93AD-EB4529B4534A}" type="sibTrans" cxnId="{F50F334D-90DE-4B30-B120-8A1FB8C0A6AA}">
      <dgm:prSet/>
      <dgm:spPr/>
      <dgm:t>
        <a:bodyPr/>
        <a:lstStyle/>
        <a:p>
          <a:endParaRPr lang="en-US"/>
        </a:p>
        <a:p>
          <a:endParaRPr lang="en-GB"/>
        </a:p>
      </dgm:t>
    </dgm:pt>
    <dgm:pt modelId="{60BD8FA6-F812-4D6B-9735-EB3F82DD32A5}" type="pres">
      <dgm:prSet presAssocID="{E98F321A-5633-4EB7-8812-B9BFADDD3025}" presName="Name0" presStyleCnt="0">
        <dgm:presLayoutVars>
          <dgm:dir/>
          <dgm:resizeHandles val="exact"/>
        </dgm:presLayoutVars>
      </dgm:prSet>
      <dgm:spPr/>
    </dgm:pt>
    <dgm:pt modelId="{ED142183-F712-4D18-A407-DBAFD1585614}" type="pres">
      <dgm:prSet presAssocID="{6598D812-8A89-4B18-8547-AC88D4F91867}" presName="node" presStyleLbl="node1" presStyleIdx="0" presStyleCnt="6">
        <dgm:presLayoutVars>
          <dgm:bulletEnabled val="1"/>
        </dgm:presLayoutVars>
      </dgm:prSet>
      <dgm:spPr/>
    </dgm:pt>
    <dgm:pt modelId="{AEA7F8F6-6B19-4B83-B71B-051FF9AAE9A1}" type="pres">
      <dgm:prSet presAssocID="{CD9D6980-9A92-4562-B6A1-4647D8286FB9}" presName="sibTrans" presStyleLbl="sibTrans1D1" presStyleIdx="0" presStyleCnt="5"/>
      <dgm:spPr/>
    </dgm:pt>
    <dgm:pt modelId="{91D7403D-950A-47E8-9831-E7847D939335}" type="pres">
      <dgm:prSet presAssocID="{CD9D6980-9A92-4562-B6A1-4647D8286FB9}" presName="connectorText" presStyleLbl="sibTrans1D1" presStyleIdx="0" presStyleCnt="5"/>
      <dgm:spPr/>
    </dgm:pt>
    <dgm:pt modelId="{B869CC6A-A2B4-4D51-8666-39A85BA8E6BB}" type="pres">
      <dgm:prSet presAssocID="{867F553A-1C51-44B0-BE8E-4D954AC91A9B}" presName="node" presStyleLbl="node1" presStyleIdx="1" presStyleCnt="6">
        <dgm:presLayoutVars>
          <dgm:bulletEnabled val="1"/>
        </dgm:presLayoutVars>
      </dgm:prSet>
      <dgm:spPr/>
    </dgm:pt>
    <dgm:pt modelId="{8E8EEB2A-6362-410C-AB79-020334C46E27}" type="pres">
      <dgm:prSet presAssocID="{D8D166D5-540E-4F24-A682-564697E59855}" presName="sibTrans" presStyleLbl="sibTrans1D1" presStyleIdx="1" presStyleCnt="5"/>
      <dgm:spPr/>
    </dgm:pt>
    <dgm:pt modelId="{09DF8487-4FCF-47E5-BD53-6875BDB0C243}" type="pres">
      <dgm:prSet presAssocID="{D8D166D5-540E-4F24-A682-564697E59855}" presName="connectorText" presStyleLbl="sibTrans1D1" presStyleIdx="1" presStyleCnt="5"/>
      <dgm:spPr/>
    </dgm:pt>
    <dgm:pt modelId="{FF97A497-4C97-4B0E-B458-E9D2296914A7}" type="pres">
      <dgm:prSet presAssocID="{8428F1AE-CEB1-477A-A2EF-7BDB6D6D0543}" presName="node" presStyleLbl="node1" presStyleIdx="2" presStyleCnt="6">
        <dgm:presLayoutVars>
          <dgm:bulletEnabled val="1"/>
        </dgm:presLayoutVars>
      </dgm:prSet>
      <dgm:spPr/>
    </dgm:pt>
    <dgm:pt modelId="{6E96BC39-F11C-40C3-B030-081B60E1EBDB}" type="pres">
      <dgm:prSet presAssocID="{9B138A04-E841-44FB-8DA2-B799C513DC7C}" presName="sibTrans" presStyleLbl="sibTrans1D1" presStyleIdx="2" presStyleCnt="5"/>
      <dgm:spPr/>
    </dgm:pt>
    <dgm:pt modelId="{74BB1629-E004-402E-8C9A-E4C4DD5BFB72}" type="pres">
      <dgm:prSet presAssocID="{9B138A04-E841-44FB-8DA2-B799C513DC7C}" presName="connectorText" presStyleLbl="sibTrans1D1" presStyleIdx="2" presStyleCnt="5"/>
      <dgm:spPr/>
    </dgm:pt>
    <dgm:pt modelId="{D1E8B232-5AB9-46F8-A6D0-7F1A518A36AB}" type="pres">
      <dgm:prSet presAssocID="{4F3F3016-62E2-4E26-9B44-90CD937430E9}" presName="node" presStyleLbl="node1" presStyleIdx="3" presStyleCnt="6">
        <dgm:presLayoutVars>
          <dgm:bulletEnabled val="1"/>
        </dgm:presLayoutVars>
      </dgm:prSet>
      <dgm:spPr/>
    </dgm:pt>
    <dgm:pt modelId="{026DE597-E0C7-48FB-B59D-070B0CEC8308}" type="pres">
      <dgm:prSet presAssocID="{6254BE9E-30C1-4069-906D-567E8B949400}" presName="sibTrans" presStyleLbl="sibTrans1D1" presStyleIdx="3" presStyleCnt="5"/>
      <dgm:spPr/>
    </dgm:pt>
    <dgm:pt modelId="{7E29807E-6915-4004-B6B1-CD23897C5621}" type="pres">
      <dgm:prSet presAssocID="{6254BE9E-30C1-4069-906D-567E8B949400}" presName="connectorText" presStyleLbl="sibTrans1D1" presStyleIdx="3" presStyleCnt="5"/>
      <dgm:spPr/>
    </dgm:pt>
    <dgm:pt modelId="{55B17B88-1F3E-49DA-89E3-A34DCFCA64F8}" type="pres">
      <dgm:prSet presAssocID="{F8A5631C-A6FA-4FCF-AE74-D8F025DC5478}" presName="node" presStyleLbl="node1" presStyleIdx="4" presStyleCnt="6">
        <dgm:presLayoutVars>
          <dgm:bulletEnabled val="1"/>
        </dgm:presLayoutVars>
      </dgm:prSet>
      <dgm:spPr/>
    </dgm:pt>
    <dgm:pt modelId="{640A09DE-B47F-414D-9FCC-8E6F61EEBAEA}" type="pres">
      <dgm:prSet presAssocID="{1AE3C004-6729-43EA-93AD-EB4529B4534A}" presName="sibTrans" presStyleLbl="sibTrans1D1" presStyleIdx="4" presStyleCnt="5"/>
      <dgm:spPr/>
    </dgm:pt>
    <dgm:pt modelId="{1BC47FA3-4D29-4973-BB71-077778FBB35F}" type="pres">
      <dgm:prSet presAssocID="{1AE3C004-6729-43EA-93AD-EB4529B4534A}" presName="connectorText" presStyleLbl="sibTrans1D1" presStyleIdx="4" presStyleCnt="5"/>
      <dgm:spPr/>
    </dgm:pt>
    <dgm:pt modelId="{15F3D928-1AAB-4038-9722-885310DC7D2C}" type="pres">
      <dgm:prSet presAssocID="{58EC4803-6819-4B33-965F-F43C77984C72}" presName="node" presStyleLbl="node1" presStyleIdx="5" presStyleCnt="6">
        <dgm:presLayoutVars>
          <dgm:bulletEnabled val="1"/>
        </dgm:presLayoutVars>
      </dgm:prSet>
      <dgm:spPr/>
    </dgm:pt>
  </dgm:ptLst>
  <dgm:cxnLst>
    <dgm:cxn modelId="{13A2FE0C-B3CB-4AB9-B54E-3A06C4B17A6A}" srcId="{E98F321A-5633-4EB7-8812-B9BFADDD3025}" destId="{58EC4803-6819-4B33-965F-F43C77984C72}" srcOrd="5" destOrd="0" parTransId="{AFF86254-7B03-495D-8F99-8257CB314707}" sibTransId="{2CC08BD4-5EB8-4BCD-9386-6B641409225A}"/>
    <dgm:cxn modelId="{93681611-BBB1-42A3-BD78-9E83C26EA973}" type="presOf" srcId="{D8D166D5-540E-4F24-A682-564697E59855}" destId="{09DF8487-4FCF-47E5-BD53-6875BDB0C243}" srcOrd="1" destOrd="0" presId="urn:microsoft.com/office/officeart/2016/7/layout/RepeatingBendingProcessNew"/>
    <dgm:cxn modelId="{ED84511C-0F2F-42F6-AD79-4F4542430B48}" type="presOf" srcId="{D8D166D5-540E-4F24-A682-564697E59855}" destId="{8E8EEB2A-6362-410C-AB79-020334C46E27}" srcOrd="0" destOrd="0" presId="urn:microsoft.com/office/officeart/2016/7/layout/RepeatingBendingProcessNew"/>
    <dgm:cxn modelId="{9DBE5832-7D93-4187-8EE4-069CB863304C}" type="presOf" srcId="{867F553A-1C51-44B0-BE8E-4D954AC91A9B}" destId="{B869CC6A-A2B4-4D51-8666-39A85BA8E6BB}" srcOrd="0" destOrd="0" presId="urn:microsoft.com/office/officeart/2016/7/layout/RepeatingBendingProcessNew"/>
    <dgm:cxn modelId="{2764BA62-84B7-41AF-B960-267AC832A49F}" type="presOf" srcId="{8428F1AE-CEB1-477A-A2EF-7BDB6D6D0543}" destId="{FF97A497-4C97-4B0E-B458-E9D2296914A7}" srcOrd="0" destOrd="0" presId="urn:microsoft.com/office/officeart/2016/7/layout/RepeatingBendingProcessNew"/>
    <dgm:cxn modelId="{2E433349-7400-4ABF-8CAB-0A134E87C60C}" type="presOf" srcId="{9B138A04-E841-44FB-8DA2-B799C513DC7C}" destId="{6E96BC39-F11C-40C3-B030-081B60E1EBDB}" srcOrd="0" destOrd="0" presId="urn:microsoft.com/office/officeart/2016/7/layout/RepeatingBendingProcessNew"/>
    <dgm:cxn modelId="{AF77074B-76BA-484F-93CF-AB7CE82F4971}" type="presOf" srcId="{9B138A04-E841-44FB-8DA2-B799C513DC7C}" destId="{74BB1629-E004-402E-8C9A-E4C4DD5BFB72}" srcOrd="1" destOrd="0" presId="urn:microsoft.com/office/officeart/2016/7/layout/RepeatingBendingProcessNew"/>
    <dgm:cxn modelId="{F50F334D-90DE-4B30-B120-8A1FB8C0A6AA}" srcId="{E98F321A-5633-4EB7-8812-B9BFADDD3025}" destId="{F8A5631C-A6FA-4FCF-AE74-D8F025DC5478}" srcOrd="4" destOrd="0" parTransId="{97DE24AF-0172-49AA-A7ED-635E56E92127}" sibTransId="{1AE3C004-6729-43EA-93AD-EB4529B4534A}"/>
    <dgm:cxn modelId="{60922052-D4A4-40A1-9254-36A0D92B4595}" type="presOf" srcId="{4F3F3016-62E2-4E26-9B44-90CD937430E9}" destId="{D1E8B232-5AB9-46F8-A6D0-7F1A518A36AB}" srcOrd="0" destOrd="0" presId="urn:microsoft.com/office/officeart/2016/7/layout/RepeatingBendingProcessNew"/>
    <dgm:cxn modelId="{14FCF153-E774-40D6-8EDE-835FD9C19870}" type="presOf" srcId="{6254BE9E-30C1-4069-906D-567E8B949400}" destId="{7E29807E-6915-4004-B6B1-CD23897C5621}" srcOrd="1" destOrd="0" presId="urn:microsoft.com/office/officeart/2016/7/layout/RepeatingBendingProcessNew"/>
    <dgm:cxn modelId="{97845274-77B8-4FB4-A5FA-2A7F65BD24F6}" type="presOf" srcId="{F8A5631C-A6FA-4FCF-AE74-D8F025DC5478}" destId="{55B17B88-1F3E-49DA-89E3-A34DCFCA64F8}" srcOrd="0" destOrd="0" presId="urn:microsoft.com/office/officeart/2016/7/layout/RepeatingBendingProcessNew"/>
    <dgm:cxn modelId="{11B52E78-707A-48F9-B96C-B9FA6C88BD8E}" type="presOf" srcId="{58EC4803-6819-4B33-965F-F43C77984C72}" destId="{15F3D928-1AAB-4038-9722-885310DC7D2C}" srcOrd="0" destOrd="0" presId="urn:microsoft.com/office/officeart/2016/7/layout/RepeatingBendingProcessNew"/>
    <dgm:cxn modelId="{B7CD227D-8EEC-48A8-B6EC-5C12D5FA67A8}" type="presOf" srcId="{1AE3C004-6729-43EA-93AD-EB4529B4534A}" destId="{1BC47FA3-4D29-4973-BB71-077778FBB35F}" srcOrd="1" destOrd="0" presId="urn:microsoft.com/office/officeart/2016/7/layout/RepeatingBendingProcessNew"/>
    <dgm:cxn modelId="{15F20B8F-FA2D-44B8-8694-6E40E6F0A1F1}" srcId="{E98F321A-5633-4EB7-8812-B9BFADDD3025}" destId="{4F3F3016-62E2-4E26-9B44-90CD937430E9}" srcOrd="3" destOrd="0" parTransId="{F3119FA6-185F-4CED-99DB-DA9CCFB56D80}" sibTransId="{6254BE9E-30C1-4069-906D-567E8B949400}"/>
    <dgm:cxn modelId="{E9AD9C9D-5AE1-4791-BE8A-58A5A9A9EDA5}" srcId="{E98F321A-5633-4EB7-8812-B9BFADDD3025}" destId="{867F553A-1C51-44B0-BE8E-4D954AC91A9B}" srcOrd="1" destOrd="0" parTransId="{429FB8E5-F958-456D-8B9A-E6C78D66490F}" sibTransId="{D8D166D5-540E-4F24-A682-564697E59855}"/>
    <dgm:cxn modelId="{01EF9AA7-909F-46D3-8880-31F174B7F8BA}" type="presOf" srcId="{6598D812-8A89-4B18-8547-AC88D4F91867}" destId="{ED142183-F712-4D18-A407-DBAFD1585614}" srcOrd="0" destOrd="0" presId="urn:microsoft.com/office/officeart/2016/7/layout/RepeatingBendingProcessNew"/>
    <dgm:cxn modelId="{16B278B2-DE54-4E0E-A0F6-6D5AEBA4FA14}" type="presOf" srcId="{6254BE9E-30C1-4069-906D-567E8B949400}" destId="{026DE597-E0C7-48FB-B59D-070B0CEC8308}" srcOrd="0" destOrd="0" presId="urn:microsoft.com/office/officeart/2016/7/layout/RepeatingBendingProcessNew"/>
    <dgm:cxn modelId="{AADFBBBB-868F-4C7E-A912-B0D74BBBF5D0}" type="presOf" srcId="{CD9D6980-9A92-4562-B6A1-4647D8286FB9}" destId="{91D7403D-950A-47E8-9831-E7847D939335}" srcOrd="1" destOrd="0" presId="urn:microsoft.com/office/officeart/2016/7/layout/RepeatingBendingProcessNew"/>
    <dgm:cxn modelId="{94B8C4DC-06C8-4C38-9C62-3F9B2DC93A8A}" type="presOf" srcId="{1AE3C004-6729-43EA-93AD-EB4529B4534A}" destId="{640A09DE-B47F-414D-9FCC-8E6F61EEBAEA}" srcOrd="0" destOrd="0" presId="urn:microsoft.com/office/officeart/2016/7/layout/RepeatingBendingProcessNew"/>
    <dgm:cxn modelId="{6088D9E1-B863-437B-8ECB-98B9C339D3B1}" type="presOf" srcId="{CD9D6980-9A92-4562-B6A1-4647D8286FB9}" destId="{AEA7F8F6-6B19-4B83-B71B-051FF9AAE9A1}" srcOrd="0" destOrd="0" presId="urn:microsoft.com/office/officeart/2016/7/layout/RepeatingBendingProcessNew"/>
    <dgm:cxn modelId="{F6AC5AEF-9B1E-4416-9C23-37BD1D30BA0C}" type="presOf" srcId="{E98F321A-5633-4EB7-8812-B9BFADDD3025}" destId="{60BD8FA6-F812-4D6B-9735-EB3F82DD32A5}" srcOrd="0" destOrd="0" presId="urn:microsoft.com/office/officeart/2016/7/layout/RepeatingBendingProcessNew"/>
    <dgm:cxn modelId="{D31777F0-3886-471F-A033-425445DC27CA}" srcId="{E98F321A-5633-4EB7-8812-B9BFADDD3025}" destId="{8428F1AE-CEB1-477A-A2EF-7BDB6D6D0543}" srcOrd="2" destOrd="0" parTransId="{90BE7EB0-18E2-4E83-AF81-C3FEF623A7AF}" sibTransId="{9B138A04-E841-44FB-8DA2-B799C513DC7C}"/>
    <dgm:cxn modelId="{B45146F4-6A29-4915-AF67-43C706EAF4F9}" srcId="{E98F321A-5633-4EB7-8812-B9BFADDD3025}" destId="{6598D812-8A89-4B18-8547-AC88D4F91867}" srcOrd="0" destOrd="0" parTransId="{1987D89A-531D-469B-B79D-5B88811BA897}" sibTransId="{CD9D6980-9A92-4562-B6A1-4647D8286FB9}"/>
    <dgm:cxn modelId="{3ECA4653-43D8-4591-9C71-F76ECE52D5BB}" type="presParOf" srcId="{60BD8FA6-F812-4D6B-9735-EB3F82DD32A5}" destId="{ED142183-F712-4D18-A407-DBAFD1585614}" srcOrd="0" destOrd="0" presId="urn:microsoft.com/office/officeart/2016/7/layout/RepeatingBendingProcessNew"/>
    <dgm:cxn modelId="{E5BEBA4A-2340-4492-9E2C-B0C00D6E2024}" type="presParOf" srcId="{60BD8FA6-F812-4D6B-9735-EB3F82DD32A5}" destId="{AEA7F8F6-6B19-4B83-B71B-051FF9AAE9A1}" srcOrd="1" destOrd="0" presId="urn:microsoft.com/office/officeart/2016/7/layout/RepeatingBendingProcessNew"/>
    <dgm:cxn modelId="{67E1A859-C743-4CC7-8E10-1D3EF0EEC974}" type="presParOf" srcId="{AEA7F8F6-6B19-4B83-B71B-051FF9AAE9A1}" destId="{91D7403D-950A-47E8-9831-E7847D939335}" srcOrd="0" destOrd="0" presId="urn:microsoft.com/office/officeart/2016/7/layout/RepeatingBendingProcessNew"/>
    <dgm:cxn modelId="{440CAA59-7E1F-4BD3-B5B9-923D72881340}" type="presParOf" srcId="{60BD8FA6-F812-4D6B-9735-EB3F82DD32A5}" destId="{B869CC6A-A2B4-4D51-8666-39A85BA8E6BB}" srcOrd="2" destOrd="0" presId="urn:microsoft.com/office/officeart/2016/7/layout/RepeatingBendingProcessNew"/>
    <dgm:cxn modelId="{F47420F3-3869-4F15-ACDA-091545ECACD9}" type="presParOf" srcId="{60BD8FA6-F812-4D6B-9735-EB3F82DD32A5}" destId="{8E8EEB2A-6362-410C-AB79-020334C46E27}" srcOrd="3" destOrd="0" presId="urn:microsoft.com/office/officeart/2016/7/layout/RepeatingBendingProcessNew"/>
    <dgm:cxn modelId="{2650CED8-13B2-422A-A965-F8BE1FF203C1}" type="presParOf" srcId="{8E8EEB2A-6362-410C-AB79-020334C46E27}" destId="{09DF8487-4FCF-47E5-BD53-6875BDB0C243}" srcOrd="0" destOrd="0" presId="urn:microsoft.com/office/officeart/2016/7/layout/RepeatingBendingProcessNew"/>
    <dgm:cxn modelId="{4766601A-9D40-401B-A479-564E2B29743E}" type="presParOf" srcId="{60BD8FA6-F812-4D6B-9735-EB3F82DD32A5}" destId="{FF97A497-4C97-4B0E-B458-E9D2296914A7}" srcOrd="4" destOrd="0" presId="urn:microsoft.com/office/officeart/2016/7/layout/RepeatingBendingProcessNew"/>
    <dgm:cxn modelId="{9064B4C7-341F-4464-94E8-B8CAECEB7B13}" type="presParOf" srcId="{60BD8FA6-F812-4D6B-9735-EB3F82DD32A5}" destId="{6E96BC39-F11C-40C3-B030-081B60E1EBDB}" srcOrd="5" destOrd="0" presId="urn:microsoft.com/office/officeart/2016/7/layout/RepeatingBendingProcessNew"/>
    <dgm:cxn modelId="{ACC91A2A-7128-49E0-BC72-1E95F3AA44C6}" type="presParOf" srcId="{6E96BC39-F11C-40C3-B030-081B60E1EBDB}" destId="{74BB1629-E004-402E-8C9A-E4C4DD5BFB72}" srcOrd="0" destOrd="0" presId="urn:microsoft.com/office/officeart/2016/7/layout/RepeatingBendingProcessNew"/>
    <dgm:cxn modelId="{62513198-9158-4B79-A629-14675EB998AA}" type="presParOf" srcId="{60BD8FA6-F812-4D6B-9735-EB3F82DD32A5}" destId="{D1E8B232-5AB9-46F8-A6D0-7F1A518A36AB}" srcOrd="6" destOrd="0" presId="urn:microsoft.com/office/officeart/2016/7/layout/RepeatingBendingProcessNew"/>
    <dgm:cxn modelId="{A69A63F5-F6F2-48A7-B869-73E3E05FC264}" type="presParOf" srcId="{60BD8FA6-F812-4D6B-9735-EB3F82DD32A5}" destId="{026DE597-E0C7-48FB-B59D-070B0CEC8308}" srcOrd="7" destOrd="0" presId="urn:microsoft.com/office/officeart/2016/7/layout/RepeatingBendingProcessNew"/>
    <dgm:cxn modelId="{FF5E7EB7-E9D2-40E5-B848-E3ABBBC00AF3}" type="presParOf" srcId="{026DE597-E0C7-48FB-B59D-070B0CEC8308}" destId="{7E29807E-6915-4004-B6B1-CD23897C5621}" srcOrd="0" destOrd="0" presId="urn:microsoft.com/office/officeart/2016/7/layout/RepeatingBendingProcessNew"/>
    <dgm:cxn modelId="{A508F165-A996-442F-BD84-999849D1DE88}" type="presParOf" srcId="{60BD8FA6-F812-4D6B-9735-EB3F82DD32A5}" destId="{55B17B88-1F3E-49DA-89E3-A34DCFCA64F8}" srcOrd="8" destOrd="0" presId="urn:microsoft.com/office/officeart/2016/7/layout/RepeatingBendingProcessNew"/>
    <dgm:cxn modelId="{5DDC6F26-942D-46C2-921E-4A802F1185B3}" type="presParOf" srcId="{60BD8FA6-F812-4D6B-9735-EB3F82DD32A5}" destId="{640A09DE-B47F-414D-9FCC-8E6F61EEBAEA}" srcOrd="9" destOrd="0" presId="urn:microsoft.com/office/officeart/2016/7/layout/RepeatingBendingProcessNew"/>
    <dgm:cxn modelId="{9CB04E3C-FAAC-4C95-9E87-5FD377F3DCFD}" type="presParOf" srcId="{640A09DE-B47F-414D-9FCC-8E6F61EEBAEA}" destId="{1BC47FA3-4D29-4973-BB71-077778FBB35F}" srcOrd="0" destOrd="0" presId="urn:microsoft.com/office/officeart/2016/7/layout/RepeatingBendingProcessNew"/>
    <dgm:cxn modelId="{4E992E3B-B6BA-4328-885E-9896D0F6F522}" type="presParOf" srcId="{60BD8FA6-F812-4D6B-9735-EB3F82DD32A5}" destId="{15F3D928-1AAB-4038-9722-885310DC7D2C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A7F8F6-6B19-4B83-B71B-051FF9AAE9A1}">
      <dsp:nvSpPr>
        <dsp:cNvPr id="0" name=""/>
        <dsp:cNvSpPr/>
      </dsp:nvSpPr>
      <dsp:spPr>
        <a:xfrm>
          <a:off x="2369600" y="1069158"/>
          <a:ext cx="5133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3089" y="45719"/>
              </a:lnTo>
            </a:path>
            <a:path>
              <a:moveTo>
                <a:pt x="270287" y="45719"/>
              </a:moveTo>
              <a:lnTo>
                <a:pt x="513376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>
        <a:off x="2612689" y="951685"/>
        <a:ext cx="27198" cy="326386"/>
      </dsp:txXfrm>
    </dsp:sp>
    <dsp:sp modelId="{ED142183-F712-4D18-A407-DBAFD1585614}">
      <dsp:nvSpPr>
        <dsp:cNvPr id="0" name=""/>
        <dsp:cNvSpPr/>
      </dsp:nvSpPr>
      <dsp:spPr>
        <a:xfrm>
          <a:off x="6282" y="405343"/>
          <a:ext cx="2365117" cy="14190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893" tIns="121650" rIns="115893" bIns="121650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Szerző: Madách Imre, a magyar irodalom egyik legnagyobb alakja </a:t>
          </a:r>
          <a:endParaRPr lang="en-US" sz="2100" kern="1200">
            <a:latin typeface="Calibri"/>
            <a:ea typeface="+mn-ea"/>
            <a:cs typeface="+mn-cs"/>
          </a:endParaRPr>
        </a:p>
      </dsp:txBody>
      <dsp:txXfrm>
        <a:off x="6282" y="405343"/>
        <a:ext cx="2365117" cy="1419070"/>
      </dsp:txXfrm>
    </dsp:sp>
    <dsp:sp modelId="{8E8EEB2A-6362-410C-AB79-020334C46E27}">
      <dsp:nvSpPr>
        <dsp:cNvPr id="0" name=""/>
        <dsp:cNvSpPr/>
      </dsp:nvSpPr>
      <dsp:spPr>
        <a:xfrm>
          <a:off x="5278694" y="1069158"/>
          <a:ext cx="5133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3089" y="45719"/>
              </a:lnTo>
            </a:path>
            <a:path>
              <a:moveTo>
                <a:pt x="270287" y="45719"/>
              </a:moveTo>
              <a:lnTo>
                <a:pt x="513376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>
        <a:off x="5521783" y="961715"/>
        <a:ext cx="27198" cy="306327"/>
      </dsp:txXfrm>
    </dsp:sp>
    <dsp:sp modelId="{B869CC6A-A2B4-4D51-8666-39A85BA8E6BB}">
      <dsp:nvSpPr>
        <dsp:cNvPr id="0" name=""/>
        <dsp:cNvSpPr/>
      </dsp:nvSpPr>
      <dsp:spPr>
        <a:xfrm>
          <a:off x="2915376" y="405343"/>
          <a:ext cx="2365117" cy="14190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893" tIns="121650" rIns="115893" bIns="12165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Megjelenés: 1861 </a:t>
          </a:r>
        </a:p>
      </dsp:txBody>
      <dsp:txXfrm>
        <a:off x="2915376" y="405343"/>
        <a:ext cx="2365117" cy="1419070"/>
      </dsp:txXfrm>
    </dsp:sp>
    <dsp:sp modelId="{6E96BC39-F11C-40C3-B030-081B60E1EBDB}">
      <dsp:nvSpPr>
        <dsp:cNvPr id="0" name=""/>
        <dsp:cNvSpPr/>
      </dsp:nvSpPr>
      <dsp:spPr>
        <a:xfrm>
          <a:off x="1188841" y="1822614"/>
          <a:ext cx="5818187" cy="513376"/>
        </a:xfrm>
        <a:custGeom>
          <a:avLst/>
          <a:gdLst/>
          <a:ahLst/>
          <a:cxnLst/>
          <a:rect l="0" t="0" r="0" b="0"/>
          <a:pathLst>
            <a:path>
              <a:moveTo>
                <a:pt x="5818187" y="0"/>
              </a:moveTo>
              <a:lnTo>
                <a:pt x="5818187" y="273788"/>
              </a:lnTo>
              <a:lnTo>
                <a:pt x="0" y="273788"/>
              </a:lnTo>
              <a:lnTo>
                <a:pt x="0" y="513376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>
        <a:off x="3951846" y="1926138"/>
        <a:ext cx="292178" cy="306327"/>
      </dsp:txXfrm>
    </dsp:sp>
    <dsp:sp modelId="{FF97A497-4C97-4B0E-B458-E9D2296914A7}">
      <dsp:nvSpPr>
        <dsp:cNvPr id="0" name=""/>
        <dsp:cNvSpPr/>
      </dsp:nvSpPr>
      <dsp:spPr>
        <a:xfrm>
          <a:off x="5824470" y="405343"/>
          <a:ext cx="2365117" cy="14190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893" tIns="121650" rIns="115893" bIns="12165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A mű az emberiség történelmén vezet végig különböző korokon </a:t>
          </a:r>
        </a:p>
      </dsp:txBody>
      <dsp:txXfrm>
        <a:off x="5824470" y="405343"/>
        <a:ext cx="2365117" cy="1419070"/>
      </dsp:txXfrm>
    </dsp:sp>
    <dsp:sp modelId="{026DE597-E0C7-48FB-B59D-070B0CEC8308}">
      <dsp:nvSpPr>
        <dsp:cNvPr id="0" name=""/>
        <dsp:cNvSpPr/>
      </dsp:nvSpPr>
      <dsp:spPr>
        <a:xfrm>
          <a:off x="2369600" y="3032206"/>
          <a:ext cx="5133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3089" y="45719"/>
              </a:lnTo>
            </a:path>
            <a:path>
              <a:moveTo>
                <a:pt x="270287" y="45719"/>
              </a:moveTo>
              <a:lnTo>
                <a:pt x="513376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>
        <a:off x="2612689" y="2924762"/>
        <a:ext cx="27198" cy="306327"/>
      </dsp:txXfrm>
    </dsp:sp>
    <dsp:sp modelId="{D1E8B232-5AB9-46F8-A6D0-7F1A518A36AB}">
      <dsp:nvSpPr>
        <dsp:cNvPr id="0" name=""/>
        <dsp:cNvSpPr/>
      </dsp:nvSpPr>
      <dsp:spPr>
        <a:xfrm>
          <a:off x="6282" y="2368390"/>
          <a:ext cx="2365117" cy="14190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893" tIns="121650" rIns="115893" bIns="12165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Fő kérdése: van-e értelme az emberi küzdelemnek? </a:t>
          </a:r>
        </a:p>
      </dsp:txBody>
      <dsp:txXfrm>
        <a:off x="6282" y="2368390"/>
        <a:ext cx="2365117" cy="1419070"/>
      </dsp:txXfrm>
    </dsp:sp>
    <dsp:sp modelId="{640A09DE-B47F-414D-9FCC-8E6F61EEBAEA}">
      <dsp:nvSpPr>
        <dsp:cNvPr id="0" name=""/>
        <dsp:cNvSpPr/>
      </dsp:nvSpPr>
      <dsp:spPr>
        <a:xfrm>
          <a:off x="5278694" y="3032206"/>
          <a:ext cx="5133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3089" y="45719"/>
              </a:lnTo>
            </a:path>
            <a:path>
              <a:moveTo>
                <a:pt x="270287" y="45719"/>
              </a:moveTo>
              <a:lnTo>
                <a:pt x="513376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900" kern="1200"/>
        </a:p>
      </dsp:txBody>
      <dsp:txXfrm>
        <a:off x="5521783" y="2924762"/>
        <a:ext cx="27198" cy="306327"/>
      </dsp:txXfrm>
    </dsp:sp>
    <dsp:sp modelId="{55B17B88-1F3E-49DA-89E3-A34DCFCA64F8}">
      <dsp:nvSpPr>
        <dsp:cNvPr id="0" name=""/>
        <dsp:cNvSpPr/>
      </dsp:nvSpPr>
      <dsp:spPr>
        <a:xfrm>
          <a:off x="2915376" y="2368390"/>
          <a:ext cx="2365117" cy="14190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893" tIns="121650" rIns="115893" bIns="12165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Három fő szereplő: Ádám, Éva és Lucifer </a:t>
          </a:r>
        </a:p>
      </dsp:txBody>
      <dsp:txXfrm>
        <a:off x="2915376" y="2368390"/>
        <a:ext cx="2365117" cy="1419070"/>
      </dsp:txXfrm>
    </dsp:sp>
    <dsp:sp modelId="{15F3D928-1AAB-4038-9722-885310DC7D2C}">
      <dsp:nvSpPr>
        <dsp:cNvPr id="0" name=""/>
        <dsp:cNvSpPr/>
      </dsp:nvSpPr>
      <dsp:spPr>
        <a:xfrm>
          <a:off x="5824470" y="2368390"/>
          <a:ext cx="2365117" cy="14190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5893" tIns="121650" rIns="115893" bIns="12165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>
            <a:ea typeface="+mn-ea"/>
            <a:cs typeface="+mn-cs"/>
          </a:endParaRPr>
        </a:p>
      </dsp:txBody>
      <dsp:txXfrm>
        <a:off x="5824470" y="2368390"/>
        <a:ext cx="2365117" cy="14190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212" y="1326724"/>
            <a:ext cx="3985902" cy="9941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3100"/>
              <a:t>Az ember tragédiája – Három ikonikus szerep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172" y="5996692"/>
            <a:ext cx="3985907" cy="28814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1350"/>
              <a:t>Ádám – Éva – Lucifer</a:t>
            </a:r>
          </a:p>
          <a:p>
            <a:pPr marL="0" indent="0">
              <a:buNone/>
            </a:pPr>
            <a:endParaRPr lang="en-GB" sz="1350">
              <a:ea typeface="Calibri"/>
              <a:cs typeface="Calibri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419600" y="0"/>
            <a:ext cx="4724400" cy="4919011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2AC6D7F-F068-4E11-BB06-F601D89BB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60561" y="1505"/>
            <a:ext cx="4583439" cy="4762908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7" name="Graphic 6" descr="Devil Face Outline">
            <a:extLst>
              <a:ext uri="{FF2B5EF4-FFF2-40B4-BE49-F238E27FC236}">
                <a16:creationId xmlns:a16="http://schemas.microsoft.com/office/drawing/2014/main" id="{C1FFAE42-4688-3168-BF34-F2123F07F21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562767" y="485518"/>
            <a:ext cx="3197870" cy="3197870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89B7BFD-8F45-4093-AD9C-91B15B050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42BC7E5-76DB-4826-8C07-4A49B6353F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479558"/>
            <a:ext cx="1396390" cy="717514"/>
            <a:chOff x="0" y="1479558"/>
            <a:chExt cx="1861854" cy="717514"/>
          </a:xfrm>
          <a:solidFill>
            <a:schemeClr val="bg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16C8D8F-10E9-4498-ABDB-0F923F8B68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47955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1E5A83E3-8A11-4492-BB6E-F5F2240316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19192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98F8FF6-43B4-494A-AF8F-123A4983E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14244" y="-34538"/>
            <a:ext cx="4991553" cy="6335470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2B06059C-C357-4011-82B9-9C01063013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66395" y="-23905"/>
            <a:ext cx="5028938" cy="6318526"/>
          </a:xfrm>
          <a:custGeom>
            <a:avLst/>
            <a:gdLst>
              <a:gd name="connsiteX0" fmla="*/ 1825048 w 6355652"/>
              <a:gd name="connsiteY0" fmla="*/ 0 h 6050127"/>
              <a:gd name="connsiteX1" fmla="*/ 4530604 w 6355652"/>
              <a:gd name="connsiteY1" fmla="*/ 0 h 6050127"/>
              <a:gd name="connsiteX2" fmla="*/ 4692567 w 6355652"/>
              <a:gd name="connsiteY2" fmla="*/ 78022 h 6050127"/>
              <a:gd name="connsiteX3" fmla="*/ 6355652 w 6355652"/>
              <a:gd name="connsiteY3" fmla="*/ 2872301 h 6050127"/>
              <a:gd name="connsiteX4" fmla="*/ 3177826 w 6355652"/>
              <a:gd name="connsiteY4" fmla="*/ 6050127 h 6050127"/>
              <a:gd name="connsiteX5" fmla="*/ 0 w 6355652"/>
              <a:gd name="connsiteY5" fmla="*/ 2872301 h 6050127"/>
              <a:gd name="connsiteX6" fmla="*/ 1663086 w 6355652"/>
              <a:gd name="connsiteY6" fmla="*/ 78022 h 605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6050127">
                <a:moveTo>
                  <a:pt x="1825048" y="0"/>
                </a:moveTo>
                <a:lnTo>
                  <a:pt x="4530604" y="0"/>
                </a:lnTo>
                <a:lnTo>
                  <a:pt x="4692567" y="78022"/>
                </a:lnTo>
                <a:cubicBezTo>
                  <a:pt x="5683175" y="616152"/>
                  <a:pt x="6355652" y="1665694"/>
                  <a:pt x="6355652" y="2872301"/>
                </a:cubicBezTo>
                <a:cubicBezTo>
                  <a:pt x="6355652" y="4627366"/>
                  <a:pt x="4932891" y="6050127"/>
                  <a:pt x="3177826" y="6050127"/>
                </a:cubicBezTo>
                <a:cubicBezTo>
                  <a:pt x="1422761" y="6050127"/>
                  <a:pt x="0" y="4627366"/>
                  <a:pt x="0" y="2872301"/>
                </a:cubicBezTo>
                <a:cubicBezTo>
                  <a:pt x="0" y="1665694"/>
                  <a:pt x="672477" y="616152"/>
                  <a:pt x="1663086" y="78022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AFEC601-A132-47EE-B0C2-B38ACD9FCE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0164" y="-23905"/>
            <a:ext cx="5028938" cy="6215019"/>
          </a:xfrm>
          <a:custGeom>
            <a:avLst/>
            <a:gdLst>
              <a:gd name="connsiteX0" fmla="*/ 1529549 w 6355652"/>
              <a:gd name="connsiteY0" fmla="*/ 0 h 5890980"/>
              <a:gd name="connsiteX1" fmla="*/ 4826104 w 6355652"/>
              <a:gd name="connsiteY1" fmla="*/ 0 h 5890980"/>
              <a:gd name="connsiteX2" fmla="*/ 4954579 w 6355652"/>
              <a:gd name="connsiteY2" fmla="*/ 78051 h 5890980"/>
              <a:gd name="connsiteX3" fmla="*/ 6355652 w 6355652"/>
              <a:gd name="connsiteY3" fmla="*/ 2713154 h 5890980"/>
              <a:gd name="connsiteX4" fmla="*/ 3177826 w 6355652"/>
              <a:gd name="connsiteY4" fmla="*/ 5890980 h 5890980"/>
              <a:gd name="connsiteX5" fmla="*/ 0 w 6355652"/>
              <a:gd name="connsiteY5" fmla="*/ 2713154 h 5890980"/>
              <a:gd name="connsiteX6" fmla="*/ 1401073 w 6355652"/>
              <a:gd name="connsiteY6" fmla="*/ 78051 h 5890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55652" h="5890980">
                <a:moveTo>
                  <a:pt x="1529549" y="0"/>
                </a:moveTo>
                <a:lnTo>
                  <a:pt x="4826104" y="0"/>
                </a:lnTo>
                <a:lnTo>
                  <a:pt x="4954579" y="78051"/>
                </a:lnTo>
                <a:cubicBezTo>
                  <a:pt x="5799886" y="649129"/>
                  <a:pt x="6355652" y="1616239"/>
                  <a:pt x="6355652" y="2713154"/>
                </a:cubicBezTo>
                <a:cubicBezTo>
                  <a:pt x="6355652" y="4468219"/>
                  <a:pt x="4932891" y="5890980"/>
                  <a:pt x="3177826" y="5890980"/>
                </a:cubicBezTo>
                <a:cubicBezTo>
                  <a:pt x="1422761" y="5890980"/>
                  <a:pt x="0" y="4468219"/>
                  <a:pt x="0" y="2713154"/>
                </a:cubicBezTo>
                <a:cubicBezTo>
                  <a:pt x="0" y="1616239"/>
                  <a:pt x="555766" y="649129"/>
                  <a:pt x="1401073" y="78051"/>
                </a:cubicBezTo>
                <a:close/>
              </a:path>
            </a:pathLst>
          </a:cu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0508" y="2280928"/>
            <a:ext cx="4003883" cy="1055142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ctr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54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Küzdj</a:t>
            </a:r>
            <a:r>
              <a:rPr lang="en-US" sz="5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4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és</a:t>
            </a:r>
            <a:r>
              <a:rPr lang="en-US" sz="5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4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bízva</a:t>
            </a:r>
            <a:r>
              <a:rPr lang="en-US" sz="5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54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bízzál</a:t>
            </a:r>
            <a:r>
              <a:rPr lang="en-US" sz="5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!</a:t>
            </a:r>
            <a:endParaRPr lang="en-US" sz="5400" kern="1200" dirty="0">
              <a:solidFill>
                <a:schemeClr val="bg1"/>
              </a:solidFill>
              <a:latin typeface="+mn-lt"/>
              <a:ea typeface="Calibri"/>
              <a:cs typeface="Calibri"/>
            </a:endParaRPr>
          </a:p>
        </p:txBody>
      </p:sp>
      <p:sp>
        <p:nvSpPr>
          <p:cNvPr id="20" name="Graphic 212">
            <a:extLst>
              <a:ext uri="{FF2B5EF4-FFF2-40B4-BE49-F238E27FC236}">
                <a16:creationId xmlns:a16="http://schemas.microsoft.com/office/drawing/2014/main" id="{279CAF82-0ECF-42BE-8F37-F71941E5D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1037" y="188494"/>
            <a:ext cx="786278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22" name="Graphic 212">
            <a:extLst>
              <a:ext uri="{FF2B5EF4-FFF2-40B4-BE49-F238E27FC236}">
                <a16:creationId xmlns:a16="http://schemas.microsoft.com/office/drawing/2014/main" id="{218E095B-4870-4AD5-9C41-C16D59523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1037" y="188494"/>
            <a:ext cx="786278" cy="1048371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grpSp>
        <p:nvGrpSpPr>
          <p:cNvPr id="24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187321" y="3578317"/>
            <a:ext cx="790849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1" name="Oval 30">
            <a:extLst>
              <a:ext uri="{FF2B5EF4-FFF2-40B4-BE49-F238E27FC236}">
                <a16:creationId xmlns:a16="http://schemas.microsoft.com/office/drawing/2014/main" id="{033BC44A-0661-43B4-9C14-FD5963C226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393" y="4910353"/>
            <a:ext cx="351068" cy="468090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BE8CB2F0-2F5A-4EBD-B214-E0309C31F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393" y="4910353"/>
            <a:ext cx="351068" cy="468090"/>
          </a:xfrm>
          <a:prstGeom prst="ellipse">
            <a:avLst/>
          </a:pr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FFD3887D-244B-4EC4-9208-E304984C5D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66850" y="4200769"/>
            <a:ext cx="2077150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97224C31-855E-4593-8A58-5B2B0CC4F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66850" y="4200769"/>
            <a:ext cx="2077150" cy="2657232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hu-HU" sz="3500">
                <a:solidFill>
                  <a:srgbClr val="FFFFFF"/>
                </a:solidFill>
              </a:rPr>
              <a:t>A mű rövid bemutatása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1A3F358-4238-7CFC-0B84-2E43BEB401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8440017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05287" y="0"/>
            <a:ext cx="6338705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0"/>
            <a:ext cx="2808883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9" y="637762"/>
            <a:ext cx="1643086" cy="5576770"/>
          </a:xfrm>
        </p:spPr>
        <p:txBody>
          <a:bodyPr anchor="t">
            <a:normAutofit/>
          </a:bodyPr>
          <a:lstStyle/>
          <a:p>
            <a:pPr algn="l"/>
            <a:r>
              <a:rPr lang="en-GB" sz="3100">
                <a:solidFill>
                  <a:schemeClr val="bg1"/>
                </a:solidFill>
              </a:rPr>
              <a:t>Ádám – Sinkovits Imre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EAE243-3A9F-4A46-B0D9-04C723A8A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1049" y="643465"/>
            <a:ext cx="3429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1049" y="850052"/>
            <a:ext cx="4792967" cy="53269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100">
                <a:ea typeface="+mn-lt"/>
                <a:cs typeface="+mn-lt"/>
              </a:rPr>
              <a:t>1928-ban született, 2001-ben hunyt el </a:t>
            </a:r>
            <a:endParaRPr lang="en-GB" sz="2100" dirty="0">
              <a:ea typeface="Calibri"/>
              <a:cs typeface="Calibri"/>
            </a:endParaRPr>
          </a:p>
          <a:p>
            <a:r>
              <a:rPr lang="en-GB" sz="2100">
                <a:ea typeface="+mn-lt"/>
                <a:cs typeface="+mn-lt"/>
              </a:rPr>
              <a:t>A Nemzeti Színház egyik legnagyobb színésze volt </a:t>
            </a:r>
            <a:endParaRPr lang="en-GB"/>
          </a:p>
          <a:p>
            <a:r>
              <a:rPr lang="en-GB" sz="2100">
                <a:ea typeface="+mn-lt"/>
                <a:cs typeface="+mn-lt"/>
              </a:rPr>
              <a:t>Gyakran játszott hősies, drámai karaktereket </a:t>
            </a:r>
            <a:endParaRPr lang="en-GB"/>
          </a:p>
          <a:p>
            <a:r>
              <a:rPr lang="en-GB" sz="2100">
                <a:ea typeface="+mn-lt"/>
                <a:cs typeface="+mn-lt"/>
              </a:rPr>
              <a:t>Fontos szerepei: Bánk bán, István király </a:t>
            </a:r>
            <a:endParaRPr lang="en-GB"/>
          </a:p>
          <a:p>
            <a:r>
              <a:rPr lang="en-GB" sz="2100">
                <a:ea typeface="+mn-lt"/>
                <a:cs typeface="+mn-lt"/>
              </a:rPr>
              <a:t>Hangja és megjelenése nagyon erőteljes volt </a:t>
            </a:r>
            <a:endParaRPr lang="en-GB"/>
          </a:p>
          <a:p>
            <a:endParaRPr lang="en-GB" sz="2100"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05287" y="0"/>
            <a:ext cx="6338705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0"/>
            <a:ext cx="2808883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9" y="637762"/>
            <a:ext cx="1643086" cy="5576770"/>
          </a:xfrm>
        </p:spPr>
        <p:txBody>
          <a:bodyPr anchor="t">
            <a:normAutofit/>
          </a:bodyPr>
          <a:lstStyle/>
          <a:p>
            <a:pPr algn="l"/>
            <a:r>
              <a:rPr lang="en-GB" sz="3100">
                <a:solidFill>
                  <a:schemeClr val="bg1"/>
                </a:solidFill>
              </a:rPr>
              <a:t>Sinkovits mint Ádám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EAE243-3A9F-4A46-B0D9-04C723A8A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1049" y="643465"/>
            <a:ext cx="3429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1049" y="850052"/>
            <a:ext cx="4792967" cy="53269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100" dirty="0" err="1">
                <a:ea typeface="+mn-lt"/>
                <a:cs typeface="+mn-lt"/>
              </a:rPr>
              <a:t>Ádámot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méltóságteljes</a:t>
            </a:r>
            <a:r>
              <a:rPr lang="en-GB" sz="2100" dirty="0">
                <a:ea typeface="+mn-lt"/>
                <a:cs typeface="+mn-lt"/>
              </a:rPr>
              <a:t>, </a:t>
            </a:r>
            <a:r>
              <a:rPr lang="en-GB" sz="2100" dirty="0" err="1">
                <a:ea typeface="+mn-lt"/>
                <a:cs typeface="+mn-lt"/>
              </a:rPr>
              <a:t>küzdő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emberként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ábrázolta</a:t>
            </a:r>
            <a:r>
              <a:rPr lang="en-GB" sz="2100" dirty="0">
                <a:ea typeface="+mn-lt"/>
                <a:cs typeface="+mn-lt"/>
              </a:rPr>
              <a:t> </a:t>
            </a:r>
          </a:p>
          <a:p>
            <a:r>
              <a:rPr lang="en-GB" sz="2100" dirty="0" err="1">
                <a:ea typeface="+mn-lt"/>
                <a:cs typeface="+mn-lt"/>
              </a:rPr>
              <a:t>Jól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megmutatta</a:t>
            </a:r>
            <a:r>
              <a:rPr lang="en-GB" sz="2100" dirty="0">
                <a:ea typeface="+mn-lt"/>
                <a:cs typeface="+mn-lt"/>
              </a:rPr>
              <a:t> a </a:t>
            </a:r>
            <a:r>
              <a:rPr lang="en-GB" sz="2100" dirty="0" err="1">
                <a:ea typeface="+mn-lt"/>
                <a:cs typeface="+mn-lt"/>
              </a:rPr>
              <a:t>karakter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belső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vívódását</a:t>
            </a:r>
            <a:r>
              <a:rPr lang="en-GB" sz="2100" dirty="0">
                <a:ea typeface="+mn-lt"/>
                <a:cs typeface="+mn-lt"/>
              </a:rPr>
              <a:t> </a:t>
            </a:r>
            <a:endParaRPr lang="en-GB" dirty="0">
              <a:ea typeface="+mn-lt"/>
              <a:cs typeface="+mn-lt"/>
            </a:endParaRPr>
          </a:p>
          <a:p>
            <a:r>
              <a:rPr lang="en-GB" sz="2100" dirty="0" err="1">
                <a:ea typeface="+mn-lt"/>
                <a:cs typeface="+mn-lt"/>
              </a:rPr>
              <a:t>Alakítása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erősen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hatott</a:t>
            </a:r>
            <a:r>
              <a:rPr lang="en-GB" sz="2100" dirty="0">
                <a:ea typeface="+mn-lt"/>
                <a:cs typeface="+mn-lt"/>
              </a:rPr>
              <a:t> a </a:t>
            </a:r>
            <a:r>
              <a:rPr lang="en-GB" sz="2100" dirty="0" err="1">
                <a:ea typeface="+mn-lt"/>
                <a:cs typeface="+mn-lt"/>
              </a:rPr>
              <a:t>közönségre</a:t>
            </a:r>
            <a:r>
              <a:rPr lang="en-GB" sz="2100" dirty="0">
                <a:ea typeface="+mn-lt"/>
                <a:cs typeface="+mn-lt"/>
              </a:rPr>
              <a:t> </a:t>
            </a:r>
            <a:endParaRPr lang="en-GB" dirty="0">
              <a:ea typeface="+mn-lt"/>
              <a:cs typeface="+mn-lt"/>
            </a:endParaRPr>
          </a:p>
          <a:p>
            <a:r>
              <a:rPr lang="en-GB" sz="2100" dirty="0">
                <a:ea typeface="+mn-lt"/>
                <a:cs typeface="+mn-lt"/>
              </a:rPr>
              <a:t>Ez </a:t>
            </a:r>
            <a:r>
              <a:rPr lang="en-GB" sz="2100" dirty="0" err="1">
                <a:ea typeface="+mn-lt"/>
                <a:cs typeface="+mn-lt"/>
              </a:rPr>
              <a:t>pályájának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egyik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csúcspontja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lett</a:t>
            </a:r>
            <a:r>
              <a:rPr lang="en-GB" sz="2100" dirty="0">
                <a:ea typeface="+mn-lt"/>
                <a:cs typeface="+mn-lt"/>
              </a:rPr>
              <a:t> </a:t>
            </a:r>
            <a:endParaRPr lang="en-GB">
              <a:ea typeface="+mn-lt"/>
              <a:cs typeface="+mn-lt"/>
            </a:endParaRPr>
          </a:p>
          <a:p>
            <a:endParaRPr lang="en-GB" sz="2100"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05287" y="0"/>
            <a:ext cx="6338705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0"/>
            <a:ext cx="2808883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9" y="637762"/>
            <a:ext cx="1643086" cy="5576770"/>
          </a:xfrm>
        </p:spPr>
        <p:txBody>
          <a:bodyPr anchor="t">
            <a:normAutofit/>
          </a:bodyPr>
          <a:lstStyle/>
          <a:p>
            <a:pPr algn="l"/>
            <a:r>
              <a:rPr lang="en-GB" sz="3100">
                <a:solidFill>
                  <a:schemeClr val="bg1"/>
                </a:solidFill>
              </a:rPr>
              <a:t>Éva – Törőcsik Mari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EAE243-3A9F-4A46-B0D9-04C723A8A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1049" y="643465"/>
            <a:ext cx="3429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1049" y="850052"/>
            <a:ext cx="4792967" cy="53269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100">
                <a:ea typeface="+mn-lt"/>
                <a:cs typeface="+mn-lt"/>
              </a:rPr>
              <a:t>1935-ben született, 2021-ben hunyt el </a:t>
            </a:r>
            <a:endParaRPr lang="en-GB" sz="2100" dirty="0">
              <a:ea typeface="+mn-lt"/>
              <a:cs typeface="+mn-lt"/>
            </a:endParaRPr>
          </a:p>
          <a:p>
            <a:r>
              <a:rPr lang="en-GB" sz="2100">
                <a:ea typeface="+mn-lt"/>
                <a:cs typeface="+mn-lt"/>
              </a:rPr>
              <a:t>Kossuth-díjas, világhírű magyar színésznő </a:t>
            </a:r>
            <a:endParaRPr lang="en-GB">
              <a:ea typeface="+mn-lt"/>
              <a:cs typeface="+mn-lt"/>
            </a:endParaRPr>
          </a:p>
          <a:p>
            <a:r>
              <a:rPr lang="en-GB" sz="2100">
                <a:ea typeface="+mn-lt"/>
                <a:cs typeface="+mn-lt"/>
              </a:rPr>
              <a:t>Nemcsak színházban, hanem filmekben is híres volt </a:t>
            </a:r>
            <a:endParaRPr lang="en-GB">
              <a:ea typeface="+mn-lt"/>
              <a:cs typeface="+mn-lt"/>
            </a:endParaRPr>
          </a:p>
          <a:p>
            <a:r>
              <a:rPr lang="en-GB" sz="2100">
                <a:ea typeface="+mn-lt"/>
                <a:cs typeface="+mn-lt"/>
              </a:rPr>
              <a:t>Fontos szerepe: Körhinta című film </a:t>
            </a:r>
            <a:endParaRPr lang="en-GB">
              <a:ea typeface="+mn-lt"/>
              <a:cs typeface="+mn-lt"/>
            </a:endParaRPr>
          </a:p>
          <a:p>
            <a:r>
              <a:rPr lang="en-GB" sz="2100">
                <a:ea typeface="+mn-lt"/>
                <a:cs typeface="+mn-lt"/>
              </a:rPr>
              <a:t>Nagyon sokoldalú és érzékeny színész volt </a:t>
            </a:r>
            <a:endParaRPr lang="en-GB">
              <a:ea typeface="+mn-lt"/>
              <a:cs typeface="+mn-lt"/>
            </a:endParaRPr>
          </a:p>
          <a:p>
            <a:endParaRPr lang="en-GB" sz="2100"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05287" y="0"/>
            <a:ext cx="6338705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0"/>
            <a:ext cx="2808883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9" y="637762"/>
            <a:ext cx="1643086" cy="5576770"/>
          </a:xfrm>
        </p:spPr>
        <p:txBody>
          <a:bodyPr anchor="t">
            <a:normAutofit/>
          </a:bodyPr>
          <a:lstStyle/>
          <a:p>
            <a:pPr algn="l"/>
            <a:r>
              <a:rPr lang="en-GB" sz="3100">
                <a:solidFill>
                  <a:schemeClr val="bg1"/>
                </a:solidFill>
              </a:rPr>
              <a:t>Törőcsik mint Éva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EAE243-3A9F-4A46-B0D9-04C723A8A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1049" y="643465"/>
            <a:ext cx="3429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1049" y="850052"/>
            <a:ext cx="4792967" cy="53269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100" dirty="0" err="1">
                <a:ea typeface="+mn-lt"/>
                <a:cs typeface="+mn-lt"/>
              </a:rPr>
              <a:t>Évát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érzelmes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és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emberközeli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módon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jelenítette</a:t>
            </a:r>
            <a:r>
              <a:rPr lang="en-GB" sz="2100" dirty="0">
                <a:ea typeface="+mn-lt"/>
                <a:cs typeface="+mn-lt"/>
              </a:rPr>
              <a:t> meg </a:t>
            </a:r>
          </a:p>
          <a:p>
            <a:r>
              <a:rPr lang="en-GB" sz="2100" dirty="0" err="1">
                <a:ea typeface="+mn-lt"/>
                <a:cs typeface="+mn-lt"/>
              </a:rPr>
              <a:t>Kiemelte</a:t>
            </a:r>
            <a:r>
              <a:rPr lang="en-GB" sz="2100" dirty="0">
                <a:ea typeface="+mn-lt"/>
                <a:cs typeface="+mn-lt"/>
              </a:rPr>
              <a:t> a </a:t>
            </a:r>
            <a:r>
              <a:rPr lang="en-GB" sz="2100" dirty="0" err="1">
                <a:ea typeface="+mn-lt"/>
                <a:cs typeface="+mn-lt"/>
              </a:rPr>
              <a:t>női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erőt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és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az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élethez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való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ragaszkodást</a:t>
            </a:r>
            <a:r>
              <a:rPr lang="en-GB" sz="2100" dirty="0">
                <a:ea typeface="+mn-lt"/>
                <a:cs typeface="+mn-lt"/>
              </a:rPr>
              <a:t> </a:t>
            </a:r>
            <a:endParaRPr lang="en-GB" dirty="0">
              <a:ea typeface="+mn-lt"/>
              <a:cs typeface="+mn-lt"/>
            </a:endParaRPr>
          </a:p>
          <a:p>
            <a:r>
              <a:rPr lang="en-GB" sz="2100" dirty="0">
                <a:ea typeface="+mn-lt"/>
                <a:cs typeface="+mn-lt"/>
              </a:rPr>
              <a:t>Nem </a:t>
            </a:r>
            <a:r>
              <a:rPr lang="en-GB" sz="2100" dirty="0" err="1">
                <a:ea typeface="+mn-lt"/>
                <a:cs typeface="+mn-lt"/>
              </a:rPr>
              <a:t>csak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kísérő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szereplőként</a:t>
            </a:r>
            <a:r>
              <a:rPr lang="en-GB" sz="2100" dirty="0">
                <a:ea typeface="+mn-lt"/>
                <a:cs typeface="+mn-lt"/>
              </a:rPr>
              <a:t>, </a:t>
            </a:r>
            <a:r>
              <a:rPr lang="en-GB" sz="2100" dirty="0" err="1">
                <a:ea typeface="+mn-lt"/>
                <a:cs typeface="+mn-lt"/>
              </a:rPr>
              <a:t>hanem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fontos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karakterként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ábrázolta</a:t>
            </a:r>
            <a:r>
              <a:rPr lang="en-GB" sz="2100" dirty="0">
                <a:ea typeface="+mn-lt"/>
                <a:cs typeface="+mn-lt"/>
              </a:rPr>
              <a:t> </a:t>
            </a:r>
            <a:endParaRPr lang="en-GB" dirty="0">
              <a:ea typeface="+mn-lt"/>
              <a:cs typeface="+mn-lt"/>
            </a:endParaRPr>
          </a:p>
          <a:p>
            <a:r>
              <a:rPr lang="en-GB" sz="2100" dirty="0" err="1">
                <a:ea typeface="+mn-lt"/>
                <a:cs typeface="+mn-lt"/>
              </a:rPr>
              <a:t>Alakítása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új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színt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vitt</a:t>
            </a:r>
            <a:r>
              <a:rPr lang="en-GB" sz="2100" dirty="0">
                <a:ea typeface="+mn-lt"/>
                <a:cs typeface="+mn-lt"/>
              </a:rPr>
              <a:t> a </a:t>
            </a:r>
            <a:r>
              <a:rPr lang="en-GB" sz="2100" dirty="0" err="1">
                <a:ea typeface="+mn-lt"/>
                <a:cs typeface="+mn-lt"/>
              </a:rPr>
              <a:t>szerepbe</a:t>
            </a:r>
            <a:r>
              <a:rPr lang="en-GB" sz="2100" dirty="0">
                <a:ea typeface="+mn-lt"/>
                <a:cs typeface="+mn-lt"/>
              </a:rPr>
              <a:t> </a:t>
            </a:r>
            <a:endParaRPr lang="en-GB" dirty="0">
              <a:ea typeface="+mn-lt"/>
              <a:cs typeface="+mn-lt"/>
            </a:endParaRPr>
          </a:p>
          <a:p>
            <a:endParaRPr lang="en-GB" sz="2100"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05287" y="0"/>
            <a:ext cx="6338705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0"/>
            <a:ext cx="2808883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9" y="637762"/>
            <a:ext cx="1643086" cy="5576770"/>
          </a:xfrm>
        </p:spPr>
        <p:txBody>
          <a:bodyPr anchor="t">
            <a:normAutofit/>
          </a:bodyPr>
          <a:lstStyle/>
          <a:p>
            <a:pPr algn="l"/>
            <a:r>
              <a:rPr lang="en-GB" sz="3100">
                <a:solidFill>
                  <a:schemeClr val="bg1"/>
                </a:solidFill>
              </a:rPr>
              <a:t>Lucifer – Gábor Miklós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EAE243-3A9F-4A46-B0D9-04C723A8A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1049" y="643465"/>
            <a:ext cx="3429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1049" y="850052"/>
            <a:ext cx="4792967" cy="53269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100" dirty="0">
                <a:ea typeface="+mn-lt"/>
                <a:cs typeface="+mn-lt"/>
              </a:rPr>
              <a:t>1919-ben </a:t>
            </a:r>
            <a:r>
              <a:rPr lang="en-GB" sz="2100" dirty="0" err="1">
                <a:ea typeface="+mn-lt"/>
                <a:cs typeface="+mn-lt"/>
              </a:rPr>
              <a:t>született</a:t>
            </a:r>
            <a:r>
              <a:rPr lang="en-GB" sz="2100" dirty="0">
                <a:ea typeface="+mn-lt"/>
                <a:cs typeface="+mn-lt"/>
              </a:rPr>
              <a:t>, 1998-ban </a:t>
            </a:r>
            <a:r>
              <a:rPr lang="en-GB" sz="2100" dirty="0" err="1">
                <a:ea typeface="+mn-lt"/>
                <a:cs typeface="+mn-lt"/>
              </a:rPr>
              <a:t>hunyt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el</a:t>
            </a:r>
            <a:r>
              <a:rPr lang="en-GB" sz="2100" dirty="0">
                <a:ea typeface="+mn-lt"/>
                <a:cs typeface="+mn-lt"/>
              </a:rPr>
              <a:t> </a:t>
            </a:r>
            <a:endParaRPr lang="en-GB" sz="2100" dirty="0">
              <a:ea typeface="Calibri"/>
              <a:cs typeface="Calibri"/>
            </a:endParaRPr>
          </a:p>
          <a:p>
            <a:r>
              <a:rPr lang="en-GB" sz="2100" dirty="0">
                <a:ea typeface="+mn-lt"/>
                <a:cs typeface="+mn-lt"/>
              </a:rPr>
              <a:t>A </a:t>
            </a:r>
            <a:r>
              <a:rPr lang="en-GB" sz="2100" dirty="0" err="1">
                <a:ea typeface="+mn-lt"/>
                <a:cs typeface="+mn-lt"/>
              </a:rPr>
              <a:t>magyar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színház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egyik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legkiemelkedőbb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alakja</a:t>
            </a:r>
            <a:r>
              <a:rPr lang="en-GB" sz="2100" dirty="0">
                <a:ea typeface="+mn-lt"/>
                <a:cs typeface="+mn-lt"/>
              </a:rPr>
              <a:t> </a:t>
            </a:r>
            <a:endParaRPr lang="en-GB" dirty="0"/>
          </a:p>
          <a:p>
            <a:r>
              <a:rPr lang="en-GB" sz="2100" dirty="0" err="1">
                <a:ea typeface="+mn-lt"/>
                <a:cs typeface="+mn-lt"/>
              </a:rPr>
              <a:t>Gyakran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játszott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értelmiségi</a:t>
            </a:r>
            <a:r>
              <a:rPr lang="en-GB" sz="2100" dirty="0">
                <a:ea typeface="+mn-lt"/>
                <a:cs typeface="+mn-lt"/>
              </a:rPr>
              <a:t>, </a:t>
            </a:r>
            <a:r>
              <a:rPr lang="en-GB" sz="2100" dirty="0" err="1">
                <a:ea typeface="+mn-lt"/>
                <a:cs typeface="+mn-lt"/>
              </a:rPr>
              <a:t>gondolkodó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karaktereket</a:t>
            </a:r>
            <a:r>
              <a:rPr lang="en-GB" sz="2100" dirty="0">
                <a:ea typeface="+mn-lt"/>
                <a:cs typeface="+mn-lt"/>
              </a:rPr>
              <a:t> </a:t>
            </a:r>
            <a:endParaRPr lang="en-GB" dirty="0"/>
          </a:p>
          <a:p>
            <a:r>
              <a:rPr lang="en-GB" sz="2100" dirty="0" err="1">
                <a:ea typeface="+mn-lt"/>
                <a:cs typeface="+mn-lt"/>
              </a:rPr>
              <a:t>Híres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szerepe</a:t>
            </a:r>
            <a:r>
              <a:rPr lang="en-GB" sz="2100" dirty="0">
                <a:ea typeface="+mn-lt"/>
                <a:cs typeface="+mn-lt"/>
              </a:rPr>
              <a:t>: Hamlet </a:t>
            </a:r>
            <a:endParaRPr lang="en-GB" dirty="0"/>
          </a:p>
          <a:p>
            <a:r>
              <a:rPr lang="en-GB" sz="2100" dirty="0" err="1">
                <a:ea typeface="+mn-lt"/>
                <a:cs typeface="+mn-lt"/>
              </a:rPr>
              <a:t>Különleges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színpadi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jelenléte</a:t>
            </a:r>
            <a:r>
              <a:rPr lang="en-GB" sz="2100" dirty="0">
                <a:ea typeface="+mn-lt"/>
                <a:cs typeface="+mn-lt"/>
              </a:rPr>
              <a:t> volt</a:t>
            </a:r>
            <a:endParaRPr lang="en-GB" dirty="0"/>
          </a:p>
          <a:p>
            <a:endParaRPr lang="en-GB" sz="2100"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34F5AD2-EDBD-4BBD-A55C-EAFFD0C709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05287" y="0"/>
            <a:ext cx="6338705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896A03-3945-419A-B66B-4EE266EDD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0"/>
            <a:ext cx="2808883" cy="685800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9" y="637762"/>
            <a:ext cx="1643086" cy="5576770"/>
          </a:xfrm>
        </p:spPr>
        <p:txBody>
          <a:bodyPr anchor="t">
            <a:normAutofit/>
          </a:bodyPr>
          <a:lstStyle/>
          <a:p>
            <a:pPr algn="l"/>
            <a:r>
              <a:rPr lang="en-GB" sz="3100">
                <a:solidFill>
                  <a:schemeClr val="bg1"/>
                </a:solidFill>
              </a:rPr>
              <a:t>Gábor mint Lucifer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EAE243-3A9F-4A46-B0D9-04C723A8A1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91049" y="643465"/>
            <a:ext cx="3429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1049" y="850052"/>
            <a:ext cx="4792967" cy="53269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2100" dirty="0" err="1">
                <a:ea typeface="+mn-lt"/>
                <a:cs typeface="+mn-lt"/>
              </a:rPr>
              <a:t>Lucifert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nem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egyszerű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gonoszként</a:t>
            </a:r>
            <a:r>
              <a:rPr lang="en-GB" sz="2100" dirty="0">
                <a:ea typeface="+mn-lt"/>
                <a:cs typeface="+mn-lt"/>
              </a:rPr>
              <a:t>, </a:t>
            </a:r>
            <a:r>
              <a:rPr lang="en-GB" sz="2100" dirty="0" err="1">
                <a:ea typeface="+mn-lt"/>
                <a:cs typeface="+mn-lt"/>
              </a:rPr>
              <a:t>hanem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gondolkodóként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mutatta</a:t>
            </a:r>
            <a:r>
              <a:rPr lang="en-GB" sz="2100" dirty="0">
                <a:ea typeface="+mn-lt"/>
                <a:cs typeface="+mn-lt"/>
              </a:rPr>
              <a:t> be </a:t>
            </a:r>
          </a:p>
          <a:p>
            <a:r>
              <a:rPr lang="en-GB" sz="2100" dirty="0" err="1">
                <a:ea typeface="+mn-lt"/>
                <a:cs typeface="+mn-lt"/>
              </a:rPr>
              <a:t>Ironikus</a:t>
            </a:r>
            <a:r>
              <a:rPr lang="en-GB" sz="2100" dirty="0">
                <a:ea typeface="+mn-lt"/>
                <a:cs typeface="+mn-lt"/>
              </a:rPr>
              <a:t>, </a:t>
            </a:r>
            <a:r>
              <a:rPr lang="en-GB" sz="2100" dirty="0" err="1">
                <a:ea typeface="+mn-lt"/>
                <a:cs typeface="+mn-lt"/>
              </a:rPr>
              <a:t>higgadt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és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intelligens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alakítást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nyújtott</a:t>
            </a:r>
            <a:r>
              <a:rPr lang="en-GB" sz="2100" dirty="0">
                <a:ea typeface="+mn-lt"/>
                <a:cs typeface="+mn-lt"/>
              </a:rPr>
              <a:t> </a:t>
            </a:r>
            <a:endParaRPr lang="en-GB" dirty="0">
              <a:ea typeface="+mn-lt"/>
              <a:cs typeface="+mn-lt"/>
            </a:endParaRPr>
          </a:p>
          <a:p>
            <a:r>
              <a:rPr lang="en-GB" sz="2100" dirty="0" err="1">
                <a:ea typeface="+mn-lt"/>
                <a:cs typeface="+mn-lt"/>
              </a:rPr>
              <a:t>Erősen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kiemelte</a:t>
            </a:r>
            <a:r>
              <a:rPr lang="en-GB" sz="2100" dirty="0">
                <a:ea typeface="+mn-lt"/>
                <a:cs typeface="+mn-lt"/>
              </a:rPr>
              <a:t> a </a:t>
            </a:r>
            <a:r>
              <a:rPr lang="en-GB" sz="2100" dirty="0" err="1">
                <a:ea typeface="+mn-lt"/>
                <a:cs typeface="+mn-lt"/>
              </a:rPr>
              <a:t>filozófiai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mondanivalót</a:t>
            </a:r>
            <a:r>
              <a:rPr lang="en-GB" sz="2100" dirty="0">
                <a:ea typeface="+mn-lt"/>
                <a:cs typeface="+mn-lt"/>
              </a:rPr>
              <a:t> </a:t>
            </a:r>
            <a:endParaRPr lang="en-GB" dirty="0">
              <a:ea typeface="+mn-lt"/>
              <a:cs typeface="+mn-lt"/>
            </a:endParaRPr>
          </a:p>
          <a:p>
            <a:r>
              <a:rPr lang="en-GB" sz="2100" dirty="0">
                <a:ea typeface="+mn-lt"/>
                <a:cs typeface="+mn-lt"/>
              </a:rPr>
              <a:t>Ez </a:t>
            </a:r>
            <a:r>
              <a:rPr lang="en-GB" sz="2100" dirty="0" err="1">
                <a:ea typeface="+mn-lt"/>
                <a:cs typeface="+mn-lt"/>
              </a:rPr>
              <a:t>az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alakítás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sokak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szerint</a:t>
            </a:r>
            <a:r>
              <a:rPr lang="en-GB" sz="2100" dirty="0">
                <a:ea typeface="+mn-lt"/>
                <a:cs typeface="+mn-lt"/>
              </a:rPr>
              <a:t> </a:t>
            </a:r>
            <a:r>
              <a:rPr lang="en-GB" sz="2100" dirty="0" err="1">
                <a:ea typeface="+mn-lt"/>
                <a:cs typeface="+mn-lt"/>
              </a:rPr>
              <a:t>meghatározó</a:t>
            </a:r>
            <a:r>
              <a:rPr lang="en-GB" sz="2100" dirty="0">
                <a:ea typeface="+mn-lt"/>
                <a:cs typeface="+mn-lt"/>
              </a:rPr>
              <a:t> volt</a:t>
            </a:r>
            <a:endParaRPr lang="en-GB" dirty="0">
              <a:ea typeface="+mn-lt"/>
              <a:cs typeface="+mn-lt"/>
            </a:endParaRPr>
          </a:p>
          <a:p>
            <a:endParaRPr lang="en-GB" sz="2100"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D7B6173-1D58-48E2-83CF-37350F315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E4CBDBB-4FBD-4B9E-BD01-054A81D43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01A6F03-171F-40B2-8B2C-A061B89241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714" cy="686238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2C4834C-B602-4125-8264-BD0D55A588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172EE5-132F-4DD4-8855-4DBBD9C346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6883" y="1110000"/>
            <a:ext cx="7646805" cy="4629235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9156" y="1302871"/>
            <a:ext cx="6141019" cy="2044650"/>
          </a:xfrm>
        </p:spPr>
        <p:txBody>
          <a:bodyPr anchor="b">
            <a:normAutofit/>
          </a:bodyPr>
          <a:lstStyle/>
          <a:p>
            <a:r>
              <a:rPr lang="en-GB" sz="4200"/>
              <a:t>Összehasonlítás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5230" y="3519236"/>
            <a:ext cx="6144633" cy="2057046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GB" sz="1800" dirty="0">
                <a:ea typeface="+mn-lt"/>
                <a:cs typeface="+mn-lt"/>
              </a:rPr>
              <a:t>Ádám: a </a:t>
            </a:r>
            <a:r>
              <a:rPr lang="en-GB" sz="1800" dirty="0" err="1">
                <a:ea typeface="+mn-lt"/>
                <a:cs typeface="+mn-lt"/>
              </a:rPr>
              <a:t>küzdő</a:t>
            </a:r>
            <a:r>
              <a:rPr lang="en-GB" sz="1800" dirty="0">
                <a:ea typeface="+mn-lt"/>
                <a:cs typeface="+mn-lt"/>
              </a:rPr>
              <a:t> ember → Sinkovits </a:t>
            </a:r>
            <a:r>
              <a:rPr lang="en-GB" sz="1800" dirty="0" err="1">
                <a:ea typeface="+mn-lt"/>
                <a:cs typeface="+mn-lt"/>
              </a:rPr>
              <a:t>erőt</a:t>
            </a:r>
            <a:r>
              <a:rPr lang="en-GB" sz="1800" dirty="0">
                <a:ea typeface="+mn-lt"/>
                <a:cs typeface="+mn-lt"/>
              </a:rPr>
              <a:t> </a:t>
            </a:r>
            <a:r>
              <a:rPr lang="en-GB" sz="1800" dirty="0" err="1">
                <a:ea typeface="+mn-lt"/>
                <a:cs typeface="+mn-lt"/>
              </a:rPr>
              <a:t>és</a:t>
            </a:r>
            <a:r>
              <a:rPr lang="en-GB" sz="1800" dirty="0">
                <a:ea typeface="+mn-lt"/>
                <a:cs typeface="+mn-lt"/>
              </a:rPr>
              <a:t> </a:t>
            </a:r>
            <a:r>
              <a:rPr lang="en-GB" sz="1800" dirty="0" err="1">
                <a:ea typeface="+mn-lt"/>
                <a:cs typeface="+mn-lt"/>
              </a:rPr>
              <a:t>hitet</a:t>
            </a:r>
            <a:r>
              <a:rPr lang="en-GB" sz="1800" dirty="0">
                <a:ea typeface="+mn-lt"/>
                <a:cs typeface="+mn-lt"/>
              </a:rPr>
              <a:t> </a:t>
            </a:r>
            <a:r>
              <a:rPr lang="en-GB" sz="1800" dirty="0" err="1">
                <a:ea typeface="+mn-lt"/>
                <a:cs typeface="+mn-lt"/>
              </a:rPr>
              <a:t>mutatott</a:t>
            </a:r>
            <a:r>
              <a:rPr lang="en-GB" sz="1800" dirty="0">
                <a:ea typeface="+mn-lt"/>
                <a:cs typeface="+mn-lt"/>
              </a:rPr>
              <a:t> </a:t>
            </a:r>
          </a:p>
          <a:p>
            <a:pPr algn="ctr"/>
            <a:r>
              <a:rPr lang="en-GB" sz="1800" dirty="0">
                <a:ea typeface="+mn-lt"/>
                <a:cs typeface="+mn-lt"/>
              </a:rPr>
              <a:t>Éva: </a:t>
            </a:r>
            <a:r>
              <a:rPr lang="en-GB" sz="1800" dirty="0" err="1">
                <a:ea typeface="+mn-lt"/>
                <a:cs typeface="+mn-lt"/>
              </a:rPr>
              <a:t>az</a:t>
            </a:r>
            <a:r>
              <a:rPr lang="en-GB" sz="1800" dirty="0">
                <a:ea typeface="+mn-lt"/>
                <a:cs typeface="+mn-lt"/>
              </a:rPr>
              <a:t> </a:t>
            </a:r>
            <a:r>
              <a:rPr lang="en-GB" sz="1800" dirty="0" err="1">
                <a:ea typeface="+mn-lt"/>
                <a:cs typeface="+mn-lt"/>
              </a:rPr>
              <a:t>élet</a:t>
            </a:r>
            <a:r>
              <a:rPr lang="en-GB" sz="1800" dirty="0">
                <a:ea typeface="+mn-lt"/>
                <a:cs typeface="+mn-lt"/>
              </a:rPr>
              <a:t> </a:t>
            </a:r>
            <a:r>
              <a:rPr lang="en-GB" sz="1800" dirty="0" err="1">
                <a:ea typeface="+mn-lt"/>
                <a:cs typeface="+mn-lt"/>
              </a:rPr>
              <a:t>és</a:t>
            </a:r>
            <a:r>
              <a:rPr lang="en-GB" sz="1800" dirty="0">
                <a:ea typeface="+mn-lt"/>
                <a:cs typeface="+mn-lt"/>
              </a:rPr>
              <a:t> </a:t>
            </a:r>
            <a:r>
              <a:rPr lang="en-GB" sz="1800" dirty="0" err="1">
                <a:ea typeface="+mn-lt"/>
                <a:cs typeface="+mn-lt"/>
              </a:rPr>
              <a:t>remény</a:t>
            </a:r>
            <a:r>
              <a:rPr lang="en-GB" sz="1800" dirty="0">
                <a:ea typeface="+mn-lt"/>
                <a:cs typeface="+mn-lt"/>
              </a:rPr>
              <a:t> → Törőcsik </a:t>
            </a:r>
            <a:r>
              <a:rPr lang="en-GB" sz="1800" dirty="0" err="1">
                <a:ea typeface="+mn-lt"/>
                <a:cs typeface="+mn-lt"/>
              </a:rPr>
              <a:t>érzelmeket</a:t>
            </a:r>
            <a:r>
              <a:rPr lang="en-GB" sz="1800" dirty="0">
                <a:ea typeface="+mn-lt"/>
                <a:cs typeface="+mn-lt"/>
              </a:rPr>
              <a:t> </a:t>
            </a:r>
            <a:r>
              <a:rPr lang="en-GB" sz="1800" dirty="0" err="1">
                <a:ea typeface="+mn-lt"/>
                <a:cs typeface="+mn-lt"/>
              </a:rPr>
              <a:t>vitt</a:t>
            </a:r>
            <a:r>
              <a:rPr lang="en-GB" sz="1800" dirty="0">
                <a:ea typeface="+mn-lt"/>
                <a:cs typeface="+mn-lt"/>
              </a:rPr>
              <a:t> </a:t>
            </a:r>
            <a:r>
              <a:rPr lang="en-GB" sz="1800" dirty="0" err="1">
                <a:ea typeface="+mn-lt"/>
                <a:cs typeface="+mn-lt"/>
              </a:rPr>
              <a:t>bele</a:t>
            </a:r>
            <a:r>
              <a:rPr lang="en-GB" sz="1800" dirty="0">
                <a:ea typeface="+mn-lt"/>
                <a:cs typeface="+mn-lt"/>
              </a:rPr>
              <a:t> </a:t>
            </a:r>
          </a:p>
          <a:p>
            <a:pPr algn="ctr"/>
            <a:r>
              <a:rPr lang="en-GB" sz="1800" dirty="0">
                <a:ea typeface="+mn-lt"/>
                <a:cs typeface="+mn-lt"/>
              </a:rPr>
              <a:t>Lucifer: a </a:t>
            </a:r>
            <a:r>
              <a:rPr lang="en-GB" sz="1800" dirty="0" err="1">
                <a:ea typeface="+mn-lt"/>
                <a:cs typeface="+mn-lt"/>
              </a:rPr>
              <a:t>kétkedés</a:t>
            </a:r>
            <a:r>
              <a:rPr lang="en-GB" sz="1800" dirty="0">
                <a:ea typeface="+mn-lt"/>
                <a:cs typeface="+mn-lt"/>
              </a:rPr>
              <a:t> → Gábor </a:t>
            </a:r>
            <a:r>
              <a:rPr lang="en-GB" sz="1800" dirty="0" err="1">
                <a:ea typeface="+mn-lt"/>
                <a:cs typeface="+mn-lt"/>
              </a:rPr>
              <a:t>gondolkodó</a:t>
            </a:r>
            <a:r>
              <a:rPr lang="en-GB" sz="1800" dirty="0">
                <a:ea typeface="+mn-lt"/>
                <a:cs typeface="+mn-lt"/>
              </a:rPr>
              <a:t> </a:t>
            </a:r>
            <a:r>
              <a:rPr lang="en-GB" sz="1800" dirty="0" err="1">
                <a:ea typeface="+mn-lt"/>
                <a:cs typeface="+mn-lt"/>
              </a:rPr>
              <a:t>karaktert</a:t>
            </a:r>
            <a:r>
              <a:rPr lang="en-GB" sz="1800" dirty="0">
                <a:ea typeface="+mn-lt"/>
                <a:cs typeface="+mn-lt"/>
              </a:rPr>
              <a:t> </a:t>
            </a:r>
            <a:r>
              <a:rPr lang="en-GB" sz="1800" dirty="0" err="1">
                <a:ea typeface="+mn-lt"/>
                <a:cs typeface="+mn-lt"/>
              </a:rPr>
              <a:t>formált</a:t>
            </a:r>
            <a:r>
              <a:rPr lang="en-GB" sz="1800" dirty="0">
                <a:ea typeface="+mn-lt"/>
                <a:cs typeface="+mn-lt"/>
              </a:rPr>
              <a:t> </a:t>
            </a:r>
          </a:p>
          <a:p>
            <a:pPr algn="ctr"/>
            <a:r>
              <a:rPr lang="en-GB" sz="1800" dirty="0" err="1">
                <a:ea typeface="+mn-lt"/>
                <a:cs typeface="+mn-lt"/>
              </a:rPr>
              <a:t>Mindhárman</a:t>
            </a:r>
            <a:r>
              <a:rPr lang="en-GB" sz="1800" dirty="0">
                <a:ea typeface="+mn-lt"/>
                <a:cs typeface="+mn-lt"/>
              </a:rPr>
              <a:t> </a:t>
            </a:r>
            <a:r>
              <a:rPr lang="en-GB" sz="1800" dirty="0" err="1">
                <a:ea typeface="+mn-lt"/>
                <a:cs typeface="+mn-lt"/>
              </a:rPr>
              <a:t>másképp</a:t>
            </a:r>
            <a:r>
              <a:rPr lang="en-GB" sz="1800" dirty="0">
                <a:ea typeface="+mn-lt"/>
                <a:cs typeface="+mn-lt"/>
              </a:rPr>
              <a:t>, de </a:t>
            </a:r>
            <a:r>
              <a:rPr lang="en-GB" sz="1800" dirty="0" err="1">
                <a:ea typeface="+mn-lt"/>
                <a:cs typeface="+mn-lt"/>
              </a:rPr>
              <a:t>nagyon</a:t>
            </a:r>
            <a:r>
              <a:rPr lang="en-GB" sz="1800" dirty="0">
                <a:ea typeface="+mn-lt"/>
                <a:cs typeface="+mn-lt"/>
              </a:rPr>
              <a:t> </a:t>
            </a:r>
            <a:r>
              <a:rPr lang="en-GB" sz="1800" dirty="0" err="1">
                <a:ea typeface="+mn-lt"/>
                <a:cs typeface="+mn-lt"/>
              </a:rPr>
              <a:t>erősen</a:t>
            </a:r>
            <a:r>
              <a:rPr lang="en-GB" sz="1800" dirty="0">
                <a:ea typeface="+mn-lt"/>
                <a:cs typeface="+mn-lt"/>
              </a:rPr>
              <a:t> </a:t>
            </a:r>
            <a:r>
              <a:rPr lang="en-GB" sz="1800" dirty="0" err="1">
                <a:ea typeface="+mn-lt"/>
                <a:cs typeface="+mn-lt"/>
              </a:rPr>
              <a:t>formálták</a:t>
            </a:r>
            <a:r>
              <a:rPr lang="en-GB" sz="1800" dirty="0">
                <a:ea typeface="+mn-lt"/>
                <a:cs typeface="+mn-lt"/>
              </a:rPr>
              <a:t> meg </a:t>
            </a:r>
            <a:r>
              <a:rPr lang="en-GB" sz="1800" dirty="0" err="1">
                <a:ea typeface="+mn-lt"/>
                <a:cs typeface="+mn-lt"/>
              </a:rPr>
              <a:t>szerepüket</a:t>
            </a:r>
            <a:r>
              <a:rPr lang="en-GB" sz="1800" dirty="0">
                <a:ea typeface="+mn-lt"/>
                <a:cs typeface="+mn-lt"/>
              </a:rPr>
              <a:t> </a:t>
            </a:r>
          </a:p>
          <a:p>
            <a:pPr algn="ctr"/>
            <a:endParaRPr lang="en-GB" sz="1800" dirty="0"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Az ember tragédiája – Három ikonikus szerep</vt:lpstr>
      <vt:lpstr>A mű rövid bemutatása</vt:lpstr>
      <vt:lpstr>Ádám – Sinkovits Imre</vt:lpstr>
      <vt:lpstr>Sinkovits mint Ádám</vt:lpstr>
      <vt:lpstr>Éva – Törőcsik Mari</vt:lpstr>
      <vt:lpstr>Törőcsik mint Éva</vt:lpstr>
      <vt:lpstr>Lucifer – Gábor Miklós</vt:lpstr>
      <vt:lpstr>Gábor mint Lucifer</vt:lpstr>
      <vt:lpstr>Összehasonlítás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43</cp:revision>
  <dcterms:created xsi:type="dcterms:W3CDTF">2013-01-27T09:14:16Z</dcterms:created>
  <dcterms:modified xsi:type="dcterms:W3CDTF">2026-04-19T21:46:38Z</dcterms:modified>
  <cp:category/>
</cp:coreProperties>
</file>