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6" r:id="rId5"/>
    <p:sldId id="273" r:id="rId6"/>
    <p:sldId id="275" r:id="rId7"/>
    <p:sldId id="272" r:id="rId8"/>
    <p:sldId id="271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E00"/>
    <a:srgbClr val="1A0D00"/>
    <a:srgbClr val="2E1700"/>
    <a:srgbClr val="66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9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21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05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06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63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86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0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65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37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2FD2-CC45-4EE9-9E75-1B0BC721AE33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09BC-2B76-42F9-8986-69BC0E7C9D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1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49629" y="395854"/>
            <a:ext cx="12537870" cy="2387600"/>
          </a:xfrm>
        </p:spPr>
        <p:txBody>
          <a:bodyPr/>
          <a:lstStyle/>
          <a:p>
            <a:r>
              <a:rPr lang="hu-HU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Németh Antal Színházi Credója ma</a:t>
            </a:r>
            <a:endParaRPr lang="hu-HU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66334" y="6364027"/>
            <a:ext cx="2521907" cy="493973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Körömpörkölt</a:t>
            </a:r>
            <a:endParaRPr lang="hu-HU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8308" y="583744"/>
            <a:ext cx="11548996" cy="1207478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Németh Antal Credója</a:t>
            </a:r>
            <a:endParaRPr lang="hu-HU" sz="4400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8308" y="1791222"/>
            <a:ext cx="1037155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Kinevezése utáni első ülésen mutatta be 10 pontját.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Egyértelműen kimondja, hogyan szeretné igazgatni a Nemzeti Színházat.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Egy-egy mondatban összegezte eleit, majd szépen kifejtette őket.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Mindenkit biztosított arról, hogy hisz, és vannak tervei.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Szenvedélyessége, elhivatottsága is megmutatkozik beszéde során.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Bár a világ sokat változott, gondolatai nagy része még mindig megállja helyét.</a:t>
            </a:r>
          </a:p>
          <a:p>
            <a:pPr>
              <a:lnSpc>
                <a:spcPct val="150000"/>
              </a:lnSpc>
            </a:pPr>
            <a:endParaRPr lang="hu-HU" sz="2400" dirty="0" smtClean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1735" y="175511"/>
            <a:ext cx="11548996" cy="1207478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Hiszek egy különleges és </a:t>
            </a:r>
            <a:r>
              <a:rPr lang="hu-HU" sz="4400" b="1" dirty="0" err="1" smtClean="0">
                <a:latin typeface="Constantia" panose="02030602050306030303" pitchFamily="18" charset="0"/>
                <a:cs typeface="Aparajita" panose="020B0604020202020204" pitchFamily="34" charset="0"/>
              </a:rPr>
              <a:t>egyedülvaló</a:t>
            </a:r>
            <a:r>
              <a:rPr lang="hu-HU" sz="4400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 magyar színházi kultúrában.</a:t>
            </a:r>
            <a:endParaRPr lang="hu-HU" sz="4400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1644" y="1278642"/>
            <a:ext cx="110891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Kezdjük rögtön egy olyannal, ami akkor sem állta meg teljesen a helyét.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Kiemelte, hogy a magyar színház máshogy született, mint a többi, e tekintetben 	valóban különleges.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Gyenge érvnek gondoljuk, hogy a magyar színjátszás mindig több volt egy 	színháznál, hiszen ettől még nem lesz egyedi, ez a színművészet alapvető 	tulajdonsága szerintünk.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A magasabb rendű cél viszont csak számunkra magasabb rendű, hisz ez a mi 	nemzeti célunk.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Mára a színházi kultúránk ténylegesen versenyképessé vált 	világviszonylatban 	is, tehát felfejlődött a többihez, ergo eddig el volt maradva.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Igazából ezt az állítást csak egy „ magyarok számára” szókapcsolattal kéne 	kiegészíteni, hogy helytálló legyen.</a:t>
            </a:r>
          </a:p>
        </p:txBody>
      </p:sp>
    </p:spTree>
    <p:extLst>
      <p:ext uri="{BB962C8B-B14F-4D97-AF65-F5344CB8AC3E}">
        <p14:creationId xmlns:p14="http://schemas.microsoft.com/office/powerpoint/2010/main" val="20999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89038" y="1447249"/>
            <a:ext cx="1019618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Akkor most jöjjenek a valószínűleg örökérvényű megállapításai.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Ezek eddig is beteljesültek, megvoltak, de nem vesztették érvényüket.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Néhány talán most még aktuálisabb, mint akkor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Németh Antal zseniális volt.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Ez a felszólalása pedig fantasztikus.</a:t>
            </a: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3256993" y="4511150"/>
            <a:ext cx="2316632" cy="2355163"/>
            <a:chOff x="3256993" y="4511150"/>
            <a:chExt cx="2316632" cy="2355163"/>
          </a:xfrm>
        </p:grpSpPr>
        <p:pic>
          <p:nvPicPr>
            <p:cNvPr id="27" name="Picture 2" descr="KÃ©ptalÃ¡lat a kÃ¶vetkezÅre: âpÃ¡lcikaember pngâ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60"/>
            <a:stretch/>
          </p:blipFill>
          <p:spPr bwMode="auto">
            <a:xfrm>
              <a:off x="3256993" y="4511150"/>
              <a:ext cx="2316632" cy="2355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Csoportba foglalás 8"/>
            <p:cNvGrpSpPr/>
            <p:nvPr/>
          </p:nvGrpSpPr>
          <p:grpSpPr>
            <a:xfrm>
              <a:off x="4109055" y="5133378"/>
              <a:ext cx="723660" cy="357720"/>
              <a:chOff x="4091666" y="5109031"/>
              <a:chExt cx="722550" cy="348343"/>
            </a:xfrm>
          </p:grpSpPr>
          <p:sp>
            <p:nvSpPr>
              <p:cNvPr id="8" name="Szív 7"/>
              <p:cNvSpPr/>
              <p:nvPr/>
            </p:nvSpPr>
            <p:spPr>
              <a:xfrm>
                <a:off x="4091666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Szív 13"/>
              <p:cNvSpPr/>
              <p:nvPr/>
            </p:nvSpPr>
            <p:spPr>
              <a:xfrm>
                <a:off x="4465873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Szabadkézi sokszög 24"/>
            <p:cNvSpPr/>
            <p:nvPr/>
          </p:nvSpPr>
          <p:spPr>
            <a:xfrm>
              <a:off x="3772785" y="4556970"/>
              <a:ext cx="1458462" cy="1212130"/>
            </a:xfrm>
            <a:custGeom>
              <a:avLst/>
              <a:gdLst>
                <a:gd name="connsiteX0" fmla="*/ 0 w 1219200"/>
                <a:gd name="connsiteY0" fmla="*/ 1219312 h 1277369"/>
                <a:gd name="connsiteX1" fmla="*/ 580571 w 1219200"/>
                <a:gd name="connsiteY1" fmla="*/ 112 h 1277369"/>
                <a:gd name="connsiteX2" fmla="*/ 1219200 w 1219200"/>
                <a:gd name="connsiteY2" fmla="*/ 1277369 h 1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277369">
                  <a:moveTo>
                    <a:pt x="0" y="1219312"/>
                  </a:moveTo>
                  <a:cubicBezTo>
                    <a:pt x="188685" y="604874"/>
                    <a:pt x="377371" y="-9564"/>
                    <a:pt x="580571" y="112"/>
                  </a:cubicBezTo>
                  <a:cubicBezTo>
                    <a:pt x="783771" y="9788"/>
                    <a:pt x="1219200" y="1277369"/>
                    <a:pt x="1219200" y="1277369"/>
                  </a:cubicBezTo>
                </a:path>
              </a:pathLst>
            </a:custGeom>
            <a:noFill/>
            <a:ln w="57150">
              <a:solidFill>
                <a:srgbClr val="BC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4435365" y="4990765"/>
            <a:ext cx="2173524" cy="1892173"/>
            <a:chOff x="4435365" y="4990765"/>
            <a:chExt cx="2173524" cy="1892173"/>
          </a:xfrm>
        </p:grpSpPr>
        <p:pic>
          <p:nvPicPr>
            <p:cNvPr id="31" name="Picture 2" descr="KÃ©ptalÃ¡lat a kÃ¶vetkezÅre: âpÃ¡lcikaember pngâ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31"/>
            <a:stretch/>
          </p:blipFill>
          <p:spPr bwMode="auto">
            <a:xfrm>
              <a:off x="4435365" y="4990765"/>
              <a:ext cx="2173524" cy="1892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Csoportba foglalás 15"/>
            <p:cNvGrpSpPr/>
            <p:nvPr/>
          </p:nvGrpSpPr>
          <p:grpSpPr>
            <a:xfrm>
              <a:off x="5203865" y="5491098"/>
              <a:ext cx="722550" cy="348343"/>
              <a:chOff x="4091666" y="5109031"/>
              <a:chExt cx="722550" cy="348343"/>
            </a:xfrm>
          </p:grpSpPr>
          <p:sp>
            <p:nvSpPr>
              <p:cNvPr id="17" name="Szív 16"/>
              <p:cNvSpPr/>
              <p:nvPr/>
            </p:nvSpPr>
            <p:spPr>
              <a:xfrm>
                <a:off x="4091666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Szív 17"/>
              <p:cNvSpPr/>
              <p:nvPr/>
            </p:nvSpPr>
            <p:spPr>
              <a:xfrm>
                <a:off x="4465873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" name="Szabadkézi sokszög 27"/>
            <p:cNvSpPr/>
            <p:nvPr/>
          </p:nvSpPr>
          <p:spPr>
            <a:xfrm>
              <a:off x="4867727" y="5025480"/>
              <a:ext cx="1458462" cy="1212130"/>
            </a:xfrm>
            <a:custGeom>
              <a:avLst/>
              <a:gdLst>
                <a:gd name="connsiteX0" fmla="*/ 0 w 1219200"/>
                <a:gd name="connsiteY0" fmla="*/ 1219312 h 1277369"/>
                <a:gd name="connsiteX1" fmla="*/ 580571 w 1219200"/>
                <a:gd name="connsiteY1" fmla="*/ 112 h 1277369"/>
                <a:gd name="connsiteX2" fmla="*/ 1219200 w 1219200"/>
                <a:gd name="connsiteY2" fmla="*/ 1277369 h 1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277369">
                  <a:moveTo>
                    <a:pt x="0" y="1219312"/>
                  </a:moveTo>
                  <a:cubicBezTo>
                    <a:pt x="188685" y="604874"/>
                    <a:pt x="377371" y="-9564"/>
                    <a:pt x="580571" y="112"/>
                  </a:cubicBezTo>
                  <a:cubicBezTo>
                    <a:pt x="783771" y="9788"/>
                    <a:pt x="1219200" y="1277369"/>
                    <a:pt x="1219200" y="1277369"/>
                  </a:cubicBezTo>
                </a:path>
              </a:pathLst>
            </a:custGeom>
            <a:noFill/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8055682" y="4883544"/>
            <a:ext cx="2173524" cy="1982769"/>
            <a:chOff x="8055682" y="4883544"/>
            <a:chExt cx="2173524" cy="1982769"/>
          </a:xfrm>
        </p:grpSpPr>
        <p:pic>
          <p:nvPicPr>
            <p:cNvPr id="26" name="Picture 2" descr="KÃ©ptalÃ¡lat a kÃ¶vetkezÅre: âpÃ¡lcikaember pngâ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52" b="93093" l="1917" r="90000">
                          <a14:foregroundMark x1="79917" y1="70012" x2="40167" y2="23259"/>
                          <a14:foregroundMark x1="76833" y1="21842" x2="31750" y2="93211"/>
                          <a14:foregroundMark x1="81417" y1="49233" x2="1917" y2="44510"/>
                          <a14:foregroundMark x1="78333" y1="16647" x2="14083" y2="10980"/>
                          <a14:foregroundMark x1="71500" y1="19008" x2="47750" y2="2952"/>
                          <a14:backgroundMark x1="61583" y1="21842" x2="44750" y2="21842"/>
                          <a14:backgroundMark x1="62333" y1="23259" x2="35500" y2="22786"/>
                          <a14:backgroundMark x1="38583" y1="27509" x2="62333" y2="16175"/>
                          <a14:backgroundMark x1="60750" y1="27509" x2="37083" y2="17119"/>
                          <a14:backgroundMark x1="60750" y1="20897" x2="31750" y2="30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59"/>
            <a:stretch/>
          </p:blipFill>
          <p:spPr bwMode="auto">
            <a:xfrm>
              <a:off x="8055682" y="4883544"/>
              <a:ext cx="2173524" cy="198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Csoportba foglalás 21"/>
            <p:cNvGrpSpPr/>
            <p:nvPr/>
          </p:nvGrpSpPr>
          <p:grpSpPr>
            <a:xfrm>
              <a:off x="8837926" y="5500300"/>
              <a:ext cx="711069" cy="296182"/>
              <a:chOff x="4091666" y="5109031"/>
              <a:chExt cx="722550" cy="348343"/>
            </a:xfrm>
          </p:grpSpPr>
          <p:sp>
            <p:nvSpPr>
              <p:cNvPr id="23" name="Szív 22"/>
              <p:cNvSpPr/>
              <p:nvPr/>
            </p:nvSpPr>
            <p:spPr>
              <a:xfrm>
                <a:off x="4091666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Szív 23"/>
              <p:cNvSpPr/>
              <p:nvPr/>
            </p:nvSpPr>
            <p:spPr>
              <a:xfrm>
                <a:off x="4465873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Szabadkézi sokszög 28"/>
            <p:cNvSpPr/>
            <p:nvPr/>
          </p:nvSpPr>
          <p:spPr>
            <a:xfrm>
              <a:off x="8495069" y="4947010"/>
              <a:ext cx="1458462" cy="1212130"/>
            </a:xfrm>
            <a:custGeom>
              <a:avLst/>
              <a:gdLst>
                <a:gd name="connsiteX0" fmla="*/ 0 w 1219200"/>
                <a:gd name="connsiteY0" fmla="*/ 1219312 h 1277369"/>
                <a:gd name="connsiteX1" fmla="*/ 580571 w 1219200"/>
                <a:gd name="connsiteY1" fmla="*/ 112 h 1277369"/>
                <a:gd name="connsiteX2" fmla="*/ 1219200 w 1219200"/>
                <a:gd name="connsiteY2" fmla="*/ 1277369 h 1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277369">
                  <a:moveTo>
                    <a:pt x="0" y="1219312"/>
                  </a:moveTo>
                  <a:cubicBezTo>
                    <a:pt x="188685" y="604874"/>
                    <a:pt x="377371" y="-9564"/>
                    <a:pt x="580571" y="112"/>
                  </a:cubicBezTo>
                  <a:cubicBezTo>
                    <a:pt x="783771" y="9788"/>
                    <a:pt x="1219200" y="1277369"/>
                    <a:pt x="1219200" y="1277369"/>
                  </a:cubicBezTo>
                </a:path>
              </a:pathLst>
            </a:custGeom>
            <a:noFill/>
            <a:ln w="57150">
              <a:solidFill>
                <a:srgbClr val="2E1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9137470" y="5109032"/>
            <a:ext cx="2173524" cy="1757282"/>
            <a:chOff x="9137470" y="5109032"/>
            <a:chExt cx="2173524" cy="1757282"/>
          </a:xfrm>
        </p:grpSpPr>
        <p:pic>
          <p:nvPicPr>
            <p:cNvPr id="1026" name="Picture 2" descr="KÃ©ptalÃ¡lat a kÃ¶vetkezÅre: âpÃ¡lcikaember pngâ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28"/>
            <a:stretch/>
          </p:blipFill>
          <p:spPr bwMode="auto">
            <a:xfrm>
              <a:off x="9137470" y="5109032"/>
              <a:ext cx="2173524" cy="175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Csoportba foglalás 18"/>
            <p:cNvGrpSpPr/>
            <p:nvPr/>
          </p:nvGrpSpPr>
          <p:grpSpPr>
            <a:xfrm>
              <a:off x="9896353" y="5642589"/>
              <a:ext cx="749177" cy="312055"/>
              <a:chOff x="4091666" y="5109031"/>
              <a:chExt cx="722550" cy="348343"/>
            </a:xfrm>
          </p:grpSpPr>
          <p:sp>
            <p:nvSpPr>
              <p:cNvPr id="20" name="Szív 19"/>
              <p:cNvSpPr/>
              <p:nvPr/>
            </p:nvSpPr>
            <p:spPr>
              <a:xfrm>
                <a:off x="4091666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Szív 20"/>
              <p:cNvSpPr/>
              <p:nvPr/>
            </p:nvSpPr>
            <p:spPr>
              <a:xfrm>
                <a:off x="4465873" y="5109031"/>
                <a:ext cx="348343" cy="348343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0" name="Szabadkézi sokszög 29"/>
            <p:cNvSpPr/>
            <p:nvPr/>
          </p:nvSpPr>
          <p:spPr>
            <a:xfrm>
              <a:off x="9562404" y="5133378"/>
              <a:ext cx="1458462" cy="1212130"/>
            </a:xfrm>
            <a:custGeom>
              <a:avLst/>
              <a:gdLst>
                <a:gd name="connsiteX0" fmla="*/ 0 w 1219200"/>
                <a:gd name="connsiteY0" fmla="*/ 1219312 h 1277369"/>
                <a:gd name="connsiteX1" fmla="*/ 580571 w 1219200"/>
                <a:gd name="connsiteY1" fmla="*/ 112 h 1277369"/>
                <a:gd name="connsiteX2" fmla="*/ 1219200 w 1219200"/>
                <a:gd name="connsiteY2" fmla="*/ 1277369 h 1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277369">
                  <a:moveTo>
                    <a:pt x="0" y="1219312"/>
                  </a:moveTo>
                  <a:cubicBezTo>
                    <a:pt x="188685" y="604874"/>
                    <a:pt x="377371" y="-9564"/>
                    <a:pt x="580571" y="112"/>
                  </a:cubicBezTo>
                  <a:cubicBezTo>
                    <a:pt x="783771" y="9788"/>
                    <a:pt x="1219200" y="1277369"/>
                    <a:pt x="1219200" y="1277369"/>
                  </a:cubicBezTo>
                </a:path>
              </a:pathLst>
            </a:custGeom>
            <a:noFill/>
            <a:ln w="57150">
              <a:solidFill>
                <a:srgbClr val="1A0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459" y1="43443" x2="55191" y2="21311"/>
                        <a14:foregroundMark x1="30055" y1="25410" x2="23497" y2="28279"/>
                        <a14:backgroundMark x1="90164" y1="27049" x2="87432" y2="2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4445" y="3950501"/>
            <a:ext cx="2180624" cy="29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0521" y="1047207"/>
            <a:ext cx="11548996" cy="1207478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Hiszem az öncélú l’art pour l’art színházzal szemben az erkölcsi világrend szellemét sugárzó színház korszerűségét.</a:t>
            </a:r>
            <a:endParaRPr lang="hu-HU" sz="4400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231801" y="2183194"/>
            <a:ext cx="10090133" cy="467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Először megijedtünk ezen állítás láttán, hisz mi szeretjük.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De megnyugodtunk, hogy neki sincs annyira baja vele.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Tény, hogy ez a fajta színház inkább a szórakoztatásra megy rá, ám emellett 	sokszor komolyabb tartalmat közöl, mint egy „rendes” darab.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Szerintünk a hangsúly azon volt, és van, hogy művészileg nem éppen áll 	egy szinten a két fajta színjátszás.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Ezzel egyet értünk, a l’art pour l’art valószínűleg sosem lesz olyan szép, 	mint egy Shakespeare mű.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Viszont nem mondható ki egyikről sem, hogy jobb lenne a másiknál.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A színművészeti rendkívül sokszínű.</a:t>
            </a:r>
          </a:p>
        </p:txBody>
      </p:sp>
    </p:spTree>
    <p:extLst>
      <p:ext uri="{BB962C8B-B14F-4D97-AF65-F5344CB8AC3E}">
        <p14:creationId xmlns:p14="http://schemas.microsoft.com/office/powerpoint/2010/main" val="7297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8308" y="583744"/>
            <a:ext cx="11548996" cy="1207478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Hiszek a színházi életforma szüntelen megújulásának szükségességében.</a:t>
            </a:r>
            <a:endParaRPr lang="hu-HU" sz="4400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86214" y="1791222"/>
            <a:ext cx="9553184" cy="467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Fontos, hogy a megújulás nem rossz dolog, még szükséges is egyébként.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Ez egyfajta szerves átalakulást, fejlődést jelent.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Erre szükség van hosszú, és rövid távon is.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Minden környezet mást igényel, és minden környezet más.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A színház egy kollektív művészet, ha a társulat, a rendezés marad, a 	közönség akkor is más.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Szerintünk ez a fejlődés önálló, végbe megy magától, nem kell 	erőltetni, és az sem biztos, hogy észrevehető, de van.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Amíg van haladás, nincs lemaradás.</a:t>
            </a:r>
          </a:p>
        </p:txBody>
      </p:sp>
    </p:spTree>
    <p:extLst>
      <p:ext uri="{BB962C8B-B14F-4D97-AF65-F5344CB8AC3E}">
        <p14:creationId xmlns:p14="http://schemas.microsoft.com/office/powerpoint/2010/main" val="19373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8308" y="821739"/>
            <a:ext cx="11548996" cy="1207478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Hiszek a színháznak a változó forma mögött álló változatlan örök és időtlen lényegében.</a:t>
            </a:r>
            <a:endParaRPr lang="hu-HU" sz="4400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36756" y="1779177"/>
            <a:ext cx="100520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„A színház sohasem akarhat mást, mint saját lényegét megvalósítani.”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A film és rádió konkurenciáját is említi.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Ezek napjainkban még nagyobb „veszélyt” jelenthetnének a színjátszásra, ha 	az versenyezni szeretne velük.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Ezért is fontos, hogy megőrizze lényegét.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Ne akarjon túlmutatni önmagán!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NE ALACSONYODJON LE!</a:t>
            </a:r>
          </a:p>
          <a:p>
            <a:pPr marL="514350" lvl="1" indent="-514350">
              <a:lnSpc>
                <a:spcPct val="125000"/>
              </a:lnSpc>
              <a:buFont typeface="Constantia" panose="02030602050306030303" pitchFamily="18" charset="0"/>
              <a:buChar char="×"/>
            </a:pP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Persze változik, és ebben a filmek is nagy szerepet játszanak</a:t>
            </a:r>
            <a:r>
              <a:rPr lang="hu-HU" sz="2400" dirty="0">
                <a:latin typeface="Constantia" panose="02030602050306030303" pitchFamily="18" charset="0"/>
                <a:cs typeface="Aparajita" panose="020B0604020202020204" pitchFamily="34" charset="0"/>
              </a:rPr>
              <a:t>, de ne </a:t>
            </a: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	felejtse</a:t>
            </a:r>
            <a:r>
              <a:rPr lang="hu-HU" sz="2400" dirty="0">
                <a:latin typeface="Constantia" panose="02030602050306030303" pitchFamily="18" charset="0"/>
                <a:cs typeface="Aparajita" panose="020B0604020202020204" pitchFamily="34" charset="0"/>
              </a:rPr>
              <a:t>, hogy miért kedvelték meg az emberek, hogy úgy </a:t>
            </a: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	szerették </a:t>
            </a:r>
            <a:r>
              <a:rPr lang="hu-HU" sz="2400" dirty="0">
                <a:latin typeface="Constantia" panose="02030602050306030303" pitchFamily="18" charset="0"/>
                <a:cs typeface="Aparajita" panose="020B0604020202020204" pitchFamily="34" charset="0"/>
              </a:rPr>
              <a:t>meg, ahogy van</a:t>
            </a: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!</a:t>
            </a:r>
          </a:p>
          <a:p>
            <a:pPr marL="514350" indent="-514350">
              <a:lnSpc>
                <a:spcPct val="125000"/>
              </a:lnSpc>
              <a:buFont typeface="Constantia" panose="02030602050306030303" pitchFamily="18" charset="0"/>
              <a:buChar char="×"/>
            </a:pPr>
            <a:r>
              <a:rPr lang="hu-HU" sz="2400" dirty="0">
                <a:latin typeface="Constantia" panose="02030602050306030303" pitchFamily="18" charset="0"/>
                <a:cs typeface="Aparajita" panose="020B0604020202020204" pitchFamily="34" charset="0"/>
              </a:rPr>
              <a:t>Ne búsuljon, ne cselekedjen dühből, féltékenységből!</a:t>
            </a:r>
            <a:endParaRPr lang="hu-HU" sz="2400" dirty="0" smtClean="0">
              <a:latin typeface="Constantia" panose="02030602050306030303" pitchFamily="18" charset="0"/>
              <a:cs typeface="Aparajita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hu-HU" sz="2400" dirty="0">
                <a:latin typeface="Constantia" panose="02030602050306030303" pitchFamily="18" charset="0"/>
                <a:cs typeface="Aparajita" panose="020B0604020202020204" pitchFamily="34" charset="0"/>
              </a:rPr>
              <a:t>	</a:t>
            </a:r>
            <a:endParaRPr lang="hu-HU" sz="2400" dirty="0" smtClean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pic>
        <p:nvPicPr>
          <p:cNvPr id="6" name="Animal Cannibals Minden változik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3"/>
          <a:stretch>
            <a:fillRect/>
          </a:stretch>
        </p:blipFill>
        <p:spPr>
          <a:xfrm>
            <a:off x="388308" y="5863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1145" y="395854"/>
            <a:ext cx="10922696" cy="1207478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Hiszek a színház halhatatlanságában.</a:t>
            </a:r>
            <a:endParaRPr lang="hu-HU" sz="4400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40701" y="1640911"/>
            <a:ext cx="9240033" cy="37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Ezt ki sem fejtette Németh Antal, hiszen nem kell.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Amíg igény van, színház van.</a:t>
            </a:r>
            <a:endParaRPr lang="hu-HU" sz="24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  <a:cs typeface="Aparajita" panose="020B0604020202020204" pitchFamily="34" charset="0"/>
            </a:endParaRPr>
          </a:p>
          <a:p>
            <a:pPr marL="971550" lvl="1" indent="-514350">
              <a:lnSpc>
                <a:spcPct val="125000"/>
              </a:lnSpc>
              <a:buFont typeface="Aparajita" panose="020B0604020202020204" pitchFamily="34" charset="0"/>
              <a:buChar char="›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Az igények mára változtak, de még teljesíthetőek.</a:t>
            </a:r>
          </a:p>
          <a:p>
            <a:pPr marL="971550" lvl="1" indent="-514350">
              <a:lnSpc>
                <a:spcPct val="125000"/>
              </a:lnSpc>
              <a:buFont typeface="Aparajita" panose="020B0604020202020204" pitchFamily="34" charset="0"/>
              <a:buChar char="›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Kikapcsolódás, szórakoztatás, felsőbbrendűség érzet nyújtás.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A színház mindig korszerű.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Változásaival megtartja lényegét, de kellő újítás is érkezhet.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Ez kifejezi azt is, hogy még bízunk az emberiségben.</a:t>
            </a:r>
          </a:p>
          <a:p>
            <a:pPr marL="514350" indent="-514350">
              <a:lnSpc>
                <a:spcPct val="125000"/>
              </a:lnSpc>
              <a:buFont typeface="Aparajita" panose="020B0604020202020204" pitchFamily="34" charset="0"/>
              <a:buChar char="×"/>
            </a:pPr>
            <a:r>
              <a:rPr lang="hu-HU" sz="24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Klisés, de az egyik legnagyobb igazság a színházzal kapcsolatban</a:t>
            </a:r>
            <a:r>
              <a:rPr lang="hu-HU" sz="2400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.</a:t>
            </a:r>
            <a:endParaRPr lang="hu-HU" sz="2400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95854"/>
            <a:ext cx="9144000" cy="1457998"/>
          </a:xfrm>
        </p:spPr>
        <p:txBody>
          <a:bodyPr/>
          <a:lstStyle/>
          <a:p>
            <a:r>
              <a:rPr lang="hu-HU" b="1" dirty="0" smtClean="0">
                <a:latin typeface="Constantia" panose="02030602050306030303" pitchFamily="18" charset="0"/>
                <a:cs typeface="Aparajita" panose="020B0604020202020204" pitchFamily="34" charset="0"/>
              </a:rPr>
              <a:t>Köszönjük a figyelmet!</a:t>
            </a:r>
            <a:endParaRPr lang="hu-HU" b="1" dirty="0"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0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391</Words>
  <Application>Microsoft Office PowerPoint</Application>
  <PresentationFormat>Szélesvásznú</PresentationFormat>
  <Paragraphs>57</Paragraphs>
  <Slides>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Aparajita</vt:lpstr>
      <vt:lpstr>Arial</vt:lpstr>
      <vt:lpstr>Calibri</vt:lpstr>
      <vt:lpstr>Calibri Light</vt:lpstr>
      <vt:lpstr>Constantia</vt:lpstr>
      <vt:lpstr>Office-téma</vt:lpstr>
      <vt:lpstr>Németh Antal Színházi Credója ma</vt:lpstr>
      <vt:lpstr>Németh Antal Credója</vt:lpstr>
      <vt:lpstr>Hiszek egy különleges és egyedülvaló magyar színházi kultúrában.</vt:lpstr>
      <vt:lpstr>PowerPoint bemutató</vt:lpstr>
      <vt:lpstr>Hiszem az öncélú l’art pour l’art színházzal szemben az erkölcsi világrend szellemét sugárzó színház korszerűségét.</vt:lpstr>
      <vt:lpstr>Hiszek a színházi életforma szüntelen megújulásának szükségességében.</vt:lpstr>
      <vt:lpstr>Hiszek a színháznak a változó forma mögött álló változatlan örök és időtlen lényegében.</vt:lpstr>
      <vt:lpstr>Hiszek a színház halhatatlanságában.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Németh Antal Színházi Credója ma</dc:title>
  <dc:creator>Juhász</dc:creator>
  <cp:lastModifiedBy>Juhász</cp:lastModifiedBy>
  <cp:revision>21</cp:revision>
  <dcterms:created xsi:type="dcterms:W3CDTF">2019-03-26T19:39:45Z</dcterms:created>
  <dcterms:modified xsi:type="dcterms:W3CDTF">2019-03-27T17:38:51Z</dcterms:modified>
</cp:coreProperties>
</file>