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5C0000"/>
    <a:srgbClr val="405229"/>
    <a:srgbClr val="9E0000"/>
    <a:srgbClr val="C2A25A"/>
    <a:srgbClr val="C78E55"/>
    <a:srgbClr val="FB8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F63CD-1E4D-429D-9405-BB1158C74A34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617ED-9B54-4E08-8047-8AE11E6233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300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617ED-9B54-4E08-8047-8AE11E6233AC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657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617ED-9B54-4E08-8047-8AE11E6233AC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640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599866-2060-F098-9E9B-36E89BD82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7113B34-7795-BE15-F17B-2EC38BBAF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1C8BFC4-1100-F92F-9748-A179A4DE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5B87-5353-4C03-B027-9416C1EDB9DA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F414DE6-7DB1-6BA9-8697-933213F8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C0C290B-0928-9F39-4E08-E8A129E3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697F-8D63-4E54-AFEF-FAAF3473F2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419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0360A8-9F12-08FD-207E-F9BC7016A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7C02642-402B-9E6B-EE8B-DAAEC1654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C2011EF-0987-8C24-6036-A851E28F4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5B87-5353-4C03-B027-9416C1EDB9DA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9963C8F-5972-7B18-D664-B545B3399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636C294-DACF-AB17-1A92-EB00A793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697F-8D63-4E54-AFEF-FAAF3473F2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28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9C5941B-6B1A-48EB-56F3-53E5277CE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C41030A-DFBF-E6AE-6818-370CDF3AF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EBDEEFE-76D7-282A-592B-47A671AA8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5B87-5353-4C03-B027-9416C1EDB9DA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2DF9C95-3F51-2C3D-F82D-07154D69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E3DC9D-BA4E-B9E5-AB72-5C91B308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697F-8D63-4E54-AFEF-FAAF3473F2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96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FDF806-210C-D45C-A049-527934D3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48D7BB-9847-46F1-DD16-0CD2D13EA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038CAC-5FC9-06B7-29DA-1C40CA34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5B87-5353-4C03-B027-9416C1EDB9DA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0111F35-D896-005D-DC66-E3212452F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6CD4668-565A-3EFF-74C5-954DB6610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697F-8D63-4E54-AFEF-FAAF3473F2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257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89FAF8-D6B9-8227-74A7-3DD265564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1D5B116-1E22-B04B-05C7-67D56EA5D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7CE56EE-62D5-8BB4-A52D-53271E6F2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5B87-5353-4C03-B027-9416C1EDB9DA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EF6536-31EB-472C-96BD-D5E1CD630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2949731-C7E1-5575-37B9-26A10663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697F-8D63-4E54-AFEF-FAAF3473F2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700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9ADDD5-7B68-078F-4B7D-A80AFF6E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74700CA-3922-3E7A-F373-7BA021991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2638FA6-B9F7-8FEC-B897-5C570A27A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A66D3B1-A885-F1D2-829B-7DEE9D52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5B87-5353-4C03-B027-9416C1EDB9DA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2FB2CE7-32B2-7404-2DF3-926BFD7F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A852678-574C-657E-BCE6-8B973EBD2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697F-8D63-4E54-AFEF-FAAF3473F2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426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8A1D66-2770-5408-3770-1A82744F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0648392-A1AA-10EA-FE5D-869D555B3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8E1D95F-8BB3-627A-FF58-193FEC444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54A05A6-6356-A2FA-1501-7587B46C5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367C99A-21F4-F46B-DE21-F96E268D6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AA178F2-9DDF-3710-593C-51527AE6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5B87-5353-4C03-B027-9416C1EDB9DA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71F26BE-DF60-4F65-5C9E-F3B2EC57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19D86F1-2DB5-67B4-8E34-2403F6F1B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697F-8D63-4E54-AFEF-FAAF3473F2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664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703D2B-158D-2C20-6E1D-107A9BF9E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DFB4975-F3DC-3FC5-C6B1-8445B703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5B87-5353-4C03-B027-9416C1EDB9DA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2BF84C1F-D4B4-3C26-C435-44D59195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0BB4B32-97C7-3F13-AAED-E659C73E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697F-8D63-4E54-AFEF-FAAF3473F2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076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30BD455-008F-6A0A-4114-4B6B0F4AF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5B87-5353-4C03-B027-9416C1EDB9DA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F15E8F3-3441-F19B-00C2-1985525F5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731C2F5-0E7D-F814-33E4-DA7B4F0E7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697F-8D63-4E54-AFEF-FAAF3473F2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928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2D30F6-4BC4-78D8-6B0B-9330F5D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DAD91A-9E88-3671-5661-F8CBA1A16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8C8A18-E3C4-960A-234B-A68808D7C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5E5F813-8726-80DA-3E7D-74CBFFCCD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5B87-5353-4C03-B027-9416C1EDB9DA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D5B12BC-01A2-4ACA-83F6-BD06BC6B7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DA144E7-4F68-CFA7-813D-5586D4352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697F-8D63-4E54-AFEF-FAAF3473F2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272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99C9CE-0FF2-5579-AE1E-FD6D793C6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317CBD3-3BF0-E7D6-77B3-E5EB8D9D1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1ECE433-9C32-ECBF-5920-F5E88C932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74862B3-7836-FB24-E2A2-C72208A4B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A5B87-5353-4C03-B027-9416C1EDB9DA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0219934-5FD7-2D61-04EA-E5D18C7A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5717772-94EC-8A89-5308-BAC854FF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697F-8D63-4E54-AFEF-FAAF3473F2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429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5BCC6AC-51D7-86E7-8BDD-6E8B675F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7A087B7-19EA-EED3-2480-1853A002C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D442465-9636-DCCD-EC36-4A5E9D653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A5B87-5353-4C03-B027-9416C1EDB9DA}" type="datetimeFigureOut">
              <a:rPr lang="hu-HU" smtClean="0"/>
              <a:t>2024. 04. 07.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16E59C9-C784-E09D-A17C-6B8138FDB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BDEA6EB-BBE3-D2B5-3999-4414A584F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4697F-8D63-4E54-AFEF-FAAF3473F2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252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0174B777-6928-C5DA-8F94-76B2AEE5F0ED}"/>
              </a:ext>
            </a:extLst>
          </p:cNvPr>
          <p:cNvSpPr/>
          <p:nvPr/>
        </p:nvSpPr>
        <p:spPr>
          <a:xfrm>
            <a:off x="736847" y="927049"/>
            <a:ext cx="10557858" cy="4709015"/>
          </a:xfrm>
          <a:prstGeom prst="rect">
            <a:avLst/>
          </a:prstGeom>
          <a:solidFill>
            <a:srgbClr val="C2A25A"/>
          </a:solidFill>
          <a:ln>
            <a:solidFill>
              <a:srgbClr val="C2A2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FB7F8AA-3BB2-150A-21A5-614D4E8D1371}"/>
              </a:ext>
            </a:extLst>
          </p:cNvPr>
          <p:cNvSpPr txBox="1"/>
          <p:nvPr/>
        </p:nvSpPr>
        <p:spPr>
          <a:xfrm>
            <a:off x="577228" y="2495251"/>
            <a:ext cx="1086258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6000" dirty="0">
                <a:solidFill>
                  <a:srgbClr val="5C0000"/>
                </a:solidFill>
                <a:latin typeface="Broadway" panose="04040905080002020502" pitchFamily="82" charset="0"/>
              </a:rPr>
              <a:t>Sinkovits Imre és a Bánk Bán</a:t>
            </a:r>
            <a:endParaRPr lang="hu-HU" sz="6000" dirty="0">
              <a:solidFill>
                <a:srgbClr val="5C0000"/>
              </a:solidFill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9A28EEA-C129-0C58-B223-E0FB0192D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257" y="4569109"/>
            <a:ext cx="10473447" cy="584361"/>
          </a:xfrm>
        </p:spPr>
        <p:txBody>
          <a:bodyPr>
            <a:normAutofit/>
          </a:bodyPr>
          <a:lstStyle/>
          <a:p>
            <a:r>
              <a:rPr lang="hu-HU" b="1" i="1" dirty="0">
                <a:latin typeface="Cochocib Script Latin Pro" panose="02000503000000020003" pitchFamily="2" charset="-18"/>
              </a:rPr>
              <a:t>Készítette: </a:t>
            </a:r>
            <a:r>
              <a:rPr lang="hu-HU" b="1" i="1" dirty="0" err="1">
                <a:latin typeface="Cochocib Script Latin Pro" panose="02000503000000020003" pitchFamily="2" charset="-18"/>
              </a:rPr>
              <a:t>Esenyi</a:t>
            </a:r>
            <a:r>
              <a:rPr lang="hu-HU" b="1" i="1" dirty="0">
                <a:latin typeface="Cochocib Script Latin Pro" panose="02000503000000020003" pitchFamily="2" charset="-18"/>
              </a:rPr>
              <a:t> Leila, Kis-</a:t>
            </a:r>
            <a:r>
              <a:rPr lang="hu-HU" b="1" i="1" dirty="0" err="1">
                <a:latin typeface="Cochocib Script Latin Pro" panose="02000503000000020003" pitchFamily="2" charset="-18"/>
              </a:rPr>
              <a:t>Szölgémyi</a:t>
            </a:r>
            <a:r>
              <a:rPr lang="hu-HU" b="1" i="1" dirty="0">
                <a:latin typeface="Cochocib Script Latin Pro" panose="02000503000000020003" pitchFamily="2" charset="-18"/>
              </a:rPr>
              <a:t> Zsombor, Mihályi Zsombor és Dubiczki Zita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2BC1450A-9FF8-6BC7-3B7E-0822A3EB856A}"/>
              </a:ext>
            </a:extLst>
          </p:cNvPr>
          <p:cNvSpPr/>
          <p:nvPr/>
        </p:nvSpPr>
        <p:spPr>
          <a:xfrm>
            <a:off x="337351" y="0"/>
            <a:ext cx="62144" cy="6858000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838DEC26-14AA-0D11-9473-BC23FA6A05CA}"/>
              </a:ext>
            </a:extLst>
          </p:cNvPr>
          <p:cNvSpPr/>
          <p:nvPr/>
        </p:nvSpPr>
        <p:spPr>
          <a:xfrm>
            <a:off x="489751" y="0"/>
            <a:ext cx="62144" cy="6858000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F52BEC1C-CB64-1861-F1CE-3E8AC5D7A1ED}"/>
              </a:ext>
            </a:extLst>
          </p:cNvPr>
          <p:cNvSpPr/>
          <p:nvPr/>
        </p:nvSpPr>
        <p:spPr>
          <a:xfrm>
            <a:off x="11503619" y="0"/>
            <a:ext cx="62144" cy="6858000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0B72442-673A-D7E0-4863-47C71F67B826}"/>
              </a:ext>
            </a:extLst>
          </p:cNvPr>
          <p:cNvSpPr/>
          <p:nvPr/>
        </p:nvSpPr>
        <p:spPr>
          <a:xfrm>
            <a:off x="11671177" y="0"/>
            <a:ext cx="62144" cy="6858000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A1B6F6F0-1468-5710-DB65-A65DAA128510}"/>
              </a:ext>
            </a:extLst>
          </p:cNvPr>
          <p:cNvSpPr/>
          <p:nvPr/>
        </p:nvSpPr>
        <p:spPr>
          <a:xfrm rot="16200000">
            <a:off x="6073140" y="-5643905"/>
            <a:ext cx="45719" cy="12192000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31C69914-7FBE-5BF9-D02D-1B04F5F9A826}"/>
              </a:ext>
            </a:extLst>
          </p:cNvPr>
          <p:cNvSpPr/>
          <p:nvPr/>
        </p:nvSpPr>
        <p:spPr>
          <a:xfrm rot="16200000">
            <a:off x="6073139" y="-5463321"/>
            <a:ext cx="45719" cy="12192002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FEECC900-79A5-C3DD-13AB-CD3BE03478C0}"/>
              </a:ext>
            </a:extLst>
          </p:cNvPr>
          <p:cNvSpPr/>
          <p:nvPr/>
        </p:nvSpPr>
        <p:spPr>
          <a:xfrm rot="16200000">
            <a:off x="6080448" y="325455"/>
            <a:ext cx="45719" cy="12206620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3097ED83-CED7-2A31-8754-0C07F1A7C170}"/>
              </a:ext>
            </a:extLst>
          </p:cNvPr>
          <p:cNvSpPr/>
          <p:nvPr/>
        </p:nvSpPr>
        <p:spPr>
          <a:xfrm rot="16200000">
            <a:off x="6073142" y="152179"/>
            <a:ext cx="45719" cy="12192001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4" name="Kép 23" descr="A képen növény, virág, rózsa, szirom látható&#10;&#10;Automatikusan generált leírás">
            <a:extLst>
              <a:ext uri="{FF2B5EF4-FFF2-40B4-BE49-F238E27FC236}">
                <a16:creationId xmlns:a16="http://schemas.microsoft.com/office/drawing/2014/main" id="{E342892B-B2C4-7F8F-9165-B7C13F140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86" b="89894" l="9937" r="89852">
                        <a14:foregroundMark x1="35729" y1="12670" x2="46512" y2="6486"/>
                        <a14:foregroundMark x1="46512" y1="6486" x2="55603" y2="10558"/>
                        <a14:backgroundMark x1="41438" y1="71192" x2="39746" y2="69834"/>
                        <a14:backgroundMark x1="59831" y1="51735" x2="64482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2772">
            <a:off x="259318" y="3614141"/>
            <a:ext cx="3790988" cy="5313794"/>
          </a:xfrm>
          <a:prstGeom prst="rect">
            <a:avLst/>
          </a:prstGeom>
        </p:spPr>
      </p:pic>
      <p:pic>
        <p:nvPicPr>
          <p:cNvPr id="25" name="Kép 24" descr="A képen növény, virág, rózsa, szirom látható&#10;&#10;Automatikusan generált leírás">
            <a:extLst>
              <a:ext uri="{FF2B5EF4-FFF2-40B4-BE49-F238E27FC236}">
                <a16:creationId xmlns:a16="http://schemas.microsoft.com/office/drawing/2014/main" id="{2AFD45FC-912A-979E-6F84-29448C5BB3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86" b="89894" l="9937" r="89852">
                        <a14:foregroundMark x1="35729" y1="12670" x2="46512" y2="6486"/>
                        <a14:foregroundMark x1="46512" y1="6486" x2="55603" y2="10558"/>
                        <a14:backgroundMark x1="41438" y1="71192" x2="39746" y2="69834"/>
                        <a14:backgroundMark x1="59831" y1="51735" x2="64482" y2="5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66" b="32256"/>
          <a:stretch/>
        </p:blipFill>
        <p:spPr>
          <a:xfrm rot="8091630">
            <a:off x="9157814" y="-825747"/>
            <a:ext cx="2874849" cy="359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3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8581EBEA-4FB0-7AC5-C8AE-DD8CF1DB23C9}"/>
              </a:ext>
            </a:extLst>
          </p:cNvPr>
          <p:cNvSpPr/>
          <p:nvPr/>
        </p:nvSpPr>
        <p:spPr>
          <a:xfrm>
            <a:off x="-54238" y="-3"/>
            <a:ext cx="7492594" cy="6857999"/>
          </a:xfrm>
          <a:prstGeom prst="rect">
            <a:avLst/>
          </a:prstGeom>
          <a:solidFill>
            <a:srgbClr val="C2A25A"/>
          </a:solidFill>
          <a:ln>
            <a:solidFill>
              <a:srgbClr val="C2A2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5B23A4D-082B-9697-E238-7EC3FAC4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40" y="36769"/>
            <a:ext cx="6893285" cy="1325563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rgbClr val="5C0000"/>
                </a:solidFill>
                <a:latin typeface="Broadway" panose="04040905080002020502" pitchFamily="82" charset="0"/>
                <a:ea typeface="+mn-ea"/>
                <a:cs typeface="+mn-cs"/>
              </a:rPr>
              <a:t>Sinkovits Imre élete 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E9F12DC9-73B8-497F-D1E7-A802CF59EC5B}"/>
              </a:ext>
            </a:extLst>
          </p:cNvPr>
          <p:cNvSpPr/>
          <p:nvPr/>
        </p:nvSpPr>
        <p:spPr>
          <a:xfrm>
            <a:off x="447104" y="0"/>
            <a:ext cx="62144" cy="6858000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42E44069-262F-D3AC-B9F6-5DF3D2ABA072}"/>
              </a:ext>
            </a:extLst>
          </p:cNvPr>
          <p:cNvSpPr/>
          <p:nvPr/>
        </p:nvSpPr>
        <p:spPr>
          <a:xfrm>
            <a:off x="310531" y="-2"/>
            <a:ext cx="62144" cy="6858000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 descr="A képen szöveg, térkép, atlasz látható&#10;&#10;Automatikusan generált leírás">
            <a:extLst>
              <a:ext uri="{FF2B5EF4-FFF2-40B4-BE49-F238E27FC236}">
                <a16:creationId xmlns:a16="http://schemas.microsoft.com/office/drawing/2014/main" id="{9CCA7DCD-F313-DC79-B4AA-A8ABF4F8BE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7" r="6802"/>
          <a:stretch/>
        </p:blipFill>
        <p:spPr>
          <a:xfrm>
            <a:off x="7828771" y="145398"/>
            <a:ext cx="2349618" cy="1885753"/>
          </a:xfrm>
          <a:custGeom>
            <a:avLst/>
            <a:gdLst>
              <a:gd name="connsiteX0" fmla="*/ 0 w 2349618"/>
              <a:gd name="connsiteY0" fmla="*/ 0 h 1885753"/>
              <a:gd name="connsiteX1" fmla="*/ 610901 w 2349618"/>
              <a:gd name="connsiteY1" fmla="*/ 0 h 1885753"/>
              <a:gd name="connsiteX2" fmla="*/ 1245298 w 2349618"/>
              <a:gd name="connsiteY2" fmla="*/ 0 h 1885753"/>
              <a:gd name="connsiteX3" fmla="*/ 2349618 w 2349618"/>
              <a:gd name="connsiteY3" fmla="*/ 0 h 1885753"/>
              <a:gd name="connsiteX4" fmla="*/ 2349618 w 2349618"/>
              <a:gd name="connsiteY4" fmla="*/ 666299 h 1885753"/>
              <a:gd name="connsiteX5" fmla="*/ 2349618 w 2349618"/>
              <a:gd name="connsiteY5" fmla="*/ 1313741 h 1885753"/>
              <a:gd name="connsiteX6" fmla="*/ 2349618 w 2349618"/>
              <a:gd name="connsiteY6" fmla="*/ 1885753 h 1885753"/>
              <a:gd name="connsiteX7" fmla="*/ 1832702 w 2349618"/>
              <a:gd name="connsiteY7" fmla="*/ 1885753 h 1885753"/>
              <a:gd name="connsiteX8" fmla="*/ 1268794 w 2349618"/>
              <a:gd name="connsiteY8" fmla="*/ 1885753 h 1885753"/>
              <a:gd name="connsiteX9" fmla="*/ 751878 w 2349618"/>
              <a:gd name="connsiteY9" fmla="*/ 1885753 h 1885753"/>
              <a:gd name="connsiteX10" fmla="*/ 0 w 2349618"/>
              <a:gd name="connsiteY10" fmla="*/ 1885753 h 1885753"/>
              <a:gd name="connsiteX11" fmla="*/ 0 w 2349618"/>
              <a:gd name="connsiteY11" fmla="*/ 1294884 h 1885753"/>
              <a:gd name="connsiteX12" fmla="*/ 0 w 2349618"/>
              <a:gd name="connsiteY12" fmla="*/ 722872 h 1885753"/>
              <a:gd name="connsiteX13" fmla="*/ 0 w 2349618"/>
              <a:gd name="connsiteY13" fmla="*/ 0 h 188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49618" h="1885753" fill="none" extrusionOk="0">
                <a:moveTo>
                  <a:pt x="0" y="0"/>
                </a:moveTo>
                <a:cubicBezTo>
                  <a:pt x="248761" y="-1840"/>
                  <a:pt x="381267" y="10045"/>
                  <a:pt x="610901" y="0"/>
                </a:cubicBezTo>
                <a:cubicBezTo>
                  <a:pt x="840535" y="-10045"/>
                  <a:pt x="1071175" y="4022"/>
                  <a:pt x="1245298" y="0"/>
                </a:cubicBezTo>
                <a:cubicBezTo>
                  <a:pt x="1419421" y="-4022"/>
                  <a:pt x="2119503" y="-27895"/>
                  <a:pt x="2349618" y="0"/>
                </a:cubicBezTo>
                <a:cubicBezTo>
                  <a:pt x="2344204" y="243030"/>
                  <a:pt x="2353150" y="487331"/>
                  <a:pt x="2349618" y="666299"/>
                </a:cubicBezTo>
                <a:cubicBezTo>
                  <a:pt x="2346086" y="845267"/>
                  <a:pt x="2336183" y="1085111"/>
                  <a:pt x="2349618" y="1313741"/>
                </a:cubicBezTo>
                <a:cubicBezTo>
                  <a:pt x="2363053" y="1542371"/>
                  <a:pt x="2343653" y="1708119"/>
                  <a:pt x="2349618" y="1885753"/>
                </a:cubicBezTo>
                <a:cubicBezTo>
                  <a:pt x="2234015" y="1867620"/>
                  <a:pt x="2076315" y="1892651"/>
                  <a:pt x="1832702" y="1885753"/>
                </a:cubicBezTo>
                <a:cubicBezTo>
                  <a:pt x="1589089" y="1878855"/>
                  <a:pt x="1515937" y="1868237"/>
                  <a:pt x="1268794" y="1885753"/>
                </a:cubicBezTo>
                <a:cubicBezTo>
                  <a:pt x="1021651" y="1903269"/>
                  <a:pt x="902636" y="1906358"/>
                  <a:pt x="751878" y="1885753"/>
                </a:cubicBezTo>
                <a:cubicBezTo>
                  <a:pt x="601120" y="1865148"/>
                  <a:pt x="260803" y="1908149"/>
                  <a:pt x="0" y="1885753"/>
                </a:cubicBezTo>
                <a:cubicBezTo>
                  <a:pt x="-8953" y="1682250"/>
                  <a:pt x="20564" y="1471475"/>
                  <a:pt x="0" y="1294884"/>
                </a:cubicBezTo>
                <a:cubicBezTo>
                  <a:pt x="-20564" y="1118293"/>
                  <a:pt x="-22768" y="936159"/>
                  <a:pt x="0" y="722872"/>
                </a:cubicBezTo>
                <a:cubicBezTo>
                  <a:pt x="22768" y="509585"/>
                  <a:pt x="28687" y="247326"/>
                  <a:pt x="0" y="0"/>
                </a:cubicBezTo>
                <a:close/>
              </a:path>
              <a:path w="2349618" h="1885753" stroke="0" extrusionOk="0">
                <a:moveTo>
                  <a:pt x="0" y="0"/>
                </a:moveTo>
                <a:cubicBezTo>
                  <a:pt x="175038" y="27712"/>
                  <a:pt x="455889" y="20070"/>
                  <a:pt x="587405" y="0"/>
                </a:cubicBezTo>
                <a:cubicBezTo>
                  <a:pt x="718921" y="-20070"/>
                  <a:pt x="936684" y="-6621"/>
                  <a:pt x="1104320" y="0"/>
                </a:cubicBezTo>
                <a:cubicBezTo>
                  <a:pt x="1271956" y="6621"/>
                  <a:pt x="1579180" y="-8300"/>
                  <a:pt x="1738717" y="0"/>
                </a:cubicBezTo>
                <a:cubicBezTo>
                  <a:pt x="1898254" y="8300"/>
                  <a:pt x="2046658" y="30026"/>
                  <a:pt x="2349618" y="0"/>
                </a:cubicBezTo>
                <a:cubicBezTo>
                  <a:pt x="2347902" y="252348"/>
                  <a:pt x="2376761" y="301272"/>
                  <a:pt x="2349618" y="590869"/>
                </a:cubicBezTo>
                <a:cubicBezTo>
                  <a:pt x="2322475" y="880466"/>
                  <a:pt x="2322160" y="944287"/>
                  <a:pt x="2349618" y="1162881"/>
                </a:cubicBezTo>
                <a:cubicBezTo>
                  <a:pt x="2377076" y="1381475"/>
                  <a:pt x="2314460" y="1740671"/>
                  <a:pt x="2349618" y="1885753"/>
                </a:cubicBezTo>
                <a:cubicBezTo>
                  <a:pt x="2137237" y="1860477"/>
                  <a:pt x="1903015" y="1880842"/>
                  <a:pt x="1715221" y="1885753"/>
                </a:cubicBezTo>
                <a:cubicBezTo>
                  <a:pt x="1527427" y="1890664"/>
                  <a:pt x="1429634" y="1898393"/>
                  <a:pt x="1198305" y="1885753"/>
                </a:cubicBezTo>
                <a:cubicBezTo>
                  <a:pt x="966976" y="1873113"/>
                  <a:pt x="793013" y="1885680"/>
                  <a:pt x="563908" y="1885753"/>
                </a:cubicBezTo>
                <a:cubicBezTo>
                  <a:pt x="334803" y="1885826"/>
                  <a:pt x="161122" y="1885201"/>
                  <a:pt x="0" y="1885753"/>
                </a:cubicBezTo>
                <a:cubicBezTo>
                  <a:pt x="6550" y="1672193"/>
                  <a:pt x="-11984" y="1507879"/>
                  <a:pt x="0" y="1313741"/>
                </a:cubicBezTo>
                <a:cubicBezTo>
                  <a:pt x="11984" y="1119603"/>
                  <a:pt x="-11142" y="862318"/>
                  <a:pt x="0" y="722872"/>
                </a:cubicBezTo>
                <a:cubicBezTo>
                  <a:pt x="11142" y="583426"/>
                  <a:pt x="-14266" y="290493"/>
                  <a:pt x="0" y="0"/>
                </a:cubicBezTo>
                <a:close/>
              </a:path>
            </a:pathLst>
          </a:custGeom>
          <a:ln>
            <a:solidFill>
              <a:srgbClr val="5C0000"/>
            </a:solidFill>
            <a:extLst>
              <a:ext uri="{C807C97D-BFC1-408E-A445-0C87EB9F89A2}">
                <ask:lineSketchStyleProps xmlns:ask="http://schemas.microsoft.com/office/drawing/2018/sketchyshapes" sd="82479105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12" name="Ábra 11" descr="Kitűzés egyszínű kitöltéssel">
            <a:extLst>
              <a:ext uri="{FF2B5EF4-FFF2-40B4-BE49-F238E27FC236}">
                <a16:creationId xmlns:a16="http://schemas.microsoft.com/office/drawing/2014/main" id="{C55B9DC6-2850-A190-C4BF-B75C79215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3497983">
            <a:off x="8331952" y="354481"/>
            <a:ext cx="597224" cy="597224"/>
          </a:xfrm>
          <a:prstGeom prst="rect">
            <a:avLst/>
          </a:prstGeom>
        </p:spPr>
      </p:pic>
      <p:sp>
        <p:nvSpPr>
          <p:cNvPr id="30" name="Téglalap 29">
            <a:extLst>
              <a:ext uri="{FF2B5EF4-FFF2-40B4-BE49-F238E27FC236}">
                <a16:creationId xmlns:a16="http://schemas.microsoft.com/office/drawing/2014/main" id="{1CCB3DB8-3833-33EC-1681-3CDD9C372E7C}"/>
              </a:ext>
            </a:extLst>
          </p:cNvPr>
          <p:cNvSpPr/>
          <p:nvPr/>
        </p:nvSpPr>
        <p:spPr>
          <a:xfrm>
            <a:off x="803517" y="1293536"/>
            <a:ext cx="3757649" cy="1325563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badi" panose="020B0604020104020204" pitchFamily="34" charset="0"/>
            </a:endParaRPr>
          </a:p>
        </p:txBody>
      </p:sp>
      <p:pic>
        <p:nvPicPr>
          <p:cNvPr id="34" name="Kép 33" descr="A képen szimbólum, zászló, piros, embléma látható&#10;&#10;Automatikusan generált leírás">
            <a:extLst>
              <a:ext uri="{FF2B5EF4-FFF2-40B4-BE49-F238E27FC236}">
                <a16:creationId xmlns:a16="http://schemas.microsoft.com/office/drawing/2014/main" id="{DCF36660-B7B7-F4DC-031F-FD8D50AD2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35" y="1781570"/>
            <a:ext cx="1703079" cy="1071315"/>
          </a:xfrm>
          <a:prstGeom prst="rect">
            <a:avLst/>
          </a:prstGeom>
        </p:spPr>
      </p:pic>
      <p:sp>
        <p:nvSpPr>
          <p:cNvPr id="35" name="Téglalap 34">
            <a:extLst>
              <a:ext uri="{FF2B5EF4-FFF2-40B4-BE49-F238E27FC236}">
                <a16:creationId xmlns:a16="http://schemas.microsoft.com/office/drawing/2014/main" id="{49978801-CB7F-A088-3955-6BAE9DF202A0}"/>
              </a:ext>
            </a:extLst>
          </p:cNvPr>
          <p:cNvSpPr/>
          <p:nvPr/>
        </p:nvSpPr>
        <p:spPr>
          <a:xfrm>
            <a:off x="4802573" y="1270548"/>
            <a:ext cx="2385443" cy="1325563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2882A4C8-348C-71A2-4422-A9BFC5D15DA1}"/>
              </a:ext>
            </a:extLst>
          </p:cNvPr>
          <p:cNvSpPr txBox="1"/>
          <p:nvPr/>
        </p:nvSpPr>
        <p:spPr>
          <a:xfrm>
            <a:off x="871346" y="1553616"/>
            <a:ext cx="3982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Abadi" panose="020B0604020104020204" pitchFamily="34" charset="0"/>
              </a:rPr>
              <a:t>Kispesten nevelkedett, Édesapja: Sinkovits Jenő, Édesanyja: </a:t>
            </a:r>
            <a:r>
              <a:rPr lang="hu-HU" dirty="0" err="1">
                <a:solidFill>
                  <a:schemeClr val="bg1"/>
                </a:solidFill>
                <a:latin typeface="Abadi" panose="020B0604020104020204" pitchFamily="34" charset="0"/>
              </a:rPr>
              <a:t>Göndöcs</a:t>
            </a:r>
            <a:r>
              <a:rPr lang="hu-HU" dirty="0">
                <a:solidFill>
                  <a:schemeClr val="bg1"/>
                </a:solidFill>
                <a:latin typeface="Abadi" panose="020B0604020104020204" pitchFamily="34" charset="0"/>
              </a:rPr>
              <a:t> Terézia 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76CAED3E-556C-B802-4CFD-A39BD6864091}"/>
              </a:ext>
            </a:extLst>
          </p:cNvPr>
          <p:cNvSpPr txBox="1"/>
          <p:nvPr/>
        </p:nvSpPr>
        <p:spPr>
          <a:xfrm>
            <a:off x="4967561" y="1596426"/>
            <a:ext cx="212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Abadi" panose="020B0604020104020204" pitchFamily="34" charset="0"/>
              </a:rPr>
              <a:t>Horvát származású családba született</a:t>
            </a:r>
          </a:p>
        </p:txBody>
      </p:sp>
      <p:pic>
        <p:nvPicPr>
          <p:cNvPr id="41" name="Kép 40" descr="A képen felhő, épület, ég, kültéri látható&#10;&#10;Automatikusan generált leírás">
            <a:extLst>
              <a:ext uri="{FF2B5EF4-FFF2-40B4-BE49-F238E27FC236}">
                <a16:creationId xmlns:a16="http://schemas.microsoft.com/office/drawing/2014/main" id="{8769FE47-2361-1C2F-8ADF-B260ABF72A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40" y="2349458"/>
            <a:ext cx="2470140" cy="1436714"/>
          </a:xfrm>
          <a:prstGeom prst="rect">
            <a:avLst/>
          </a:prstGeom>
        </p:spPr>
      </p:pic>
      <p:pic>
        <p:nvPicPr>
          <p:cNvPr id="43" name="Kép 42" descr="A képen szimbólum, piros, embléma, Grafika látható&#10;&#10;Automatikusan generált leírás">
            <a:extLst>
              <a:ext uri="{FF2B5EF4-FFF2-40B4-BE49-F238E27FC236}">
                <a16:creationId xmlns:a16="http://schemas.microsoft.com/office/drawing/2014/main" id="{A7F2FB8F-9EF6-2EEF-EB03-13E796819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826" y="3451294"/>
            <a:ext cx="1703079" cy="1966489"/>
          </a:xfrm>
          <a:prstGeom prst="rect">
            <a:avLst/>
          </a:prstGeom>
        </p:spPr>
      </p:pic>
      <p:pic>
        <p:nvPicPr>
          <p:cNvPr id="45" name="Kép 44" descr="A képen szöveg, épület, kültéri, helyszín látható&#10;&#10;Automatikusan generált leírás">
            <a:extLst>
              <a:ext uri="{FF2B5EF4-FFF2-40B4-BE49-F238E27FC236}">
                <a16:creationId xmlns:a16="http://schemas.microsoft.com/office/drawing/2014/main" id="{5F0AE9DF-D58C-A2F1-87BD-FC591DD32D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98" y="4027050"/>
            <a:ext cx="2203681" cy="2685552"/>
          </a:xfrm>
          <a:prstGeom prst="rect">
            <a:avLst/>
          </a:prstGeom>
        </p:spPr>
      </p:pic>
      <p:pic>
        <p:nvPicPr>
          <p:cNvPr id="47" name="Kép 46" descr="A képen növény, Kerti rózsák, szirom, Hibrid tearózsa látható&#10;&#10;Automatikusan generált leírás">
            <a:extLst>
              <a:ext uri="{FF2B5EF4-FFF2-40B4-BE49-F238E27FC236}">
                <a16:creationId xmlns:a16="http://schemas.microsoft.com/office/drawing/2014/main" id="{EC204EA5-8E94-1840-DC6D-9B90897BC0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62" b="94906" l="3333" r="95000">
                        <a14:foregroundMark x1="85000" y1="68365" x2="95333" y2="79625"/>
                        <a14:foregroundMark x1="38000" y1="10456" x2="38333" y2="5898"/>
                        <a14:foregroundMark x1="33333" y1="95174" x2="33667" y2="83378"/>
                        <a14:foregroundMark x1="12667" y1="36729" x2="3333" y2="32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40" y="-527848"/>
            <a:ext cx="2159962" cy="2685553"/>
          </a:xfrm>
          <a:prstGeom prst="rect">
            <a:avLst/>
          </a:prstGeom>
        </p:spPr>
      </p:pic>
      <p:pic>
        <p:nvPicPr>
          <p:cNvPr id="48" name="Kép 47" descr="A képen növény, Kerti rózsák, szirom, Hibrid tearózsa látható&#10;&#10;Automatikusan generált leírás">
            <a:extLst>
              <a:ext uri="{FF2B5EF4-FFF2-40B4-BE49-F238E27FC236}">
                <a16:creationId xmlns:a16="http://schemas.microsoft.com/office/drawing/2014/main" id="{711A5E4E-0053-B4D3-6DC0-34BA9FCDFB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62" b="94906" l="3333" r="95000">
                        <a14:foregroundMark x1="85000" y1="68365" x2="95333" y2="79625"/>
                        <a14:foregroundMark x1="38000" y1="10456" x2="38333" y2="5898"/>
                        <a14:foregroundMark x1="33333" y1="95174" x2="33667" y2="83378"/>
                        <a14:foregroundMark x1="12667" y1="36729" x2="3333" y2="32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6533">
            <a:off x="-301141" y="4369705"/>
            <a:ext cx="2159962" cy="2685553"/>
          </a:xfrm>
          <a:prstGeom prst="rect">
            <a:avLst/>
          </a:prstGeom>
        </p:spPr>
      </p:pic>
      <p:sp>
        <p:nvSpPr>
          <p:cNvPr id="49" name="Téglalap 48">
            <a:extLst>
              <a:ext uri="{FF2B5EF4-FFF2-40B4-BE49-F238E27FC236}">
                <a16:creationId xmlns:a16="http://schemas.microsoft.com/office/drawing/2014/main" id="{371E1661-B65F-A974-D3AA-706180C55253}"/>
              </a:ext>
            </a:extLst>
          </p:cNvPr>
          <p:cNvSpPr/>
          <p:nvPr/>
        </p:nvSpPr>
        <p:spPr>
          <a:xfrm>
            <a:off x="802276" y="2836622"/>
            <a:ext cx="3749957" cy="1751673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badi" panose="020B0604020104020204" pitchFamily="34" charset="0"/>
            </a:endParaRPr>
          </a:p>
        </p:txBody>
      </p:sp>
      <p:sp>
        <p:nvSpPr>
          <p:cNvPr id="50" name="Téglalap 49">
            <a:extLst>
              <a:ext uri="{FF2B5EF4-FFF2-40B4-BE49-F238E27FC236}">
                <a16:creationId xmlns:a16="http://schemas.microsoft.com/office/drawing/2014/main" id="{9B4C17C6-E66D-68D1-B1AB-83A9F71185E4}"/>
              </a:ext>
            </a:extLst>
          </p:cNvPr>
          <p:cNvSpPr/>
          <p:nvPr/>
        </p:nvSpPr>
        <p:spPr>
          <a:xfrm>
            <a:off x="4802572" y="2855530"/>
            <a:ext cx="2385444" cy="1732765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badi" panose="020B0604020104020204" pitchFamily="34" charset="0"/>
            </a:endParaRPr>
          </a:p>
        </p:txBody>
      </p:sp>
      <p:sp>
        <p:nvSpPr>
          <p:cNvPr id="53" name="Szövegdoboz 52">
            <a:extLst>
              <a:ext uri="{FF2B5EF4-FFF2-40B4-BE49-F238E27FC236}">
                <a16:creationId xmlns:a16="http://schemas.microsoft.com/office/drawing/2014/main" id="{0529AEDC-FD8B-9617-852B-B89E7B034862}"/>
              </a:ext>
            </a:extLst>
          </p:cNvPr>
          <p:cNvSpPr txBox="1"/>
          <p:nvPr/>
        </p:nvSpPr>
        <p:spPr>
          <a:xfrm>
            <a:off x="902923" y="2982301"/>
            <a:ext cx="33225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Abadi" panose="020B0604020104020204" pitchFamily="34" charset="0"/>
              </a:rPr>
              <a:t>Gimnáziumi tanulmányait az Árpádházi gimnáziumban(Óbuda első gimnáziuma) töltötte ahol csatlakozott a cserkészekhez</a:t>
            </a:r>
          </a:p>
        </p:txBody>
      </p:sp>
      <p:sp>
        <p:nvSpPr>
          <p:cNvPr id="54" name="Téglalap 53">
            <a:extLst>
              <a:ext uri="{FF2B5EF4-FFF2-40B4-BE49-F238E27FC236}">
                <a16:creationId xmlns:a16="http://schemas.microsoft.com/office/drawing/2014/main" id="{0CD50E2C-E58F-3208-240D-0829498F7761}"/>
              </a:ext>
            </a:extLst>
          </p:cNvPr>
          <p:cNvSpPr/>
          <p:nvPr/>
        </p:nvSpPr>
        <p:spPr>
          <a:xfrm>
            <a:off x="2972477" y="4897392"/>
            <a:ext cx="3384590" cy="1325563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badi" panose="020B0604020104020204" pitchFamily="34" charset="0"/>
            </a:endParaRPr>
          </a:p>
        </p:txBody>
      </p:sp>
      <p:sp>
        <p:nvSpPr>
          <p:cNvPr id="55" name="Szövegdoboz 54">
            <a:extLst>
              <a:ext uri="{FF2B5EF4-FFF2-40B4-BE49-F238E27FC236}">
                <a16:creationId xmlns:a16="http://schemas.microsoft.com/office/drawing/2014/main" id="{D2E839ED-2748-C429-BD99-50CD1D55D185}"/>
              </a:ext>
            </a:extLst>
          </p:cNvPr>
          <p:cNvSpPr txBox="1"/>
          <p:nvPr/>
        </p:nvSpPr>
        <p:spPr>
          <a:xfrm>
            <a:off x="4936509" y="3130797"/>
            <a:ext cx="2251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Abadi" panose="020B0604020104020204" pitchFamily="34" charset="0"/>
              </a:rPr>
              <a:t>Háború alatt kelletlenül, de csatlakozott a Leventemozgalomba</a:t>
            </a:r>
          </a:p>
        </p:txBody>
      </p:sp>
      <p:sp>
        <p:nvSpPr>
          <p:cNvPr id="56" name="Szövegdoboz 55">
            <a:extLst>
              <a:ext uri="{FF2B5EF4-FFF2-40B4-BE49-F238E27FC236}">
                <a16:creationId xmlns:a16="http://schemas.microsoft.com/office/drawing/2014/main" id="{F12C830A-6C28-3624-55CA-90C16A32A7BE}"/>
              </a:ext>
            </a:extLst>
          </p:cNvPr>
          <p:cNvSpPr txBox="1"/>
          <p:nvPr/>
        </p:nvSpPr>
        <p:spPr>
          <a:xfrm>
            <a:off x="3191601" y="5101818"/>
            <a:ext cx="3165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Abadi" panose="020B0604020104020204" pitchFamily="34" charset="0"/>
              </a:rPr>
              <a:t>Egyetemi évet a Színház-és Filmművészeti egyetemen töltötte </a:t>
            </a:r>
          </a:p>
        </p:txBody>
      </p:sp>
    </p:spTree>
    <p:extLst>
      <p:ext uri="{BB962C8B-B14F-4D97-AF65-F5344CB8AC3E}">
        <p14:creationId xmlns:p14="http://schemas.microsoft.com/office/powerpoint/2010/main" val="363014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68BC0D86-7459-C8FC-451D-5921D0F2323C}"/>
              </a:ext>
            </a:extLst>
          </p:cNvPr>
          <p:cNvSpPr/>
          <p:nvPr/>
        </p:nvSpPr>
        <p:spPr>
          <a:xfrm>
            <a:off x="0" y="1"/>
            <a:ext cx="7434072" cy="6857999"/>
          </a:xfrm>
          <a:prstGeom prst="rect">
            <a:avLst/>
          </a:prstGeom>
          <a:solidFill>
            <a:srgbClr val="C2A25A"/>
          </a:solidFill>
          <a:ln>
            <a:solidFill>
              <a:srgbClr val="C2A2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6F11850A-C4A9-05F5-1604-D46A6BD63FAE}"/>
              </a:ext>
            </a:extLst>
          </p:cNvPr>
          <p:cNvSpPr txBox="1"/>
          <p:nvPr/>
        </p:nvSpPr>
        <p:spPr>
          <a:xfrm>
            <a:off x="850392" y="128016"/>
            <a:ext cx="6281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rgbClr val="5C0000"/>
                </a:solidFill>
                <a:latin typeface="Broadway" panose="04040905080002020502" pitchFamily="82" charset="0"/>
              </a:rPr>
              <a:t>Színészi pályája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77610E4-F034-3719-BC67-C8A053E91FE9}"/>
              </a:ext>
            </a:extLst>
          </p:cNvPr>
          <p:cNvSpPr txBox="1"/>
          <p:nvPr/>
        </p:nvSpPr>
        <p:spPr>
          <a:xfrm>
            <a:off x="2253996" y="794639"/>
            <a:ext cx="323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Az 1956-os forradalom előtt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54757BD3-A42A-D8D8-9162-FA07EED033AA}"/>
              </a:ext>
            </a:extLst>
          </p:cNvPr>
          <p:cNvSpPr/>
          <p:nvPr/>
        </p:nvSpPr>
        <p:spPr>
          <a:xfrm>
            <a:off x="310531" y="-2"/>
            <a:ext cx="62144" cy="6858000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9265C473-C098-1090-621D-63EA8D38D2AB}"/>
              </a:ext>
            </a:extLst>
          </p:cNvPr>
          <p:cNvSpPr/>
          <p:nvPr/>
        </p:nvSpPr>
        <p:spPr>
          <a:xfrm>
            <a:off x="447104" y="0"/>
            <a:ext cx="62144" cy="6858000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302DA778-6CD5-0C2B-4586-64220DCECCF4}"/>
              </a:ext>
            </a:extLst>
          </p:cNvPr>
          <p:cNvSpPr/>
          <p:nvPr/>
        </p:nvSpPr>
        <p:spPr>
          <a:xfrm>
            <a:off x="850392" y="1704513"/>
            <a:ext cx="5399488" cy="3204838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badi" panose="020B0604020104020204" pitchFamily="34" charset="0"/>
            </a:endParaRPr>
          </a:p>
        </p:txBody>
      </p:sp>
      <p:pic>
        <p:nvPicPr>
          <p:cNvPr id="8" name="Kép 7" descr="A képen növény, Kerti rózsák, szirom, Hibrid tearózsa látható&#10;&#10;Automatikusan generált leírás">
            <a:extLst>
              <a:ext uri="{FF2B5EF4-FFF2-40B4-BE49-F238E27FC236}">
                <a16:creationId xmlns:a16="http://schemas.microsoft.com/office/drawing/2014/main" id="{72793895-03B1-5183-5A72-908557BAC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2" b="94906" l="3333" r="95000">
                        <a14:foregroundMark x1="85000" y1="68365" x2="95333" y2="79625"/>
                        <a14:foregroundMark x1="38000" y1="10456" x2="38333" y2="5898"/>
                        <a14:foregroundMark x1="33333" y1="95174" x2="33667" y2="83378"/>
                        <a14:foregroundMark x1="12667" y1="36729" x2="3333" y2="32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6533">
            <a:off x="-301141" y="4369705"/>
            <a:ext cx="2159962" cy="2685553"/>
          </a:xfrm>
          <a:prstGeom prst="rect">
            <a:avLst/>
          </a:prstGeom>
        </p:spPr>
      </p:pic>
      <p:pic>
        <p:nvPicPr>
          <p:cNvPr id="13" name="Kép 12" descr="A képen Emberi arc, személy, portré, ruházat látható&#10;&#10;Automatikusan generált leírás">
            <a:extLst>
              <a:ext uri="{FF2B5EF4-FFF2-40B4-BE49-F238E27FC236}">
                <a16:creationId xmlns:a16="http://schemas.microsoft.com/office/drawing/2014/main" id="{7AF5D594-0673-F55B-AE04-2650CE890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757" y="1027590"/>
            <a:ext cx="3705284" cy="4558684"/>
          </a:xfrm>
          <a:prstGeom prst="rect">
            <a:avLst/>
          </a:prstGeom>
        </p:spPr>
      </p:pic>
      <p:pic>
        <p:nvPicPr>
          <p:cNvPr id="9" name="Kép 8" descr="A képen növény, Kerti rózsák, szirom, Hibrid tearózsa látható&#10;&#10;Automatikusan generált leírás">
            <a:extLst>
              <a:ext uri="{FF2B5EF4-FFF2-40B4-BE49-F238E27FC236}">
                <a16:creationId xmlns:a16="http://schemas.microsoft.com/office/drawing/2014/main" id="{887AAD38-C9BE-29FA-DA4E-EDF841B59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2" b="94906" l="3333" r="95000">
                        <a14:foregroundMark x1="85000" y1="68365" x2="95333" y2="79625"/>
                        <a14:foregroundMark x1="38000" y1="10456" x2="38333" y2="5898"/>
                        <a14:foregroundMark x1="33333" y1="95174" x2="33667" y2="83378"/>
                        <a14:foregroundMark x1="12667" y1="36729" x2="3333" y2="32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40" y="-527848"/>
            <a:ext cx="2159962" cy="2685553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1B78E677-A827-E27B-0E68-BC68C930EEDA}"/>
              </a:ext>
            </a:extLst>
          </p:cNvPr>
          <p:cNvSpPr txBox="1"/>
          <p:nvPr/>
        </p:nvSpPr>
        <p:spPr>
          <a:xfrm>
            <a:off x="1115568" y="1993392"/>
            <a:ext cx="50566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Abadi" panose="020B0604020104020204" pitchFamily="34" charset="0"/>
              </a:rPr>
              <a:t>1949-ben az Ifjúsági Színházban játszott.</a:t>
            </a:r>
          </a:p>
          <a:p>
            <a:r>
              <a:rPr lang="hu-HU" dirty="0">
                <a:solidFill>
                  <a:schemeClr val="bg1"/>
                </a:solidFill>
                <a:latin typeface="Abadi" panose="020B0604020104020204" pitchFamily="34" charset="0"/>
              </a:rPr>
              <a:t>Ott ismerte meg Gombos Katalin-t akit 1951-ben feleségül vett.</a:t>
            </a:r>
          </a:p>
          <a:p>
            <a:r>
              <a:rPr lang="hu-HU" dirty="0">
                <a:solidFill>
                  <a:schemeClr val="bg1"/>
                </a:solidFill>
                <a:latin typeface="Abadi" panose="020B0604020104020204" pitchFamily="34" charset="0"/>
              </a:rPr>
              <a:t>Ebben az évben diplomát szerzett a Színház- és Filmművészti főiskolán, és elment a Nemzeti Színházba játszani. </a:t>
            </a:r>
          </a:p>
          <a:p>
            <a:r>
              <a:rPr lang="hu-HU" dirty="0">
                <a:solidFill>
                  <a:schemeClr val="bg1"/>
                </a:solidFill>
                <a:latin typeface="Abadi" panose="020B0604020104020204" pitchFamily="34" charset="0"/>
              </a:rPr>
              <a:t>A színészi áttörése a </a:t>
            </a:r>
            <a:r>
              <a:rPr lang="hu-HU" dirty="0" err="1">
                <a:solidFill>
                  <a:schemeClr val="bg1"/>
                </a:solidFill>
                <a:latin typeface="Abadi" panose="020B0604020104020204" pitchFamily="34" charset="0"/>
              </a:rPr>
              <a:t>Madách</a:t>
            </a:r>
            <a:r>
              <a:rPr lang="hu-HU" dirty="0">
                <a:solidFill>
                  <a:schemeClr val="bg1"/>
                </a:solidFill>
                <a:latin typeface="Abadi" panose="020B0604020104020204" pitchFamily="34" charset="0"/>
              </a:rPr>
              <a:t> Imre Mózes című darab főszerepe volt. Ezt a szerepet több mint 700-szor is játszotta ezután.</a:t>
            </a:r>
          </a:p>
        </p:txBody>
      </p:sp>
    </p:spTree>
    <p:extLst>
      <p:ext uri="{BB962C8B-B14F-4D97-AF65-F5344CB8AC3E}">
        <p14:creationId xmlns:p14="http://schemas.microsoft.com/office/powerpoint/2010/main" val="404269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68BC0D86-7459-C8FC-451D-5921D0F2323C}"/>
              </a:ext>
            </a:extLst>
          </p:cNvPr>
          <p:cNvSpPr/>
          <p:nvPr/>
        </p:nvSpPr>
        <p:spPr>
          <a:xfrm>
            <a:off x="0" y="1"/>
            <a:ext cx="7434072" cy="6857999"/>
          </a:xfrm>
          <a:prstGeom prst="rect">
            <a:avLst/>
          </a:prstGeom>
          <a:solidFill>
            <a:srgbClr val="C2A25A"/>
          </a:solidFill>
          <a:ln>
            <a:solidFill>
              <a:srgbClr val="C2A2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9E548DC-9CED-58FA-C0C2-1A749FA8001F}"/>
              </a:ext>
            </a:extLst>
          </p:cNvPr>
          <p:cNvSpPr txBox="1"/>
          <p:nvPr/>
        </p:nvSpPr>
        <p:spPr>
          <a:xfrm>
            <a:off x="850392" y="128016"/>
            <a:ext cx="6281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rgbClr val="5C0000"/>
                </a:solidFill>
                <a:latin typeface="Broadway" panose="04040905080002020502" pitchFamily="82" charset="0"/>
              </a:rPr>
              <a:t>Színészi pályája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585CD80-ABE8-AB66-32AB-1A2E81FAA1FF}"/>
              </a:ext>
            </a:extLst>
          </p:cNvPr>
          <p:cNvSpPr txBox="1"/>
          <p:nvPr/>
        </p:nvSpPr>
        <p:spPr>
          <a:xfrm>
            <a:off x="2253996" y="794639"/>
            <a:ext cx="323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Az 1956-os forradalom közben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6F3C15C3-3924-F0FD-833F-ACAB3EA000FD}"/>
              </a:ext>
            </a:extLst>
          </p:cNvPr>
          <p:cNvSpPr/>
          <p:nvPr/>
        </p:nvSpPr>
        <p:spPr>
          <a:xfrm>
            <a:off x="310531" y="-2"/>
            <a:ext cx="62144" cy="6858000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B3C581C2-9428-143E-6FF1-C18BD1254E7E}"/>
              </a:ext>
            </a:extLst>
          </p:cNvPr>
          <p:cNvSpPr/>
          <p:nvPr/>
        </p:nvSpPr>
        <p:spPr>
          <a:xfrm>
            <a:off x="447104" y="0"/>
            <a:ext cx="62144" cy="6858000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283F6693-E0C2-60F4-64EB-B4DAE19A6E49}"/>
              </a:ext>
            </a:extLst>
          </p:cNvPr>
          <p:cNvSpPr/>
          <p:nvPr/>
        </p:nvSpPr>
        <p:spPr>
          <a:xfrm>
            <a:off x="956352" y="1750801"/>
            <a:ext cx="5399488" cy="3204838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badi" panose="020B0604020104020204" pitchFamily="34" charset="0"/>
            </a:endParaRPr>
          </a:p>
        </p:txBody>
      </p:sp>
      <p:pic>
        <p:nvPicPr>
          <p:cNvPr id="11" name="Kép 10" descr="A képen növény, Kerti rózsák, szirom, Hibrid tearózsa látható&#10;&#10;Automatikusan generált leírás">
            <a:extLst>
              <a:ext uri="{FF2B5EF4-FFF2-40B4-BE49-F238E27FC236}">
                <a16:creationId xmlns:a16="http://schemas.microsoft.com/office/drawing/2014/main" id="{CB890FED-B62C-13BF-055B-FA58186E3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2" b="94906" l="3333" r="95000">
                        <a14:foregroundMark x1="85000" y1="68365" x2="95333" y2="79625"/>
                        <a14:foregroundMark x1="38000" y1="10456" x2="38333" y2="5898"/>
                        <a14:foregroundMark x1="33333" y1="95174" x2="33667" y2="83378"/>
                        <a14:foregroundMark x1="12667" y1="36729" x2="3333" y2="32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6533">
            <a:off x="-301141" y="4369705"/>
            <a:ext cx="2159962" cy="2685553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49058130-B2CA-4F74-176A-C8B6C42CB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590" y="1132016"/>
            <a:ext cx="3612828" cy="4823311"/>
          </a:xfrm>
          <a:prstGeom prst="rect">
            <a:avLst/>
          </a:prstGeom>
        </p:spPr>
      </p:pic>
      <p:pic>
        <p:nvPicPr>
          <p:cNvPr id="12" name="Kép 11" descr="A képen növény, Kerti rózsák, szirom, Hibrid tearózsa látható&#10;&#10;Automatikusan generált leírás">
            <a:extLst>
              <a:ext uri="{FF2B5EF4-FFF2-40B4-BE49-F238E27FC236}">
                <a16:creationId xmlns:a16="http://schemas.microsoft.com/office/drawing/2014/main" id="{C6F4E615-4322-3ED2-2DAC-65259445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2" b="94906" l="3333" r="95000">
                        <a14:foregroundMark x1="85000" y1="68365" x2="95333" y2="79625"/>
                        <a14:foregroundMark x1="38000" y1="10456" x2="38333" y2="5898"/>
                        <a14:foregroundMark x1="33333" y1="95174" x2="33667" y2="83378"/>
                        <a14:foregroundMark x1="12667" y1="36729" x2="3333" y2="32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40" y="-527848"/>
            <a:ext cx="2159962" cy="2685553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E027ECC6-AC4E-225A-404C-DB7E4A25DD79}"/>
              </a:ext>
            </a:extLst>
          </p:cNvPr>
          <p:cNvSpPr txBox="1"/>
          <p:nvPr/>
        </p:nvSpPr>
        <p:spPr>
          <a:xfrm>
            <a:off x="1485318" y="2060558"/>
            <a:ext cx="4463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Abadi" panose="020B0604020104020204" pitchFamily="34" charset="0"/>
              </a:rPr>
              <a:t>1956 október 23.-án elszavalta a Nemzeti Dal-t Petőfi Sándor szobránál. Ez a megmozdulás jelképévé vált. </a:t>
            </a:r>
          </a:p>
          <a:p>
            <a:r>
              <a:rPr lang="hu-HU" dirty="0">
                <a:solidFill>
                  <a:schemeClr val="bg1"/>
                </a:solidFill>
                <a:latin typeface="Abadi" panose="020B0604020104020204" pitchFamily="34" charset="0"/>
              </a:rPr>
              <a:t>Azonban a színészi pályafutása a forradalom alatt berekedt mivel nem akartak a Színházak fellépni a </a:t>
            </a:r>
            <a:r>
              <a:rPr lang="hu-HU" dirty="0" err="1">
                <a:solidFill>
                  <a:schemeClr val="bg1"/>
                </a:solidFill>
                <a:latin typeface="Abadi" panose="020B0604020104020204" pitchFamily="34" charset="0"/>
              </a:rPr>
              <a:t>Szovijet</a:t>
            </a:r>
            <a:r>
              <a:rPr lang="hu-HU" dirty="0">
                <a:solidFill>
                  <a:schemeClr val="bg1"/>
                </a:solidFill>
                <a:latin typeface="Abadi" panose="020B0604020104020204" pitchFamily="34" charset="0"/>
              </a:rPr>
              <a:t> uralkodás alatt, de bekerült a Színművészeti Szövetség Forradalmi Bizottságába.</a:t>
            </a:r>
          </a:p>
        </p:txBody>
      </p:sp>
    </p:spTree>
    <p:extLst>
      <p:ext uri="{BB962C8B-B14F-4D97-AF65-F5344CB8AC3E}">
        <p14:creationId xmlns:p14="http://schemas.microsoft.com/office/powerpoint/2010/main" val="305038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68BC0D86-7459-C8FC-451D-5921D0F2323C}"/>
              </a:ext>
            </a:extLst>
          </p:cNvPr>
          <p:cNvSpPr/>
          <p:nvPr/>
        </p:nvSpPr>
        <p:spPr>
          <a:xfrm>
            <a:off x="0" y="1"/>
            <a:ext cx="7434072" cy="6857999"/>
          </a:xfrm>
          <a:prstGeom prst="rect">
            <a:avLst/>
          </a:prstGeom>
          <a:solidFill>
            <a:srgbClr val="C2A25A"/>
          </a:solidFill>
          <a:ln>
            <a:solidFill>
              <a:srgbClr val="C2A2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074C114-DBEC-75F4-FC91-E67582BEE37B}"/>
              </a:ext>
            </a:extLst>
          </p:cNvPr>
          <p:cNvSpPr txBox="1"/>
          <p:nvPr/>
        </p:nvSpPr>
        <p:spPr>
          <a:xfrm>
            <a:off x="850392" y="128016"/>
            <a:ext cx="6281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rgbClr val="5C0000"/>
                </a:solidFill>
                <a:latin typeface="Broadway" panose="04040905080002020502" pitchFamily="82" charset="0"/>
              </a:rPr>
              <a:t>Színészi pályája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2B41EC68-580E-5D32-5605-9E4DBDC88533}"/>
              </a:ext>
            </a:extLst>
          </p:cNvPr>
          <p:cNvSpPr txBox="1"/>
          <p:nvPr/>
        </p:nvSpPr>
        <p:spPr>
          <a:xfrm>
            <a:off x="2253996" y="794639"/>
            <a:ext cx="323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Az 1956-os forradalom után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EB62AD72-6155-F55E-2D78-95C9B4C3CE16}"/>
              </a:ext>
            </a:extLst>
          </p:cNvPr>
          <p:cNvSpPr/>
          <p:nvPr/>
        </p:nvSpPr>
        <p:spPr>
          <a:xfrm>
            <a:off x="310531" y="-2"/>
            <a:ext cx="62144" cy="6858000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BA751F09-7CED-DF2F-C69F-4F24B8D5230E}"/>
              </a:ext>
            </a:extLst>
          </p:cNvPr>
          <p:cNvSpPr/>
          <p:nvPr/>
        </p:nvSpPr>
        <p:spPr>
          <a:xfrm>
            <a:off x="447104" y="0"/>
            <a:ext cx="62144" cy="6858000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A19DAC85-6996-99BB-1ABB-8E4DF2235D0C}"/>
              </a:ext>
            </a:extLst>
          </p:cNvPr>
          <p:cNvSpPr/>
          <p:nvPr/>
        </p:nvSpPr>
        <p:spPr>
          <a:xfrm>
            <a:off x="850391" y="1704512"/>
            <a:ext cx="5727961" cy="3322147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badi" panose="020B0604020104020204" pitchFamily="34" charset="0"/>
            </a:endParaRPr>
          </a:p>
        </p:txBody>
      </p:sp>
      <p:pic>
        <p:nvPicPr>
          <p:cNvPr id="8" name="Kép 7" descr="A képen növény, Kerti rózsák, szirom, Hibrid tearózsa látható&#10;&#10;Automatikusan generált leírás">
            <a:extLst>
              <a:ext uri="{FF2B5EF4-FFF2-40B4-BE49-F238E27FC236}">
                <a16:creationId xmlns:a16="http://schemas.microsoft.com/office/drawing/2014/main" id="{4DF99DBD-D5C0-A7CA-A53B-B0ABCD5B6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2" b="94906" l="3333" r="95000">
                        <a14:foregroundMark x1="85000" y1="68365" x2="95333" y2="79625"/>
                        <a14:foregroundMark x1="38000" y1="10456" x2="38333" y2="5898"/>
                        <a14:foregroundMark x1="33333" y1="95174" x2="33667" y2="83378"/>
                        <a14:foregroundMark x1="12667" y1="36729" x2="3333" y2="32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6533">
            <a:off x="-301141" y="4369705"/>
            <a:ext cx="2159962" cy="2685553"/>
          </a:xfrm>
          <a:prstGeom prst="rect">
            <a:avLst/>
          </a:prstGeom>
        </p:spPr>
      </p:pic>
      <p:pic>
        <p:nvPicPr>
          <p:cNvPr id="13" name="Kép 12" descr="A képen kültéri, épület, ég, fekete-fehér látható&#10;&#10;Automatikusan generált leírás">
            <a:extLst>
              <a:ext uri="{FF2B5EF4-FFF2-40B4-BE49-F238E27FC236}">
                <a16:creationId xmlns:a16="http://schemas.microsoft.com/office/drawing/2014/main" id="{4404AE9A-0FE6-C870-53DA-DD04B2BF75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88" y="512736"/>
            <a:ext cx="4083728" cy="2606201"/>
          </a:xfrm>
          <a:prstGeom prst="rect">
            <a:avLst/>
          </a:prstGeom>
        </p:spPr>
      </p:pic>
      <p:pic>
        <p:nvPicPr>
          <p:cNvPr id="9" name="Kép 8" descr="A képen növény, Kerti rózsák, szirom, Hibrid tearózsa látható&#10;&#10;Automatikusan generált leírás">
            <a:extLst>
              <a:ext uri="{FF2B5EF4-FFF2-40B4-BE49-F238E27FC236}">
                <a16:creationId xmlns:a16="http://schemas.microsoft.com/office/drawing/2014/main" id="{3BD4ACBE-BACC-3671-5A37-1C54D72AB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62" b="94906" l="3333" r="95000">
                        <a14:foregroundMark x1="85000" y1="68365" x2="95333" y2="79625"/>
                        <a14:foregroundMark x1="38000" y1="10456" x2="38333" y2="5898"/>
                        <a14:foregroundMark x1="33333" y1="95174" x2="33667" y2="83378"/>
                        <a14:foregroundMark x1="12667" y1="36729" x2="3333" y2="32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640" y="-527848"/>
            <a:ext cx="2159962" cy="2685553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8C0EFF45-3431-CFE5-CBA9-543D3C09898E}"/>
              </a:ext>
            </a:extLst>
          </p:cNvPr>
          <p:cNvSpPr txBox="1"/>
          <p:nvPr/>
        </p:nvSpPr>
        <p:spPr>
          <a:xfrm>
            <a:off x="1232452" y="1928191"/>
            <a:ext cx="52180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Abadi" panose="020B0604020104020204" pitchFamily="34" charset="0"/>
              </a:rPr>
              <a:t>A forradalmat leverték és a Bizottságot feloszlatták, és börtönbe zárták. </a:t>
            </a:r>
          </a:p>
          <a:p>
            <a:r>
              <a:rPr lang="hu-HU" dirty="0">
                <a:solidFill>
                  <a:schemeClr val="bg1"/>
                </a:solidFill>
                <a:latin typeface="Abadi" panose="020B0604020104020204" pitchFamily="34" charset="0"/>
              </a:rPr>
              <a:t>Őt a népszerűsége miatt nem zárták be, hanem eltiltották a fellépéstől, majd később elbocsájtották a Nemzeti Színházból. </a:t>
            </a:r>
          </a:p>
          <a:p>
            <a:r>
              <a:rPr lang="hu-HU" dirty="0">
                <a:solidFill>
                  <a:schemeClr val="bg1"/>
                </a:solidFill>
                <a:latin typeface="Abadi" panose="020B0604020104020204" pitchFamily="34" charset="0"/>
              </a:rPr>
              <a:t>Pár évvel később megengedték neki, hogy fellépjen a József Attila Színházban, ezután 1963-ban újra a Nemzeti Színházban dolgozott. </a:t>
            </a:r>
          </a:p>
          <a:p>
            <a:r>
              <a:rPr lang="hu-HU" dirty="0">
                <a:solidFill>
                  <a:schemeClr val="bg1"/>
                </a:solidFill>
                <a:latin typeface="Abadi" panose="020B0604020104020204" pitchFamily="34" charset="0"/>
              </a:rPr>
              <a:t>Haláláig a Pesti Magyar Színházra átnevezett Nemzeti Színházban dolgozott.</a:t>
            </a:r>
          </a:p>
        </p:txBody>
      </p:sp>
      <p:pic>
        <p:nvPicPr>
          <p:cNvPr id="15" name="Kép 14" descr="A képen fedett pályás, koncertterem, Színház, Művészeti központ látható&#10;&#10;Automatikusan generált leírás">
            <a:extLst>
              <a:ext uri="{FF2B5EF4-FFF2-40B4-BE49-F238E27FC236}">
                <a16:creationId xmlns:a16="http://schemas.microsoft.com/office/drawing/2014/main" id="{D37EE2E7-4D82-7B78-0671-D5C285C418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488" y="3628798"/>
            <a:ext cx="4083728" cy="260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2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>
            <a:extLst>
              <a:ext uri="{FF2B5EF4-FFF2-40B4-BE49-F238E27FC236}">
                <a16:creationId xmlns:a16="http://schemas.microsoft.com/office/drawing/2014/main" id="{0174B777-6928-C5DA-8F94-76B2AEE5F0ED}"/>
              </a:ext>
            </a:extLst>
          </p:cNvPr>
          <p:cNvSpPr/>
          <p:nvPr/>
        </p:nvSpPr>
        <p:spPr>
          <a:xfrm>
            <a:off x="736847" y="927049"/>
            <a:ext cx="10557858" cy="4709015"/>
          </a:xfrm>
          <a:prstGeom prst="rect">
            <a:avLst/>
          </a:prstGeom>
          <a:solidFill>
            <a:srgbClr val="C2A25A"/>
          </a:solidFill>
          <a:ln>
            <a:solidFill>
              <a:srgbClr val="C2A25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2BC1450A-9FF8-6BC7-3B7E-0822A3EB856A}"/>
              </a:ext>
            </a:extLst>
          </p:cNvPr>
          <p:cNvSpPr/>
          <p:nvPr/>
        </p:nvSpPr>
        <p:spPr>
          <a:xfrm>
            <a:off x="337351" y="0"/>
            <a:ext cx="62144" cy="6858000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838DEC26-14AA-0D11-9473-BC23FA6A05CA}"/>
              </a:ext>
            </a:extLst>
          </p:cNvPr>
          <p:cNvSpPr/>
          <p:nvPr/>
        </p:nvSpPr>
        <p:spPr>
          <a:xfrm>
            <a:off x="489751" y="0"/>
            <a:ext cx="62144" cy="6858000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F52BEC1C-CB64-1861-F1CE-3E8AC5D7A1ED}"/>
              </a:ext>
            </a:extLst>
          </p:cNvPr>
          <p:cNvSpPr/>
          <p:nvPr/>
        </p:nvSpPr>
        <p:spPr>
          <a:xfrm>
            <a:off x="11503619" y="0"/>
            <a:ext cx="62144" cy="6858000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0B72442-673A-D7E0-4863-47C71F67B826}"/>
              </a:ext>
            </a:extLst>
          </p:cNvPr>
          <p:cNvSpPr/>
          <p:nvPr/>
        </p:nvSpPr>
        <p:spPr>
          <a:xfrm>
            <a:off x="11671177" y="0"/>
            <a:ext cx="62144" cy="6858000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A1B6F6F0-1468-5710-DB65-A65DAA128510}"/>
              </a:ext>
            </a:extLst>
          </p:cNvPr>
          <p:cNvSpPr/>
          <p:nvPr/>
        </p:nvSpPr>
        <p:spPr>
          <a:xfrm rot="16200000">
            <a:off x="6073140" y="-5643905"/>
            <a:ext cx="45719" cy="12192000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31C69914-7FBE-5BF9-D02D-1B04F5F9A826}"/>
              </a:ext>
            </a:extLst>
          </p:cNvPr>
          <p:cNvSpPr/>
          <p:nvPr/>
        </p:nvSpPr>
        <p:spPr>
          <a:xfrm rot="16200000">
            <a:off x="6073139" y="-5463321"/>
            <a:ext cx="45719" cy="12192002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FEECC900-79A5-C3DD-13AB-CD3BE03478C0}"/>
              </a:ext>
            </a:extLst>
          </p:cNvPr>
          <p:cNvSpPr/>
          <p:nvPr/>
        </p:nvSpPr>
        <p:spPr>
          <a:xfrm rot="16200000">
            <a:off x="6080448" y="325455"/>
            <a:ext cx="45719" cy="12206620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3097ED83-CED7-2A31-8754-0C07F1A7C170}"/>
              </a:ext>
            </a:extLst>
          </p:cNvPr>
          <p:cNvSpPr/>
          <p:nvPr/>
        </p:nvSpPr>
        <p:spPr>
          <a:xfrm rot="16200000">
            <a:off x="6073142" y="152179"/>
            <a:ext cx="45719" cy="12192001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Alcím 3">
            <a:extLst>
              <a:ext uri="{FF2B5EF4-FFF2-40B4-BE49-F238E27FC236}">
                <a16:creationId xmlns:a16="http://schemas.microsoft.com/office/drawing/2014/main" id="{4D28695B-427C-BD4C-6A59-8AD8071924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3776" y="1047079"/>
            <a:ext cx="9144000" cy="1655762"/>
          </a:xfrm>
        </p:spPr>
        <p:txBody>
          <a:bodyPr/>
          <a:lstStyle/>
          <a:p>
            <a:r>
              <a:rPr lang="hu-HU" sz="4400" dirty="0">
                <a:solidFill>
                  <a:srgbClr val="5C0000"/>
                </a:solidFill>
                <a:latin typeface="Broadway" panose="04040905080002020502" pitchFamily="82" charset="0"/>
              </a:rPr>
              <a:t>Bánk Bán a színpadon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4738E1EA-35ED-BABE-20DA-8144665BC2A0}"/>
              </a:ext>
            </a:extLst>
          </p:cNvPr>
          <p:cNvSpPr/>
          <p:nvPr/>
        </p:nvSpPr>
        <p:spPr>
          <a:xfrm>
            <a:off x="2237173" y="2025242"/>
            <a:ext cx="7302415" cy="3030718"/>
          </a:xfrm>
          <a:prstGeom prst="rect">
            <a:avLst/>
          </a:prstGeom>
          <a:solidFill>
            <a:srgbClr val="5C0000"/>
          </a:solidFill>
          <a:ln>
            <a:solidFill>
              <a:srgbClr val="5C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Abadi" panose="020B0604020104020204" pitchFamily="34" charset="0"/>
            </a:endParaRPr>
          </a:p>
        </p:txBody>
      </p:sp>
      <p:pic>
        <p:nvPicPr>
          <p:cNvPr id="7" name="Kép 6" descr="A képen növény, Kerti rózsák, szirom, Hibrid tearózsa látható&#10;&#10;Automatikusan generált leírás">
            <a:extLst>
              <a:ext uri="{FF2B5EF4-FFF2-40B4-BE49-F238E27FC236}">
                <a16:creationId xmlns:a16="http://schemas.microsoft.com/office/drawing/2014/main" id="{650EC80D-0D4D-ACC3-CB9B-42D81E7C7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62" b="94906" l="3333" r="95000">
                        <a14:foregroundMark x1="85000" y1="68365" x2="95333" y2="79625"/>
                        <a14:foregroundMark x1="38000" y1="10456" x2="38333" y2="5898"/>
                        <a14:foregroundMark x1="33333" y1="95174" x2="33667" y2="83378"/>
                        <a14:foregroundMark x1="12667" y1="36729" x2="3333" y2="32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6533">
            <a:off x="-41778" y="4293288"/>
            <a:ext cx="2159962" cy="2685553"/>
          </a:xfrm>
          <a:prstGeom prst="rect">
            <a:avLst/>
          </a:prstGeom>
        </p:spPr>
      </p:pic>
      <p:pic>
        <p:nvPicPr>
          <p:cNvPr id="9" name="Kép 8" descr="A képen növény, Kerti rózsák, szirom, Hibrid tearózsa látható&#10;&#10;Automatikusan generált leírás">
            <a:extLst>
              <a:ext uri="{FF2B5EF4-FFF2-40B4-BE49-F238E27FC236}">
                <a16:creationId xmlns:a16="http://schemas.microsoft.com/office/drawing/2014/main" id="{D58C23B9-4B40-DE5C-DBE6-D66EF925A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62" b="94906" l="3333" r="95000">
                        <a14:foregroundMark x1="85000" y1="68365" x2="95333" y2="79625"/>
                        <a14:foregroundMark x1="38000" y1="10456" x2="38333" y2="5898"/>
                        <a14:foregroundMark x1="33333" y1="95174" x2="33667" y2="83378"/>
                        <a14:foregroundMark x1="12667" y1="36729" x2="3333" y2="32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493">
            <a:off x="10191137" y="-476323"/>
            <a:ext cx="2159962" cy="2685553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6B6CC16A-60A6-CF0E-24A3-E4499A2139AF}"/>
              </a:ext>
            </a:extLst>
          </p:cNvPr>
          <p:cNvSpPr txBox="1"/>
          <p:nvPr/>
        </p:nvSpPr>
        <p:spPr>
          <a:xfrm>
            <a:off x="3051185" y="2290050"/>
            <a:ext cx="55998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Abadi" panose="020B0604020104020204" pitchFamily="34" charset="0"/>
              </a:rPr>
              <a:t>Sinkovits Imre egy sokak által nagyon szeretett színész volt, és a Bánk Bán szerepét is teljes beleéléssel vitte minden alkalommal a színpadra. Egy olyan eset van, ami teljesen eltér a többitől. Egy alkalommal Sinkovits Imre az előadás közben megtörve a szerepét rászólt a közönségben ülő zajongó diákokra. Ez nagy port kavart és sokan nem értettek egyet a színész viselkedésével, viszont többet támogatták. A színészre Magyarország boldogan gondol vissza.</a:t>
            </a:r>
          </a:p>
        </p:txBody>
      </p:sp>
    </p:spTree>
    <p:extLst>
      <p:ext uri="{BB962C8B-B14F-4D97-AF65-F5344CB8AC3E}">
        <p14:creationId xmlns:p14="http://schemas.microsoft.com/office/powerpoint/2010/main" val="40509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333</Words>
  <Application>Microsoft Office PowerPoint</Application>
  <PresentationFormat>Szélesvásznú</PresentationFormat>
  <Paragraphs>28</Paragraphs>
  <Slides>6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4" baseType="lpstr">
      <vt:lpstr>Abadi</vt:lpstr>
      <vt:lpstr>Arabic Typesetting</vt:lpstr>
      <vt:lpstr>Arial</vt:lpstr>
      <vt:lpstr>Broadway</vt:lpstr>
      <vt:lpstr>Calibri</vt:lpstr>
      <vt:lpstr>Calibri Light</vt:lpstr>
      <vt:lpstr>Cochocib Script Latin Pro</vt:lpstr>
      <vt:lpstr>Office-téma</vt:lpstr>
      <vt:lpstr>PowerPoint-bemutató</vt:lpstr>
      <vt:lpstr>Sinkovits Imre élete 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Duibczki Akos</dc:creator>
  <cp:lastModifiedBy>Duibczki Akos</cp:lastModifiedBy>
  <cp:revision>1</cp:revision>
  <dcterms:created xsi:type="dcterms:W3CDTF">2024-04-07T11:31:44Z</dcterms:created>
  <dcterms:modified xsi:type="dcterms:W3CDTF">2024-04-07T18:30:56Z</dcterms:modified>
</cp:coreProperties>
</file>