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72" r:id="rId5"/>
    <p:sldId id="273" r:id="rId6"/>
    <p:sldId id="262" r:id="rId7"/>
    <p:sldId id="274" r:id="rId8"/>
    <p:sldId id="275" r:id="rId9"/>
    <p:sldId id="276" r:id="rId10"/>
    <p:sldId id="277" r:id="rId11"/>
    <p:sldId id="278" r:id="rId12"/>
    <p:sldId id="28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690"/>
  </p:normalViewPr>
  <p:slideViewPr>
    <p:cSldViewPr snapToGrid="0">
      <p:cViewPr varScale="1">
        <p:scale>
          <a:sx n="91" d="100"/>
          <a:sy n="91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8" name="Rectangle 3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4" descr="A képen ruházat, épület, személy, lábbelik látható&#10;&#10;Lehet, hogy az AI által létrehozott tartalom helytelen.">
            <a:extLst>
              <a:ext uri="{FF2B5EF4-FFF2-40B4-BE49-F238E27FC236}">
                <a16:creationId xmlns:a16="http://schemas.microsoft.com/office/drawing/2014/main" id="{CDFC07AE-249F-DBF0-FAE3-A4805981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8894" r="31106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Kép 3" descr="A képen ég, felhő, épület, kültéri látható&#10;&#10;Lehet, hogy az AI által létrehozott tartalom helytelen.">
            <a:extLst>
              <a:ext uri="{FF2B5EF4-FFF2-40B4-BE49-F238E27FC236}">
                <a16:creationId xmlns:a16="http://schemas.microsoft.com/office/drawing/2014/main" id="{77C87154-9D31-9577-86B4-6E18957599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19053" r="16725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 ember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tragédiája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rendezései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Nemzeti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Színházban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1966" y="3510476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Paulay Ede - Németh Antal - Gellért Endre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Madách Imre </a:t>
            </a:r>
            <a:r>
              <a:rPr lang="en-US" sz="1800" dirty="0" err="1">
                <a:solidFill>
                  <a:srgbClr val="FFFFFF"/>
                </a:solidFill>
              </a:rPr>
              <a:t>drámai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költeményének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három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jelentős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színházi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feldolgozása</a:t>
            </a: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Készítette</a:t>
            </a:r>
            <a:r>
              <a:rPr lang="en-US" sz="1800" dirty="0">
                <a:solidFill>
                  <a:srgbClr val="FFFFFF"/>
                </a:solidFill>
              </a:rPr>
              <a:t>: Szent-Györgyi 1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4B106FC-1A22-9C40-630C-1F42E933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183" r="-2" b="17267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B6A5D8B-7472-1BC7-7639-67EF96D6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  <a:t>A </a:t>
            </a:r>
            <a:r>
              <a:rPr lang="en-US" sz="40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színészi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" panose="02040503050406030204" pitchFamily="18" charset="0"/>
              </a:rPr>
              <a:t>játék</a:t>
            </a:r>
            <a:br>
              <a:rPr lang="en-US" sz="4000" kern="1200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Cambria" panose="02040503050406030204" pitchFamily="18" charset="0"/>
              </a:rPr>
              <a:t>Gellért Endre </a:t>
            </a:r>
            <a:r>
              <a:rPr lang="en-US" sz="4000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előadásában</a:t>
            </a:r>
            <a:endParaRPr lang="en-US" sz="4000" kern="1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A12A5F-03CF-4D38-37B8-28E9DF393A41}"/>
              </a:ext>
            </a:extLst>
          </p:cNvPr>
          <p:cNvSpPr txBox="1"/>
          <p:nvPr/>
        </p:nvSpPr>
        <p:spPr>
          <a:xfrm>
            <a:off x="838200" y="2219785"/>
            <a:ext cx="5387627" cy="395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Mély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pszichológiai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karakterábrázolás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belső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konfliktusok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érzelmek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hangsúlyosak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színészi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játék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finomságai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kerülnek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előtérbe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szereplők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fejlődése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lelki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folyamatai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fontosak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E742A95-F7E3-8517-EB8C-F7C11A4A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655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E6B5D77-95DF-C8FC-71FD-2577EE1811B3}"/>
              </a:ext>
            </a:extLst>
          </p:cNvPr>
          <p:cNvSpPr txBox="1"/>
          <p:nvPr/>
        </p:nvSpPr>
        <p:spPr>
          <a:xfrm>
            <a:off x="7817224" y="5665694"/>
            <a:ext cx="3532095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Ádám - Bessenyei Ferenc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Lucifer – Major Tamás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Éva: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</a:rPr>
              <a:t>Szörényi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 Éva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3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 EMBER TRAGÉDIÁJA – látványterv-kiállítás">
            <a:extLst>
              <a:ext uri="{FF2B5EF4-FFF2-40B4-BE49-F238E27FC236}">
                <a16:creationId xmlns:a16="http://schemas.microsoft.com/office/drawing/2014/main" id="{BB045D95-4835-77DE-6F1D-E82D8087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F5E95-4662-40FC-57D5-1EE16566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Cambria" panose="02040503050406030204" pitchFamily="18" charset="0"/>
              </a:rPr>
              <a:t>Összefoglalásként...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D0D22E-E802-B920-DC98-EB542668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latin typeface="Cambria" panose="02040503050406030204" pitchFamily="18" charset="0"/>
              </a:rPr>
              <a:t>A színház mindig kereste a korszerűséget</a:t>
            </a:r>
          </a:p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latin typeface="Cambria" panose="02040503050406030204" pitchFamily="18" charset="0"/>
              </a:rPr>
              <a:t>A fejlődésről nem akart lemaradni, a kor emberének ízlésével lépést akart tartani</a:t>
            </a:r>
          </a:p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latin typeface="Cambria" panose="02040503050406030204" pitchFamily="18" charset="0"/>
              </a:rPr>
              <a:t>Mindhárom rendező a mondanivaló középpontjába állította a díszletet, jelmezeket, színészi játékot azért, hogy az a lehető legközelebb kerüljön a közönséghez</a:t>
            </a:r>
          </a:p>
          <a:p>
            <a:pPr marL="0" indent="0" algn="ctr">
              <a:buNone/>
            </a:pPr>
            <a:endParaRPr lang="hu-HU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Vajon milyen most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Madách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és a korunk kapcsolata?</a:t>
            </a:r>
            <a:endParaRPr lang="hu-H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8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2BF6F0-E6D5-040A-9BCF-FCA27B5B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89" b="2807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9D984E0-4509-E199-D114-301B35588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4400">
                <a:solidFill>
                  <a:schemeClr val="bg1"/>
                </a:solidFill>
                <a:latin typeface="Cambria" panose="02040503050406030204" pitchFamily="18" charset="0"/>
              </a:rPr>
              <a:t>Köszönjük, hogy figyelemmel kísérték a bemutatónkat!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514D381-BA7B-D4AA-A700-A3DD0F837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hu-HU" sz="20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3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ép 3" descr="A képen szöveg, könyv, levél, papír látható&#10;&#10;Lehet, hogy az AI által létrehozott tartalom helytelen.">
            <a:extLst>
              <a:ext uri="{FF2B5EF4-FFF2-40B4-BE49-F238E27FC236}">
                <a16:creationId xmlns:a16="http://schemas.microsoft.com/office/drawing/2014/main" id="{0931DB26-5D76-C6FC-2FD9-0D453878E7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t="15750" r="2" b="1450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Tartalom helye 4" descr="A képen ruházat, Emberi arc, ember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0892137C-15A3-7953-4E23-2091E20B57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r="-1" b="12530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7CBC215-EE25-7C09-97D5-87C3E8E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1275993"/>
          </a:xfrm>
        </p:spPr>
        <p:txBody>
          <a:bodyPr anchor="b">
            <a:normAutofit/>
          </a:bodyPr>
          <a:lstStyle/>
          <a:p>
            <a:pPr algn="ctr"/>
            <a:r>
              <a:rPr lang="hu-HU" sz="4800" dirty="0">
                <a:solidFill>
                  <a:srgbClr val="FFFFFF"/>
                </a:solidFill>
                <a:latin typeface="Cambria" panose="02040503050406030204" pitchFamily="18" charset="0"/>
              </a:rPr>
              <a:t>A mű bemutatása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54CB08-3FCB-98A8-6384-7F024962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576945"/>
            <a:ext cx="9801854" cy="354776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Madách Imre 1859-1860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között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írta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meg Az ember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tragédiája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című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művét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1861-ben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jelent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meg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Műfaja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drámai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költemény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15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színből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áll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Fő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vizsgált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kérdései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Az ember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és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a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nő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kapcsolataAz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ember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helye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a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világban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Az ember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küzdelmei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és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törekvései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Az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emberi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élet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értelme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Az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emberi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sors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kérdései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Cambria" panose="02040503050406030204" pitchFamily="18" charset="0"/>
              </a:rPr>
              <a:t>Főszereplők</a:t>
            </a: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</a:rPr>
              <a:t>: Ádám, Éva, Lucifer</a:t>
            </a:r>
            <a:endParaRPr lang="hu-HU" sz="18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5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3A15266-2857-EFD1-1C57-E08921CA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mű színházi kihívása</a:t>
            </a:r>
          </a:p>
        </p:txBody>
      </p:sp>
      <p:pic>
        <p:nvPicPr>
          <p:cNvPr id="6" name="Kép 5" descr="A képen ruházat, épület, személy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A3048AB4-40C1-4228-3B43-AF9EC702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73" r="5429" b="2"/>
          <a:stretch>
            <a:fillRect/>
          </a:stretch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Tartalom helye 4" descr="A képen ruházat, személy, épület, ruha látható&#10;&#10;Lehet, hogy az AI által létrehozott tartalom helytelen.">
            <a:extLst>
              <a:ext uri="{FF2B5EF4-FFF2-40B4-BE49-F238E27FC236}">
                <a16:creationId xmlns:a16="http://schemas.microsoft.com/office/drawing/2014/main" id="{9603F53A-D140-9DC3-5D9F-D4D99407F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440" r="-3" b="-3"/>
          <a:stretch>
            <a:fillRect/>
          </a:stretch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6A6E77-8335-2362-405D-6D35BB862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Sokáig úgy gondolták, hogy a mű nem színpadra való</a:t>
            </a:r>
          </a:p>
          <a:p>
            <a:r>
              <a:rPr lang="en-US" sz="1700"/>
              <a:t>Sok történelmi korszak, gyors helyszínváltás, nagy tömegjelenetek</a:t>
            </a:r>
          </a:p>
          <a:p>
            <a:r>
              <a:rPr lang="en-US" sz="1700"/>
              <a:t>A Nemzeti Színház vállalkozott az első bemutatóra, mérföldkő a magyar színháztörténetben</a:t>
            </a:r>
          </a:p>
        </p:txBody>
      </p:sp>
    </p:spTree>
    <p:extLst>
      <p:ext uri="{BB962C8B-B14F-4D97-AF65-F5344CB8AC3E}">
        <p14:creationId xmlns:p14="http://schemas.microsoft.com/office/powerpoint/2010/main" val="231192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38D537-CF84-BCB0-F680-06603F57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Paulay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Ede rendezése</a:t>
            </a:r>
          </a:p>
        </p:txBody>
      </p:sp>
      <p:pic>
        <p:nvPicPr>
          <p:cNvPr id="5" name="Kép 4" descr="A képen épület, kültéri, ég, fekete-fehér látható&#10;&#10;Lehet, hogy az AI által létrehozott tartalom helytelen.">
            <a:extLst>
              <a:ext uri="{FF2B5EF4-FFF2-40B4-BE49-F238E27FC236}">
                <a16:creationId xmlns:a16="http://schemas.microsoft.com/office/drawing/2014/main" id="{287820BA-A009-0ED8-D97C-4A9FC2B7FE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83" r="26459" b="-2"/>
          <a:stretch>
            <a:fillRect/>
          </a:stretch>
        </p:blipFill>
        <p:spPr>
          <a:xfrm>
            <a:off x="23034" y="0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2870B0-01A4-ABDC-D50B-CED5CA4A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Paulay Ede (1836-1894) -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színész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rendező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Nemzeti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Színház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igazgatója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Rendezés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1883.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szeptember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21.</a:t>
            </a: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Helyszín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Nemzeti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Színház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Látványközpontú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színház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Nagyszabású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részletgazdag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díszletek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Történelmi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hitelességre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törekvés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Klasszikus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hagyományőrző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színpadi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megvalósítás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nézők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lenyűgözése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vizuális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eszközökkel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endParaRPr lang="hu-HU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Tartalom helye 4" descr="Paulay Ede. Mo. és a Nagyvilág, 1878">
            <a:extLst>
              <a:ext uri="{FF2B5EF4-FFF2-40B4-BE49-F238E27FC236}">
                <a16:creationId xmlns:a16="http://schemas.microsoft.com/office/drawing/2014/main" id="{1E70E344-C5C1-2EC4-AA40-074BD070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49" r="14587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874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E2D958-C168-6543-3D45-DB0216A7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  <a:latin typeface="Cambria" panose="02040503050406030204" pitchFamily="18" charset="0"/>
              </a:rPr>
              <a:t>Paulay </a:t>
            </a:r>
            <a:r>
              <a:rPr lang="en-US" sz="3700" dirty="0" err="1">
                <a:solidFill>
                  <a:schemeClr val="bg1"/>
                </a:solidFill>
                <a:latin typeface="Cambria" panose="02040503050406030204" pitchFamily="18" charset="0"/>
              </a:rPr>
              <a:t>rendezésének</a:t>
            </a:r>
            <a:r>
              <a:rPr lang="en-US" sz="37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Cambria" panose="02040503050406030204" pitchFamily="18" charset="0"/>
              </a:rPr>
              <a:t>jellemzői</a:t>
            </a:r>
            <a:endParaRPr lang="hu-HU" sz="37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DA56D60-CA37-CD20-2814-0E2B8C15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77" r="-1" b="41173"/>
          <a:stretch>
            <a:fillRect/>
          </a:stretch>
        </p:blipFill>
        <p:spPr>
          <a:xfrm>
            <a:off x="95270" y="-1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43C5AFB-9BFF-5F97-980E-7B88073B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3899"/>
          <a:stretch>
            <a:fillRect/>
          </a:stretch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B535EC4-EECD-7FDF-A0C5-51B9CD25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71" r="-2" b="14717"/>
          <a:stretch>
            <a:fillRect/>
          </a:stretch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A6CF17-32E7-3718-C3C6-D72FD3EF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286160"/>
            <a:ext cx="5692774" cy="2571839"/>
          </a:xfrm>
        </p:spPr>
        <p:txBody>
          <a:bodyPr>
            <a:normAutofit fontScale="32500" lnSpcReduction="20000"/>
          </a:bodyPr>
          <a:lstStyle/>
          <a:p>
            <a:r>
              <a:rPr lang="en-US" sz="600" dirty="0">
                <a:solidFill>
                  <a:schemeClr val="bg1">
                    <a:alpha val="80000"/>
                  </a:schemeClr>
                </a:solidFill>
              </a:rPr>
              <a:t>Szereplők:</a:t>
            </a:r>
            <a:endParaRPr lang="hu-HU" sz="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karakterek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inkább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eszméket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képviselnek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nem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egyéni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személyiségek</a:t>
            </a:r>
            <a:endParaRPr lang="en-US" sz="7200" dirty="0">
              <a:solidFill>
                <a:schemeClr val="bg1">
                  <a:alpha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külső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megjelenés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jelmez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tartás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meghatározó</a:t>
            </a:r>
            <a:endParaRPr lang="en-US" sz="7200" dirty="0">
              <a:solidFill>
                <a:schemeClr val="bg1">
                  <a:alpha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Kevésbé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jelenik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meg 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belső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vívódás</a:t>
            </a:r>
            <a:endParaRPr lang="en-US" sz="7200" dirty="0">
              <a:solidFill>
                <a:schemeClr val="bg1">
                  <a:alpha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hangsúly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történelmi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szerepen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van,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nem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a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lelki</a:t>
            </a:r>
            <a:r>
              <a:rPr lang="en-US" sz="7200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mélységen</a:t>
            </a:r>
            <a:endParaRPr lang="en-US" sz="7200" dirty="0">
              <a:solidFill>
                <a:schemeClr val="bg1">
                  <a:alpha val="80000"/>
                </a:schemeClr>
              </a:solidFill>
              <a:latin typeface="Cambria" panose="02040503050406030204" pitchFamily="18" charset="0"/>
            </a:endParaRPr>
          </a:p>
          <a:p>
            <a:endParaRPr lang="hu-HU" sz="6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DD8DDD8-1CDA-D338-B6A1-C4F88139ACB3}"/>
              </a:ext>
            </a:extLst>
          </p:cNvPr>
          <p:cNvSpPr txBox="1"/>
          <p:nvPr/>
        </p:nvSpPr>
        <p:spPr>
          <a:xfrm>
            <a:off x="838200" y="2994212"/>
            <a:ext cx="21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Ádám - Nagy Imre</a:t>
            </a:r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576A7F3-35AF-BAB8-C53F-86957D5DD64A}"/>
              </a:ext>
            </a:extLst>
          </p:cNvPr>
          <p:cNvSpPr txBox="1"/>
          <p:nvPr/>
        </p:nvSpPr>
        <p:spPr>
          <a:xfrm>
            <a:off x="4823012" y="2994212"/>
            <a:ext cx="245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alpha val="80000"/>
                  </a:schemeClr>
                </a:solidFill>
              </a:rPr>
              <a:t>Éva - Jászai Mari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69E4681-34E0-8A6E-A787-A10935EDF244}"/>
              </a:ext>
            </a:extLst>
          </p:cNvPr>
          <p:cNvSpPr txBox="1"/>
          <p:nvPr/>
        </p:nvSpPr>
        <p:spPr>
          <a:xfrm>
            <a:off x="8633010" y="2994212"/>
            <a:ext cx="31466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Cambria" panose="02040503050406030204" pitchFamily="18" charset="0"/>
              </a:rPr>
              <a:t>Lucifer – Gyenes Szilárd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435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CC163B-9CFE-E959-EFA3-4885C8E9F2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9378" r="26621" b="-2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Tartalom helye 4" descr="A képen kültéri, ég, épület, fa látható&#10;&#10;Lehet, hogy az AI által létrehozott tartalom helytelen.">
            <a:extLst>
              <a:ext uri="{FF2B5EF4-FFF2-40B4-BE49-F238E27FC236}">
                <a16:creationId xmlns:a16="http://schemas.microsoft.com/office/drawing/2014/main" id="{D661B7AF-D122-01D9-D083-B8D90D1EE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60000"/>
          </a:blip>
          <a:srcRect l="18419" r="20915" b="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29DA691-012C-209C-025D-E2C97A24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8"/>
            <a:ext cx="9801854" cy="1192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Cambria" panose="02040503050406030204" pitchFamily="18" charset="0"/>
              </a:rPr>
              <a:t>A </a:t>
            </a:r>
            <a:r>
              <a:rPr lang="en-US" sz="4800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két</a:t>
            </a:r>
            <a:r>
              <a:rPr lang="en-US" sz="4800" kern="1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világháború</a:t>
            </a:r>
            <a:r>
              <a:rPr lang="en-US" sz="4800" kern="1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közötti</a:t>
            </a:r>
            <a:r>
              <a:rPr lang="en-US" sz="4800" kern="1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színház</a:t>
            </a:r>
            <a:endParaRPr lang="en-US" sz="4800" kern="1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343092-B761-7468-F1E5-0BC878098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966" y="2460568"/>
            <a:ext cx="9801854" cy="3664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Színház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megújulása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a 20.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század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elején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Modern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rendezői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elképzelések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Új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színpadi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technikák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Pszichológiai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filozófiai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értelmezések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2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FF5AF26-E349-220F-7917-D23FB46B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Németh Antal rendezése</a:t>
            </a:r>
            <a:endParaRPr lang="hu-HU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Kép 4" descr="A képen ruházat, lábbelik, ember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1474E36A-4573-7D9B-EB80-BED1A7AA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55" r="24597" b="-2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AE8790-5E9B-70C8-248F-2D7B3909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Németh Antal (1903-1968) rendező, színházigazgató</a:t>
            </a:r>
          </a:p>
          <a:p>
            <a:pPr marL="0" indent="0">
              <a:buNone/>
            </a:pPr>
            <a:endParaRPr lang="hu-HU" sz="17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Rendezés: 1937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Szakítás a hagyományos színpadképpel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Stilizált, leegyszerűsített térhasználat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Jelzésszerű  díszletek és jelmezek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Dinamikusabb, mozgásra építő rendezés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Modern színházi szemlélet megjelenése</a:t>
            </a:r>
          </a:p>
          <a:p>
            <a:endParaRPr lang="hu-HU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Tartalom helye 4" descr="Németh Antal az írókat meg akarta nyerni">
            <a:extLst>
              <a:ext uri="{FF2B5EF4-FFF2-40B4-BE49-F238E27FC236}">
                <a16:creationId xmlns:a16="http://schemas.microsoft.com/office/drawing/2014/main" id="{612516DD-F92C-BDC3-477B-9C0CA001F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75" r="19888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838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04C202-D1F7-CE65-6ED4-7FA4FF20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hu-HU" sz="4800">
                <a:latin typeface="Cambria" panose="02040503050406030204" pitchFamily="18" charset="0"/>
              </a:rPr>
              <a:t>A rendezés jellemzői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55025F-55DE-D050-2872-E6A32B8D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68" r="18838" b="1"/>
          <a:stretch>
            <a:fillRect/>
          </a:stretch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81C9D0F-64FA-762A-D553-581C122A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7" r="2" b="26123"/>
          <a:stretch>
            <a:fillRect/>
          </a:stretch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82B832B-DD16-41AE-014C-84E6FDCE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26" r="2" b="21450"/>
          <a:stretch>
            <a:fillRect/>
          </a:stretch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E459D0-9A71-50A0-14ED-DB0639ED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2172114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karakterek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inkább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gondolatokat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és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konfliktusokat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közvetítenek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mozgás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és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gesztusok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fontosabbak</a:t>
            </a:r>
            <a:r>
              <a:rPr lang="en-US" sz="2000" dirty="0">
                <a:latin typeface="Cambria" panose="02040503050406030204" pitchFamily="18" charset="0"/>
              </a:rPr>
              <a:t>, mint a </a:t>
            </a:r>
            <a:r>
              <a:rPr lang="en-US" sz="2000" dirty="0" err="1">
                <a:latin typeface="Cambria" panose="02040503050406030204" pitchFamily="18" charset="0"/>
              </a:rPr>
              <a:t>külső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részletek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Kevésbé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realista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inkább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elvont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ábrázolás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szereplők</a:t>
            </a:r>
            <a:r>
              <a:rPr lang="en-US" sz="2000" dirty="0">
                <a:latin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</a:rPr>
              <a:t>rendező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értelmezésének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hordozói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1899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7" descr="A képen Emberi arc, portré, ruházat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6FBB89B7-4787-9214-7CEE-62AAB122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1329"/>
          <a:stretch>
            <a:fillRect/>
          </a:stretch>
        </p:blipFill>
        <p:spPr>
          <a:xfrm>
            <a:off x="374183" y="71583"/>
            <a:ext cx="4599613" cy="5558385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65655A6-3BBA-4CFB-6751-F6DF0CDD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267200"/>
            <a:ext cx="3692135" cy="19409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Gellért Endre </a:t>
            </a:r>
            <a:r>
              <a:rPr lang="en-US" dirty="0" err="1">
                <a:latin typeface="Cambria" panose="02040503050406030204" pitchFamily="18" charset="0"/>
              </a:rPr>
              <a:t>rendezése</a:t>
            </a:r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BE24DD0-224D-C273-6E3B-321C45FC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19" r="34149" b="-5"/>
          <a:stretch>
            <a:fillRect/>
          </a:stretch>
        </p:blipFill>
        <p:spPr>
          <a:xfrm>
            <a:off x="8937458" y="643469"/>
            <a:ext cx="2586912" cy="237575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CE59011-C8E4-140B-83C5-49DA14569C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418" r="13863"/>
          <a:stretch>
            <a:fillRect/>
          </a:stretch>
        </p:blipFill>
        <p:spPr>
          <a:xfrm>
            <a:off x="8454846" y="3019227"/>
            <a:ext cx="3254555" cy="3188966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DEEFA3-8EDF-CAAE-1F43-6678ECF7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250" y="2953981"/>
            <a:ext cx="6248758" cy="3482678"/>
          </a:xfrm>
        </p:spPr>
        <p:txBody>
          <a:bodyPr anchor="ctr">
            <a:normAutofit lnSpcReduction="10000"/>
          </a:bodyPr>
          <a:lstStyle/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Gellért Endre (1914-1960)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Rendezés</a:t>
            </a:r>
            <a:r>
              <a:rPr lang="en-US" sz="2000" dirty="0">
                <a:latin typeface="Cambria" panose="02040503050406030204" pitchFamily="18" charset="0"/>
              </a:rPr>
              <a:t>: 1955</a:t>
            </a:r>
          </a:p>
          <a:p>
            <a:r>
              <a:rPr lang="en-US" sz="2000" dirty="0" err="1">
                <a:latin typeface="Cambria" panose="02040503050406030204" pitchFamily="18" charset="0"/>
              </a:rPr>
              <a:t>Letisztult</a:t>
            </a:r>
            <a:r>
              <a:rPr lang="en-US" sz="2000" dirty="0">
                <a:latin typeface="Cambria" panose="02040503050406030204" pitchFamily="18" charset="0"/>
              </a:rPr>
              <a:t>, </a:t>
            </a:r>
            <a:r>
              <a:rPr lang="en-US" sz="2000" dirty="0" err="1">
                <a:latin typeface="Cambria" panose="02040503050406030204" pitchFamily="18" charset="0"/>
              </a:rPr>
              <a:t>minimalista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színpadkép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látvány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háttérbe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szorítása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szöveg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és</a:t>
            </a:r>
            <a:r>
              <a:rPr lang="en-US" sz="2000" dirty="0">
                <a:latin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</a:rPr>
              <a:t>tartalom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előtérbe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helyezése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Erősen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értelmező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elemző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rendezői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szemlélet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 err="1">
                <a:latin typeface="Cambria" panose="02040503050406030204" pitchFamily="18" charset="0"/>
              </a:rPr>
              <a:t>darab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mondanivalójának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kiemelése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hu-HU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96AD0CF-3DF9-D01C-B34A-6488D1A490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200" r="16746" b="1"/>
          <a:stretch>
            <a:fillRect/>
          </a:stretch>
        </p:blipFill>
        <p:spPr>
          <a:xfrm>
            <a:off x="5267544" y="578224"/>
            <a:ext cx="3623236" cy="23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Macintosh PowerPoint</Application>
  <PresentationFormat>Szélesvásznú</PresentationFormat>
  <Paragraphs>86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Office-téma</vt:lpstr>
      <vt:lpstr>Az ember tragédiája rendezései a Nemzeti Színházban</vt:lpstr>
      <vt:lpstr>A mű bemutatása</vt:lpstr>
      <vt:lpstr>A mű színházi kihívása</vt:lpstr>
      <vt:lpstr>Paulay Ede rendezése</vt:lpstr>
      <vt:lpstr>Paulay rendezésének jellemzői</vt:lpstr>
      <vt:lpstr>A két világháború közötti színház</vt:lpstr>
      <vt:lpstr>Németh Antal rendezése</vt:lpstr>
      <vt:lpstr>A rendezés jellemzői</vt:lpstr>
      <vt:lpstr>Gellért Endre rendezése</vt:lpstr>
      <vt:lpstr>A színészi játék Gellért Endre előadásában</vt:lpstr>
      <vt:lpstr>Összefoglalásként...</vt:lpstr>
      <vt:lpstr>Köszönjük, hogy figyelemmel kísérték a bemutatónkat!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rendezései a Nemzeti Színházban</dc:title>
  <dc:creator/>
  <cp:lastModifiedBy>Erik Dr. Bíró</cp:lastModifiedBy>
  <cp:revision>137</cp:revision>
  <dcterms:created xsi:type="dcterms:W3CDTF">2026-03-13T16:33:22Z</dcterms:created>
  <dcterms:modified xsi:type="dcterms:W3CDTF">2026-03-29T15:07:28Z</dcterms:modified>
</cp:coreProperties>
</file>