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D8D57D-E0B0-223F-B2BE-50F2A90D8D2F}" v="3" dt="2026-04-19T07:31:43.246"/>
    <p1510:client id="{5788A058-5CAB-21CF-60FC-D37929269BAD}" v="148" dt="2026-04-17T23:17:11.507"/>
    <p1510:client id="{96B251FA-9D10-2973-A965-0247C4F48AFF}" v="360" dt="2026-04-19T00:34:09.501"/>
    <p1510:client id="{9B64B430-E195-08D6-8CE0-A1418D736727}" v="756" dt="2026-04-17T21:48:07.811"/>
    <p1510:client id="{BDFE3C5E-3F88-7807-410D-12BA8F15070F}" v="19" dt="2026-04-19T07:35:15.236"/>
    <p1510:client id="{C6EAC594-4E7C-ED7B-60C3-33D1AF46A47D}" v="273" dt="2026-04-17T22:15:12.7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96" d="100"/>
          <a:sy n="96" d="100"/>
        </p:scale>
        <p:origin x="4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EF6A4F-0498-4B9D-A104-BEF10B9FF854}" type="doc">
      <dgm:prSet loTypeId="urn:microsoft.com/office/officeart/2005/8/layout/hProcess9" loCatId="process" qsTypeId="urn:microsoft.com/office/officeart/2005/8/quickstyle/3d4" qsCatId="3D" csTypeId="urn:microsoft.com/office/officeart/2005/8/colors/accent0_2" csCatId="mainScheme" phldr="1"/>
      <dgm:spPr/>
    </dgm:pt>
    <dgm:pt modelId="{4D624254-1CD8-498F-A891-54F1C559ADC8}">
      <dgm:prSet phldrT="[Text]" phldr="0"/>
      <dgm:spPr/>
      <dgm:t>
        <a:bodyPr/>
        <a:lstStyle/>
        <a:p>
          <a:pPr rtl="0"/>
          <a:r>
            <a:rPr lang="en-US" dirty="0" err="1">
              <a:solidFill>
                <a:schemeClr val="tx1"/>
              </a:solidFill>
              <a:latin typeface="Footlight MT Light"/>
            </a:rPr>
            <a:t>Háromgarasos</a:t>
          </a:r>
          <a:r>
            <a:rPr lang="en-US" dirty="0">
              <a:solidFill>
                <a:schemeClr val="tx1"/>
              </a:solidFill>
              <a:latin typeface="Footlight MT Light"/>
            </a:rPr>
            <a:t> opera – </a:t>
          </a:r>
          <a:r>
            <a:rPr lang="en-US" dirty="0" err="1">
              <a:solidFill>
                <a:schemeClr val="tx1"/>
              </a:solidFill>
              <a:latin typeface="Footlight MT Light"/>
            </a:rPr>
            <a:t>Beköpy</a:t>
          </a:r>
          <a:r>
            <a:rPr lang="en-US" dirty="0">
              <a:solidFill>
                <a:schemeClr val="tx1"/>
              </a:solidFill>
              <a:latin typeface="Footlight MT Light"/>
            </a:rPr>
            <a:t> (2001)</a:t>
          </a:r>
        </a:p>
      </dgm:t>
    </dgm:pt>
    <dgm:pt modelId="{7980E875-2242-40D6-9125-67C6B76FCD31}" type="parTrans" cxnId="{88746B67-F1DA-4CB1-9ABA-18EFED5BB83B}">
      <dgm:prSet/>
      <dgm:spPr/>
      <dgm:t>
        <a:bodyPr/>
        <a:lstStyle/>
        <a:p>
          <a:endParaRPr lang="hu-HU"/>
        </a:p>
      </dgm:t>
    </dgm:pt>
    <dgm:pt modelId="{7FE603C5-0337-4796-94F2-0DFA25895EA1}" type="sibTrans" cxnId="{88746B67-F1DA-4CB1-9ABA-18EFED5BB83B}">
      <dgm:prSet/>
      <dgm:spPr/>
      <dgm:t>
        <a:bodyPr/>
        <a:lstStyle/>
        <a:p>
          <a:endParaRPr lang="hu-HU"/>
        </a:p>
      </dgm:t>
    </dgm:pt>
    <dgm:pt modelId="{AE016D8C-DB3C-435D-ABDC-0983AE384D4A}">
      <dgm:prSet phldrT="[Text]"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Footlight MT Light"/>
            </a:rPr>
            <a:t>Az ember </a:t>
          </a:r>
          <a:r>
            <a:rPr lang="en-US" dirty="0" err="1">
              <a:solidFill>
                <a:schemeClr val="tx1"/>
              </a:solidFill>
              <a:latin typeface="Footlight MT Light"/>
            </a:rPr>
            <a:t>tragédiája</a:t>
          </a:r>
          <a:r>
            <a:rPr lang="en-US" dirty="0">
              <a:solidFill>
                <a:schemeClr val="tx1"/>
              </a:solidFill>
              <a:latin typeface="Footlight MT Light"/>
            </a:rPr>
            <a:t>- Ádám (2011)</a:t>
          </a:r>
        </a:p>
      </dgm:t>
    </dgm:pt>
    <dgm:pt modelId="{D53A836E-7AA2-46BE-BAAF-5C66B909680E}" type="parTrans" cxnId="{10DF8E68-F729-4D98-8000-49248E3DEF22}">
      <dgm:prSet/>
      <dgm:spPr/>
      <dgm:t>
        <a:bodyPr/>
        <a:lstStyle/>
        <a:p>
          <a:endParaRPr lang="hu-HU"/>
        </a:p>
      </dgm:t>
    </dgm:pt>
    <dgm:pt modelId="{BBBFEFDF-5269-41EE-BC9E-E57E2E8155BB}" type="sibTrans" cxnId="{10DF8E68-F729-4D98-8000-49248E3DEF22}">
      <dgm:prSet/>
      <dgm:spPr/>
      <dgm:t>
        <a:bodyPr/>
        <a:lstStyle/>
        <a:p>
          <a:endParaRPr lang="hu-HU"/>
        </a:p>
      </dgm:t>
    </dgm:pt>
    <dgm:pt modelId="{74C0BB3A-59C6-49C1-BACF-58672AEAD035}">
      <dgm:prSet phldrT="[Text]" phldr="0"/>
      <dgm:spPr/>
      <dgm:t>
        <a:bodyPr/>
        <a:lstStyle/>
        <a:p>
          <a:pPr rtl="0"/>
          <a:r>
            <a:rPr lang="en-US">
              <a:solidFill>
                <a:schemeClr val="tx1"/>
              </a:solidFill>
              <a:latin typeface="Footlight MT Light"/>
            </a:rPr>
            <a:t>Don Quijote – Cervantes (2015)</a:t>
          </a:r>
        </a:p>
      </dgm:t>
    </dgm:pt>
    <dgm:pt modelId="{828C47E9-A147-4A28-A8CF-434F701DDD92}" type="parTrans" cxnId="{836D9CBC-E918-4D2B-8156-C63401B9866A}">
      <dgm:prSet/>
      <dgm:spPr/>
      <dgm:t>
        <a:bodyPr/>
        <a:lstStyle/>
        <a:p>
          <a:endParaRPr lang="hu-HU"/>
        </a:p>
      </dgm:t>
    </dgm:pt>
    <dgm:pt modelId="{2009BFA9-751A-4BF3-982D-94A3B5163B54}" type="sibTrans" cxnId="{836D9CBC-E918-4D2B-8156-C63401B9866A}">
      <dgm:prSet/>
      <dgm:spPr/>
      <dgm:t>
        <a:bodyPr/>
        <a:lstStyle/>
        <a:p>
          <a:endParaRPr lang="hu-HU"/>
        </a:p>
      </dgm:t>
    </dgm:pt>
    <dgm:pt modelId="{954DCFBE-1F9D-46CE-952F-523650EF732A}" type="pres">
      <dgm:prSet presAssocID="{04EF6A4F-0498-4B9D-A104-BEF10B9FF854}" presName="CompostProcess" presStyleCnt="0">
        <dgm:presLayoutVars>
          <dgm:dir/>
          <dgm:resizeHandles val="exact"/>
        </dgm:presLayoutVars>
      </dgm:prSet>
      <dgm:spPr/>
    </dgm:pt>
    <dgm:pt modelId="{C870EFCD-CF1A-4275-98D1-D0E6834DF9A3}" type="pres">
      <dgm:prSet presAssocID="{04EF6A4F-0498-4B9D-A104-BEF10B9FF854}" presName="arrow" presStyleLbl="bgShp" presStyleIdx="0" presStyleCnt="1"/>
      <dgm:spPr/>
    </dgm:pt>
    <dgm:pt modelId="{E96560AD-1DDB-4E2B-AB21-D41928EED428}" type="pres">
      <dgm:prSet presAssocID="{04EF6A4F-0498-4B9D-A104-BEF10B9FF854}" presName="linearProcess" presStyleCnt="0"/>
      <dgm:spPr/>
    </dgm:pt>
    <dgm:pt modelId="{AEA3534A-1EB7-4A96-BF60-96DB55AEF4F5}" type="pres">
      <dgm:prSet presAssocID="{4D624254-1CD8-498F-A891-54F1C559ADC8}" presName="textNode" presStyleLbl="node1" presStyleIdx="0" presStyleCnt="3">
        <dgm:presLayoutVars>
          <dgm:bulletEnabled val="1"/>
        </dgm:presLayoutVars>
      </dgm:prSet>
      <dgm:spPr/>
    </dgm:pt>
    <dgm:pt modelId="{C7A19152-581F-4A1D-9CE4-BBEE96D43CA5}" type="pres">
      <dgm:prSet presAssocID="{7FE603C5-0337-4796-94F2-0DFA25895EA1}" presName="sibTrans" presStyleCnt="0"/>
      <dgm:spPr/>
    </dgm:pt>
    <dgm:pt modelId="{FA4FFE09-4BB8-4A5D-B156-8FDEDD77CAC4}" type="pres">
      <dgm:prSet presAssocID="{AE016D8C-DB3C-435D-ABDC-0983AE384D4A}" presName="textNode" presStyleLbl="node1" presStyleIdx="1" presStyleCnt="3">
        <dgm:presLayoutVars>
          <dgm:bulletEnabled val="1"/>
        </dgm:presLayoutVars>
      </dgm:prSet>
      <dgm:spPr/>
    </dgm:pt>
    <dgm:pt modelId="{E51AB5B6-671E-4F26-8B18-2C361AE2322B}" type="pres">
      <dgm:prSet presAssocID="{BBBFEFDF-5269-41EE-BC9E-E57E2E8155BB}" presName="sibTrans" presStyleCnt="0"/>
      <dgm:spPr/>
    </dgm:pt>
    <dgm:pt modelId="{DDBA73CF-EEAB-4B05-B5AE-D88B757E2797}" type="pres">
      <dgm:prSet presAssocID="{74C0BB3A-59C6-49C1-BACF-58672AEAD035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8746B67-F1DA-4CB1-9ABA-18EFED5BB83B}" srcId="{04EF6A4F-0498-4B9D-A104-BEF10B9FF854}" destId="{4D624254-1CD8-498F-A891-54F1C559ADC8}" srcOrd="0" destOrd="0" parTransId="{7980E875-2242-40D6-9125-67C6B76FCD31}" sibTransId="{7FE603C5-0337-4796-94F2-0DFA25895EA1}"/>
    <dgm:cxn modelId="{10DF8E68-F729-4D98-8000-49248E3DEF22}" srcId="{04EF6A4F-0498-4B9D-A104-BEF10B9FF854}" destId="{AE016D8C-DB3C-435D-ABDC-0983AE384D4A}" srcOrd="1" destOrd="0" parTransId="{D53A836E-7AA2-46BE-BAAF-5C66B909680E}" sibTransId="{BBBFEFDF-5269-41EE-BC9E-E57E2E8155BB}"/>
    <dgm:cxn modelId="{5D04926B-FAA8-402D-BFCD-B2FED2ADC24E}" type="presOf" srcId="{AE016D8C-DB3C-435D-ABDC-0983AE384D4A}" destId="{FA4FFE09-4BB8-4A5D-B156-8FDEDD77CAC4}" srcOrd="0" destOrd="0" presId="urn:microsoft.com/office/officeart/2005/8/layout/hProcess9"/>
    <dgm:cxn modelId="{099225B0-7336-4BCA-8DEC-9386ABA520FD}" type="presOf" srcId="{74C0BB3A-59C6-49C1-BACF-58672AEAD035}" destId="{DDBA73CF-EEAB-4B05-B5AE-D88B757E2797}" srcOrd="0" destOrd="0" presId="urn:microsoft.com/office/officeart/2005/8/layout/hProcess9"/>
    <dgm:cxn modelId="{836D9CBC-E918-4D2B-8156-C63401B9866A}" srcId="{04EF6A4F-0498-4B9D-A104-BEF10B9FF854}" destId="{74C0BB3A-59C6-49C1-BACF-58672AEAD035}" srcOrd="2" destOrd="0" parTransId="{828C47E9-A147-4A28-A8CF-434F701DDD92}" sibTransId="{2009BFA9-751A-4BF3-982D-94A3B5163B54}"/>
    <dgm:cxn modelId="{906B72D9-DCDF-407F-897E-BB6E1CA22024}" type="presOf" srcId="{04EF6A4F-0498-4B9D-A104-BEF10B9FF854}" destId="{954DCFBE-1F9D-46CE-952F-523650EF732A}" srcOrd="0" destOrd="0" presId="urn:microsoft.com/office/officeart/2005/8/layout/hProcess9"/>
    <dgm:cxn modelId="{D3E199ED-C589-41D6-983A-B3D8D102A665}" type="presOf" srcId="{4D624254-1CD8-498F-A891-54F1C559ADC8}" destId="{AEA3534A-1EB7-4A96-BF60-96DB55AEF4F5}" srcOrd="0" destOrd="0" presId="urn:microsoft.com/office/officeart/2005/8/layout/hProcess9"/>
    <dgm:cxn modelId="{E256DA4B-C617-4269-9166-F1478DC3CAEF}" type="presParOf" srcId="{954DCFBE-1F9D-46CE-952F-523650EF732A}" destId="{C870EFCD-CF1A-4275-98D1-D0E6834DF9A3}" srcOrd="0" destOrd="0" presId="urn:microsoft.com/office/officeart/2005/8/layout/hProcess9"/>
    <dgm:cxn modelId="{56356552-EE3B-4349-91E8-13D23C23D04D}" type="presParOf" srcId="{954DCFBE-1F9D-46CE-952F-523650EF732A}" destId="{E96560AD-1DDB-4E2B-AB21-D41928EED428}" srcOrd="1" destOrd="0" presId="urn:microsoft.com/office/officeart/2005/8/layout/hProcess9"/>
    <dgm:cxn modelId="{72EA914D-6E2B-40F0-82F5-6DCB393DF104}" type="presParOf" srcId="{E96560AD-1DDB-4E2B-AB21-D41928EED428}" destId="{AEA3534A-1EB7-4A96-BF60-96DB55AEF4F5}" srcOrd="0" destOrd="0" presId="urn:microsoft.com/office/officeart/2005/8/layout/hProcess9"/>
    <dgm:cxn modelId="{4A45B623-299F-4E4F-9C1D-EDDC8975B122}" type="presParOf" srcId="{E96560AD-1DDB-4E2B-AB21-D41928EED428}" destId="{C7A19152-581F-4A1D-9CE4-BBEE96D43CA5}" srcOrd="1" destOrd="0" presId="urn:microsoft.com/office/officeart/2005/8/layout/hProcess9"/>
    <dgm:cxn modelId="{C44CED03-D853-44CC-B1F5-8DE6EE3077F3}" type="presParOf" srcId="{E96560AD-1DDB-4E2B-AB21-D41928EED428}" destId="{FA4FFE09-4BB8-4A5D-B156-8FDEDD77CAC4}" srcOrd="2" destOrd="0" presId="urn:microsoft.com/office/officeart/2005/8/layout/hProcess9"/>
    <dgm:cxn modelId="{2789E9A5-8B36-46F1-9055-F7CA2F9A6407}" type="presParOf" srcId="{E96560AD-1DDB-4E2B-AB21-D41928EED428}" destId="{E51AB5B6-671E-4F26-8B18-2C361AE2322B}" srcOrd="3" destOrd="0" presId="urn:microsoft.com/office/officeart/2005/8/layout/hProcess9"/>
    <dgm:cxn modelId="{0BA1638B-59D7-4298-BD79-998D2658721A}" type="presParOf" srcId="{E96560AD-1DDB-4E2B-AB21-D41928EED428}" destId="{DDBA73CF-EEAB-4B05-B5AE-D88B757E279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41F9FD-DBC5-4A1A-9AFD-0B6B924AB323}" type="doc">
      <dgm:prSet loTypeId="urn:microsoft.com/office/officeart/2005/8/layout/hProcess9" loCatId="process" qsTypeId="urn:microsoft.com/office/officeart/2005/8/quickstyle/3d4" qsCatId="3D" csTypeId="urn:microsoft.com/office/officeart/2005/8/colors/accent0_2" csCatId="mainScheme" phldr="1"/>
      <dgm:spPr/>
    </dgm:pt>
    <dgm:pt modelId="{DCB6D624-EFF0-41F1-A402-444741462FF5}">
      <dgm:prSet phldrT="[Text]"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Footlight MT Light"/>
            </a:rPr>
            <a:t>Antonius </a:t>
          </a:r>
          <a:r>
            <a:rPr lang="en-US" dirty="0" err="1">
              <a:solidFill>
                <a:schemeClr val="tx1"/>
              </a:solidFill>
              <a:latin typeface="Footlight MT Light"/>
            </a:rPr>
            <a:t>és</a:t>
          </a:r>
          <a:r>
            <a:rPr lang="en-US" dirty="0">
              <a:solidFill>
                <a:schemeClr val="tx1"/>
              </a:solidFill>
              <a:latin typeface="Footlight MT Light"/>
            </a:rPr>
            <a:t> Kleopátra – Kleopátra (1960)</a:t>
          </a:r>
        </a:p>
      </dgm:t>
    </dgm:pt>
    <dgm:pt modelId="{34A698C8-351C-4341-A6DF-17C9DE452F61}" type="parTrans" cxnId="{36BC70DB-84E1-458D-B393-A812F8A69397}">
      <dgm:prSet/>
      <dgm:spPr/>
    </dgm:pt>
    <dgm:pt modelId="{003692E1-4854-4702-8E43-E0A0C49F1C04}" type="sibTrans" cxnId="{36BC70DB-84E1-458D-B393-A812F8A69397}">
      <dgm:prSet/>
      <dgm:spPr/>
    </dgm:pt>
    <dgm:pt modelId="{98528406-D9B9-4398-9468-F92449B2280B}">
      <dgm:prSet phldrT="[Text]" phldr="0"/>
      <dgm:spPr/>
      <dgm:t>
        <a:bodyPr/>
        <a:lstStyle/>
        <a:p>
          <a:pPr rtl="0"/>
          <a:r>
            <a:rPr lang="en-US" dirty="0" err="1">
              <a:solidFill>
                <a:schemeClr val="tx1"/>
              </a:solidFill>
              <a:latin typeface="Footlight MT Light"/>
            </a:rPr>
            <a:t>Szigorú</a:t>
          </a:r>
          <a:r>
            <a:rPr lang="en-US" dirty="0">
              <a:solidFill>
                <a:schemeClr val="tx1"/>
              </a:solidFill>
              <a:latin typeface="Footlight MT Light"/>
            </a:rPr>
            <a:t> </a:t>
          </a:r>
          <a:r>
            <a:rPr lang="en-US" dirty="0" err="1">
              <a:solidFill>
                <a:schemeClr val="tx1"/>
              </a:solidFill>
              <a:latin typeface="Footlight MT Light"/>
            </a:rPr>
            <a:t>idők</a:t>
          </a:r>
          <a:r>
            <a:rPr lang="en-US" dirty="0">
              <a:solidFill>
                <a:schemeClr val="tx1"/>
              </a:solidFill>
              <a:latin typeface="Footlight MT Light"/>
            </a:rPr>
            <a:t> – </a:t>
          </a:r>
          <a:r>
            <a:rPr lang="en-US" dirty="0" err="1">
              <a:solidFill>
                <a:schemeClr val="tx1"/>
              </a:solidFill>
              <a:latin typeface="Footlight MT Light"/>
            </a:rPr>
            <a:t>Brunszvik</a:t>
          </a:r>
          <a:r>
            <a:rPr lang="en-US" dirty="0">
              <a:solidFill>
                <a:schemeClr val="tx1"/>
              </a:solidFill>
              <a:latin typeface="Footlight MT Light"/>
            </a:rPr>
            <a:t> Teréz (1988)</a:t>
          </a:r>
        </a:p>
      </dgm:t>
    </dgm:pt>
    <dgm:pt modelId="{C7427DC3-67BE-46F5-8A71-88AAB5CDB056}" type="parTrans" cxnId="{8B1B2754-9573-4647-9FF9-B9B6319DF3F6}">
      <dgm:prSet/>
      <dgm:spPr/>
    </dgm:pt>
    <dgm:pt modelId="{ACCFD743-D66D-4CEC-80C0-EA8385BDFC4F}" type="sibTrans" cxnId="{8B1B2754-9573-4647-9FF9-B9B6319DF3F6}">
      <dgm:prSet/>
      <dgm:spPr/>
    </dgm:pt>
    <dgm:pt modelId="{5DEA4F83-0941-4171-8ACE-20779691B741}">
      <dgm:prSet phldrT="[Text]"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Footlight MT Light"/>
            </a:rPr>
            <a:t>Az ember </a:t>
          </a:r>
          <a:r>
            <a:rPr lang="en-US" dirty="0" err="1">
              <a:solidFill>
                <a:schemeClr val="tx1"/>
              </a:solidFill>
              <a:latin typeface="Footlight MT Light"/>
            </a:rPr>
            <a:t>tragédiája</a:t>
          </a:r>
          <a:r>
            <a:rPr lang="en-US" dirty="0">
              <a:solidFill>
                <a:schemeClr val="tx1"/>
              </a:solidFill>
              <a:latin typeface="Footlight MT Light"/>
            </a:rPr>
            <a:t>- Éva (1999)</a:t>
          </a:r>
        </a:p>
      </dgm:t>
    </dgm:pt>
    <dgm:pt modelId="{43452A15-0C18-4388-9521-AC1CFB65B1E2}" type="parTrans" cxnId="{680F8725-8A97-4246-8E10-F9B0DD831C66}">
      <dgm:prSet/>
      <dgm:spPr/>
    </dgm:pt>
    <dgm:pt modelId="{B0863097-4187-4154-B9DE-8BA5700D56D9}" type="sibTrans" cxnId="{680F8725-8A97-4246-8E10-F9B0DD831C66}">
      <dgm:prSet/>
      <dgm:spPr/>
    </dgm:pt>
    <dgm:pt modelId="{7F88D0F1-99B4-4535-AC8A-F801494F741C}" type="pres">
      <dgm:prSet presAssocID="{A541F9FD-DBC5-4A1A-9AFD-0B6B924AB323}" presName="CompostProcess" presStyleCnt="0">
        <dgm:presLayoutVars>
          <dgm:dir/>
          <dgm:resizeHandles val="exact"/>
        </dgm:presLayoutVars>
      </dgm:prSet>
      <dgm:spPr/>
    </dgm:pt>
    <dgm:pt modelId="{246B7D64-F0EC-4F60-AC21-41EC278DB822}" type="pres">
      <dgm:prSet presAssocID="{A541F9FD-DBC5-4A1A-9AFD-0B6B924AB323}" presName="arrow" presStyleLbl="bgShp" presStyleIdx="0" presStyleCnt="1"/>
      <dgm:spPr/>
    </dgm:pt>
    <dgm:pt modelId="{EC9C6645-9CF3-4A2C-B0FB-4CB79D7EB9C1}" type="pres">
      <dgm:prSet presAssocID="{A541F9FD-DBC5-4A1A-9AFD-0B6B924AB323}" presName="linearProcess" presStyleCnt="0"/>
      <dgm:spPr/>
    </dgm:pt>
    <dgm:pt modelId="{D78E6A28-468F-4A4D-9445-BB22D1C2CC7C}" type="pres">
      <dgm:prSet presAssocID="{DCB6D624-EFF0-41F1-A402-444741462FF5}" presName="textNode" presStyleLbl="node1" presStyleIdx="0" presStyleCnt="3">
        <dgm:presLayoutVars>
          <dgm:bulletEnabled val="1"/>
        </dgm:presLayoutVars>
      </dgm:prSet>
      <dgm:spPr/>
    </dgm:pt>
    <dgm:pt modelId="{0A57B7B8-A35A-4198-B8BD-C59740C61CAF}" type="pres">
      <dgm:prSet presAssocID="{003692E1-4854-4702-8E43-E0A0C49F1C04}" presName="sibTrans" presStyleCnt="0"/>
      <dgm:spPr/>
    </dgm:pt>
    <dgm:pt modelId="{BF106B23-65AB-4DF8-92B8-353DC007D82C}" type="pres">
      <dgm:prSet presAssocID="{98528406-D9B9-4398-9468-F92449B2280B}" presName="textNode" presStyleLbl="node1" presStyleIdx="1" presStyleCnt="3">
        <dgm:presLayoutVars>
          <dgm:bulletEnabled val="1"/>
        </dgm:presLayoutVars>
      </dgm:prSet>
      <dgm:spPr/>
    </dgm:pt>
    <dgm:pt modelId="{867C47F0-65E6-4191-BFA4-31A8DB805E21}" type="pres">
      <dgm:prSet presAssocID="{ACCFD743-D66D-4CEC-80C0-EA8385BDFC4F}" presName="sibTrans" presStyleCnt="0"/>
      <dgm:spPr/>
    </dgm:pt>
    <dgm:pt modelId="{2459E02B-054C-4624-8006-8502521250E3}" type="pres">
      <dgm:prSet presAssocID="{5DEA4F83-0941-4171-8ACE-20779691B74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680F8725-8A97-4246-8E10-F9B0DD831C66}" srcId="{A541F9FD-DBC5-4A1A-9AFD-0B6B924AB323}" destId="{5DEA4F83-0941-4171-8ACE-20779691B741}" srcOrd="2" destOrd="0" parTransId="{43452A15-0C18-4388-9521-AC1CFB65B1E2}" sibTransId="{B0863097-4187-4154-B9DE-8BA5700D56D9}"/>
    <dgm:cxn modelId="{8B1B2754-9573-4647-9FF9-B9B6319DF3F6}" srcId="{A541F9FD-DBC5-4A1A-9AFD-0B6B924AB323}" destId="{98528406-D9B9-4398-9468-F92449B2280B}" srcOrd="1" destOrd="0" parTransId="{C7427DC3-67BE-46F5-8A71-88AAB5CDB056}" sibTransId="{ACCFD743-D66D-4CEC-80C0-EA8385BDFC4F}"/>
    <dgm:cxn modelId="{00504D55-E07C-487B-8DE3-3E89E3BC63AC}" type="presOf" srcId="{5DEA4F83-0941-4171-8ACE-20779691B741}" destId="{2459E02B-054C-4624-8006-8502521250E3}" srcOrd="0" destOrd="0" presId="urn:microsoft.com/office/officeart/2005/8/layout/hProcess9"/>
    <dgm:cxn modelId="{54DEF395-91EF-49B7-A3C7-478ED6B7EBBA}" type="presOf" srcId="{98528406-D9B9-4398-9468-F92449B2280B}" destId="{BF106B23-65AB-4DF8-92B8-353DC007D82C}" srcOrd="0" destOrd="0" presId="urn:microsoft.com/office/officeart/2005/8/layout/hProcess9"/>
    <dgm:cxn modelId="{36BC70DB-84E1-458D-B393-A812F8A69397}" srcId="{A541F9FD-DBC5-4A1A-9AFD-0B6B924AB323}" destId="{DCB6D624-EFF0-41F1-A402-444741462FF5}" srcOrd="0" destOrd="0" parTransId="{34A698C8-351C-4341-A6DF-17C9DE452F61}" sibTransId="{003692E1-4854-4702-8E43-E0A0C49F1C04}"/>
    <dgm:cxn modelId="{EC9288EE-3E19-44F7-BB9D-0B722FB93B23}" type="presOf" srcId="{DCB6D624-EFF0-41F1-A402-444741462FF5}" destId="{D78E6A28-468F-4A4D-9445-BB22D1C2CC7C}" srcOrd="0" destOrd="0" presId="urn:microsoft.com/office/officeart/2005/8/layout/hProcess9"/>
    <dgm:cxn modelId="{707370F2-47CC-4C82-8555-BBE616053B51}" type="presOf" srcId="{A541F9FD-DBC5-4A1A-9AFD-0B6B924AB323}" destId="{7F88D0F1-99B4-4535-AC8A-F801494F741C}" srcOrd="0" destOrd="0" presId="urn:microsoft.com/office/officeart/2005/8/layout/hProcess9"/>
    <dgm:cxn modelId="{0BE89D2E-F182-4C7F-9723-FB3CE234E145}" type="presParOf" srcId="{7F88D0F1-99B4-4535-AC8A-F801494F741C}" destId="{246B7D64-F0EC-4F60-AC21-41EC278DB822}" srcOrd="0" destOrd="0" presId="urn:microsoft.com/office/officeart/2005/8/layout/hProcess9"/>
    <dgm:cxn modelId="{94CAB300-ED3D-4B7F-BE9B-EDAB6B7B258D}" type="presParOf" srcId="{7F88D0F1-99B4-4535-AC8A-F801494F741C}" destId="{EC9C6645-9CF3-4A2C-B0FB-4CB79D7EB9C1}" srcOrd="1" destOrd="0" presId="urn:microsoft.com/office/officeart/2005/8/layout/hProcess9"/>
    <dgm:cxn modelId="{4BEF164F-02E1-4B0A-94F7-C75487F80D28}" type="presParOf" srcId="{EC9C6645-9CF3-4A2C-B0FB-4CB79D7EB9C1}" destId="{D78E6A28-468F-4A4D-9445-BB22D1C2CC7C}" srcOrd="0" destOrd="0" presId="urn:microsoft.com/office/officeart/2005/8/layout/hProcess9"/>
    <dgm:cxn modelId="{1BE24C49-EAE6-4494-A463-CB7629F2AFE2}" type="presParOf" srcId="{EC9C6645-9CF3-4A2C-B0FB-4CB79D7EB9C1}" destId="{0A57B7B8-A35A-4198-B8BD-C59740C61CAF}" srcOrd="1" destOrd="0" presId="urn:microsoft.com/office/officeart/2005/8/layout/hProcess9"/>
    <dgm:cxn modelId="{92F923B5-E4A6-4D19-850A-D23521CD7C86}" type="presParOf" srcId="{EC9C6645-9CF3-4A2C-B0FB-4CB79D7EB9C1}" destId="{BF106B23-65AB-4DF8-92B8-353DC007D82C}" srcOrd="2" destOrd="0" presId="urn:microsoft.com/office/officeart/2005/8/layout/hProcess9"/>
    <dgm:cxn modelId="{70184A55-7827-4662-9366-EBEA0074A2EA}" type="presParOf" srcId="{EC9C6645-9CF3-4A2C-B0FB-4CB79D7EB9C1}" destId="{867C47F0-65E6-4191-BFA4-31A8DB805E21}" srcOrd="3" destOrd="0" presId="urn:microsoft.com/office/officeart/2005/8/layout/hProcess9"/>
    <dgm:cxn modelId="{68A495E7-81B9-4F0C-81B3-E711A224AEE2}" type="presParOf" srcId="{EC9C6645-9CF3-4A2C-B0FB-4CB79D7EB9C1}" destId="{2459E02B-054C-4624-8006-8502521250E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C36301-44AE-4281-9954-6F22FDADF785}" type="doc">
      <dgm:prSet loTypeId="urn:microsoft.com/office/officeart/2005/8/layout/hProcess9" loCatId="process" qsTypeId="urn:microsoft.com/office/officeart/2005/8/quickstyle/3d4" qsCatId="3D" csTypeId="urn:microsoft.com/office/officeart/2005/8/colors/accent0_2" csCatId="mainScheme" phldr="1"/>
      <dgm:spPr/>
    </dgm:pt>
    <dgm:pt modelId="{6464FDDA-30EE-437A-8C9D-7401B0EB4466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Footlight MT Light"/>
            </a:rPr>
            <a:t>Bánk </a:t>
          </a:r>
          <a:r>
            <a:rPr lang="en-US" b="0" dirty="0" err="1">
              <a:solidFill>
                <a:schemeClr val="tx1"/>
              </a:solidFill>
              <a:latin typeface="Footlight MT Light"/>
            </a:rPr>
            <a:t>bán</a:t>
          </a:r>
          <a:r>
            <a:rPr lang="en-US" b="0" dirty="0">
              <a:solidFill>
                <a:schemeClr val="tx1"/>
              </a:solidFill>
              <a:latin typeface="Footlight MT Light"/>
            </a:rPr>
            <a:t> – Bánk</a:t>
          </a:r>
          <a:r>
            <a:rPr lang="en-US" dirty="0">
              <a:solidFill>
                <a:schemeClr val="tx1"/>
              </a:solidFill>
              <a:latin typeface="Footlight MT Light"/>
            </a:rPr>
            <a:t>       ( 1970-es </a:t>
          </a:r>
          <a:r>
            <a:rPr lang="en-US" dirty="0" err="1">
              <a:solidFill>
                <a:schemeClr val="tx1"/>
              </a:solidFill>
              <a:latin typeface="Footlight MT Light"/>
            </a:rPr>
            <a:t>évek</a:t>
          </a:r>
          <a:r>
            <a:rPr lang="en-US" dirty="0">
              <a:solidFill>
                <a:schemeClr val="tx1"/>
              </a:solidFill>
              <a:latin typeface="Footlight MT Light"/>
            </a:rPr>
            <a:t>)</a:t>
          </a:r>
        </a:p>
      </dgm:t>
    </dgm:pt>
    <dgm:pt modelId="{F1D1747D-FF96-43D2-8D19-EB54E77ADC5F}" type="parTrans" cxnId="{030434FD-E36C-4A8D-BD3E-0C618733D499}">
      <dgm:prSet/>
      <dgm:spPr/>
    </dgm:pt>
    <dgm:pt modelId="{ABC196B6-D8BE-43A2-9AC8-87B780BEDC35}" type="sibTrans" cxnId="{030434FD-E36C-4A8D-BD3E-0C618733D499}">
      <dgm:prSet/>
      <dgm:spPr/>
    </dgm:pt>
    <dgm:pt modelId="{5779E977-67EB-4BEB-A4F8-CF2076FEB215}">
      <dgm:prSet phldr="0"/>
      <dgm:spPr/>
      <dgm:t>
        <a:bodyPr/>
        <a:lstStyle/>
        <a:p>
          <a:pPr rtl="0"/>
          <a:r>
            <a:rPr lang="en-US" b="0" dirty="0">
              <a:solidFill>
                <a:schemeClr val="tx1"/>
              </a:solidFill>
              <a:latin typeface="Footlight MT Light"/>
            </a:rPr>
            <a:t>Lear </a:t>
          </a:r>
          <a:r>
            <a:rPr lang="en-US" b="0" dirty="0" err="1">
              <a:solidFill>
                <a:schemeClr val="tx1"/>
              </a:solidFill>
              <a:latin typeface="Footlight MT Light"/>
            </a:rPr>
            <a:t>király</a:t>
          </a:r>
          <a:r>
            <a:rPr lang="en-US" b="0" dirty="0">
              <a:solidFill>
                <a:schemeClr val="tx1"/>
              </a:solidFill>
              <a:latin typeface="Footlight MT Light"/>
            </a:rPr>
            <a:t> – Lear </a:t>
          </a:r>
          <a:r>
            <a:rPr lang="en-US" b="0" dirty="0" err="1">
              <a:solidFill>
                <a:schemeClr val="tx1"/>
              </a:solidFill>
              <a:latin typeface="Footlight MT Light"/>
            </a:rPr>
            <a:t>király</a:t>
          </a:r>
          <a:r>
            <a:rPr lang="en-US" dirty="0">
              <a:solidFill>
                <a:schemeClr val="tx1"/>
              </a:solidFill>
              <a:latin typeface="Footlight MT Light"/>
            </a:rPr>
            <a:t> (1980-as </a:t>
          </a:r>
          <a:r>
            <a:rPr lang="en-US" dirty="0" err="1">
              <a:solidFill>
                <a:schemeClr val="tx1"/>
              </a:solidFill>
              <a:latin typeface="Footlight MT Light"/>
            </a:rPr>
            <a:t>évek</a:t>
          </a:r>
          <a:r>
            <a:rPr lang="en-US" dirty="0">
              <a:solidFill>
                <a:schemeClr val="tx1"/>
              </a:solidFill>
              <a:latin typeface="Footlight MT Light"/>
            </a:rPr>
            <a:t>)</a:t>
          </a:r>
        </a:p>
      </dgm:t>
    </dgm:pt>
    <dgm:pt modelId="{010A52A3-6ABD-4E4E-962A-176847F295D7}" type="parTrans" cxnId="{545D624C-3101-40AE-96F7-AB40BAD47BED}">
      <dgm:prSet/>
      <dgm:spPr/>
    </dgm:pt>
    <dgm:pt modelId="{B8786B04-C635-4CFF-9FF3-91D56B4DA369}" type="sibTrans" cxnId="{545D624C-3101-40AE-96F7-AB40BAD47BED}">
      <dgm:prSet/>
      <dgm:spPr/>
    </dgm:pt>
    <dgm:pt modelId="{2355C049-ACC7-4784-B94E-1B9C33BAD21F}">
      <dgm:prSet phldr="0"/>
      <dgm:spPr/>
      <dgm:t>
        <a:bodyPr/>
        <a:lstStyle/>
        <a:p>
          <a:pPr rtl="0"/>
          <a:r>
            <a:rPr lang="en-US" dirty="0">
              <a:solidFill>
                <a:schemeClr val="tx1"/>
              </a:solidFill>
              <a:latin typeface="Footlight MT Light"/>
            </a:rPr>
            <a:t>Az ember </a:t>
          </a:r>
          <a:r>
            <a:rPr lang="en-US" dirty="0" err="1">
              <a:solidFill>
                <a:schemeClr val="tx1"/>
              </a:solidFill>
              <a:latin typeface="Footlight MT Light"/>
            </a:rPr>
            <a:t>tragédiája</a:t>
          </a:r>
          <a:r>
            <a:rPr lang="en-US" dirty="0">
              <a:solidFill>
                <a:schemeClr val="tx1"/>
              </a:solidFill>
              <a:latin typeface="Footlight MT Light"/>
            </a:rPr>
            <a:t> - Lucifer (1997)</a:t>
          </a:r>
        </a:p>
      </dgm:t>
    </dgm:pt>
    <dgm:pt modelId="{1F080460-F24E-4B6B-974B-20EB6743922C}" type="parTrans" cxnId="{BD7D95F7-DB5C-4A15-9880-9F6C58E89EAF}">
      <dgm:prSet/>
      <dgm:spPr/>
    </dgm:pt>
    <dgm:pt modelId="{88154B10-232E-4735-BC9F-A6A3F8A8ABD9}" type="sibTrans" cxnId="{BD7D95F7-DB5C-4A15-9880-9F6C58E89EAF}">
      <dgm:prSet/>
      <dgm:spPr/>
    </dgm:pt>
    <dgm:pt modelId="{761985B8-C704-4186-8243-686A57207D4C}" type="pres">
      <dgm:prSet presAssocID="{63C36301-44AE-4281-9954-6F22FDADF785}" presName="CompostProcess" presStyleCnt="0">
        <dgm:presLayoutVars>
          <dgm:dir/>
          <dgm:resizeHandles val="exact"/>
        </dgm:presLayoutVars>
      </dgm:prSet>
      <dgm:spPr/>
    </dgm:pt>
    <dgm:pt modelId="{E0A0FE89-9C2E-41F2-AE0D-3534E2A0E9B7}" type="pres">
      <dgm:prSet presAssocID="{63C36301-44AE-4281-9954-6F22FDADF785}" presName="arrow" presStyleLbl="bgShp" presStyleIdx="0" presStyleCnt="1"/>
      <dgm:spPr/>
    </dgm:pt>
    <dgm:pt modelId="{4AB1C472-3180-497C-A513-444CBE02190C}" type="pres">
      <dgm:prSet presAssocID="{63C36301-44AE-4281-9954-6F22FDADF785}" presName="linearProcess" presStyleCnt="0"/>
      <dgm:spPr/>
    </dgm:pt>
    <dgm:pt modelId="{4C20A207-DFE0-4C47-9DEE-CB1FD09F2154}" type="pres">
      <dgm:prSet presAssocID="{6464FDDA-30EE-437A-8C9D-7401B0EB4466}" presName="textNode" presStyleLbl="node1" presStyleIdx="0" presStyleCnt="3">
        <dgm:presLayoutVars>
          <dgm:bulletEnabled val="1"/>
        </dgm:presLayoutVars>
      </dgm:prSet>
      <dgm:spPr/>
    </dgm:pt>
    <dgm:pt modelId="{128909B2-5CD7-400F-9DA5-FCFE3229DE36}" type="pres">
      <dgm:prSet presAssocID="{ABC196B6-D8BE-43A2-9AC8-87B780BEDC35}" presName="sibTrans" presStyleCnt="0"/>
      <dgm:spPr/>
    </dgm:pt>
    <dgm:pt modelId="{A0D2013D-6716-4F76-AB26-5C63D5108BA0}" type="pres">
      <dgm:prSet presAssocID="{5779E977-67EB-4BEB-A4F8-CF2076FEB215}" presName="textNode" presStyleLbl="node1" presStyleIdx="1" presStyleCnt="3">
        <dgm:presLayoutVars>
          <dgm:bulletEnabled val="1"/>
        </dgm:presLayoutVars>
      </dgm:prSet>
      <dgm:spPr/>
    </dgm:pt>
    <dgm:pt modelId="{6517AC64-5512-4788-B59C-5C6F506E6FCD}" type="pres">
      <dgm:prSet presAssocID="{B8786B04-C635-4CFF-9FF3-91D56B4DA369}" presName="sibTrans" presStyleCnt="0"/>
      <dgm:spPr/>
    </dgm:pt>
    <dgm:pt modelId="{741E0D03-8E81-4017-83D3-3A9676CE865D}" type="pres">
      <dgm:prSet presAssocID="{2355C049-ACC7-4784-B94E-1B9C33BAD21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AF58FD13-FB7F-403F-B4B3-AA2556295FAC}" type="presOf" srcId="{2355C049-ACC7-4784-B94E-1B9C33BAD21F}" destId="{741E0D03-8E81-4017-83D3-3A9676CE865D}" srcOrd="0" destOrd="0" presId="urn:microsoft.com/office/officeart/2005/8/layout/hProcess9"/>
    <dgm:cxn modelId="{C78DFC2B-DB94-47A9-830D-421E38F20418}" type="presOf" srcId="{63C36301-44AE-4281-9954-6F22FDADF785}" destId="{761985B8-C704-4186-8243-686A57207D4C}" srcOrd="0" destOrd="0" presId="urn:microsoft.com/office/officeart/2005/8/layout/hProcess9"/>
    <dgm:cxn modelId="{545D624C-3101-40AE-96F7-AB40BAD47BED}" srcId="{63C36301-44AE-4281-9954-6F22FDADF785}" destId="{5779E977-67EB-4BEB-A4F8-CF2076FEB215}" srcOrd="1" destOrd="0" parTransId="{010A52A3-6ABD-4E4E-962A-176847F295D7}" sibTransId="{B8786B04-C635-4CFF-9FF3-91D56B4DA369}"/>
    <dgm:cxn modelId="{A4F0BAB4-B954-4DD3-A525-B2FD6F8E3EF9}" type="presOf" srcId="{5779E977-67EB-4BEB-A4F8-CF2076FEB215}" destId="{A0D2013D-6716-4F76-AB26-5C63D5108BA0}" srcOrd="0" destOrd="0" presId="urn:microsoft.com/office/officeart/2005/8/layout/hProcess9"/>
    <dgm:cxn modelId="{90B09AF4-5963-4546-8EBE-6E4D8DAD87D6}" type="presOf" srcId="{6464FDDA-30EE-437A-8C9D-7401B0EB4466}" destId="{4C20A207-DFE0-4C47-9DEE-CB1FD09F2154}" srcOrd="0" destOrd="0" presId="urn:microsoft.com/office/officeart/2005/8/layout/hProcess9"/>
    <dgm:cxn modelId="{BD7D95F7-DB5C-4A15-9880-9F6C58E89EAF}" srcId="{63C36301-44AE-4281-9954-6F22FDADF785}" destId="{2355C049-ACC7-4784-B94E-1B9C33BAD21F}" srcOrd="2" destOrd="0" parTransId="{1F080460-F24E-4B6B-974B-20EB6743922C}" sibTransId="{88154B10-232E-4735-BC9F-A6A3F8A8ABD9}"/>
    <dgm:cxn modelId="{030434FD-E36C-4A8D-BD3E-0C618733D499}" srcId="{63C36301-44AE-4281-9954-6F22FDADF785}" destId="{6464FDDA-30EE-437A-8C9D-7401B0EB4466}" srcOrd="0" destOrd="0" parTransId="{F1D1747D-FF96-43D2-8D19-EB54E77ADC5F}" sibTransId="{ABC196B6-D8BE-43A2-9AC8-87B780BEDC35}"/>
    <dgm:cxn modelId="{29DB0D9B-7282-411B-9ED2-6C6D32684E9A}" type="presParOf" srcId="{761985B8-C704-4186-8243-686A57207D4C}" destId="{E0A0FE89-9C2E-41F2-AE0D-3534E2A0E9B7}" srcOrd="0" destOrd="0" presId="urn:microsoft.com/office/officeart/2005/8/layout/hProcess9"/>
    <dgm:cxn modelId="{63CEFB09-07DA-4915-8AE6-9B6BFB97BD30}" type="presParOf" srcId="{761985B8-C704-4186-8243-686A57207D4C}" destId="{4AB1C472-3180-497C-A513-444CBE02190C}" srcOrd="1" destOrd="0" presId="urn:microsoft.com/office/officeart/2005/8/layout/hProcess9"/>
    <dgm:cxn modelId="{16D0745E-AEDF-41A4-9839-23AFDA74423D}" type="presParOf" srcId="{4AB1C472-3180-497C-A513-444CBE02190C}" destId="{4C20A207-DFE0-4C47-9DEE-CB1FD09F2154}" srcOrd="0" destOrd="0" presId="urn:microsoft.com/office/officeart/2005/8/layout/hProcess9"/>
    <dgm:cxn modelId="{D84BA3B2-409D-45D2-8F12-2B5190448DE0}" type="presParOf" srcId="{4AB1C472-3180-497C-A513-444CBE02190C}" destId="{128909B2-5CD7-400F-9DA5-FCFE3229DE36}" srcOrd="1" destOrd="0" presId="urn:microsoft.com/office/officeart/2005/8/layout/hProcess9"/>
    <dgm:cxn modelId="{EEA5937D-FD4A-44CB-BD9E-835C1EF88BF7}" type="presParOf" srcId="{4AB1C472-3180-497C-A513-444CBE02190C}" destId="{A0D2013D-6716-4F76-AB26-5C63D5108BA0}" srcOrd="2" destOrd="0" presId="urn:microsoft.com/office/officeart/2005/8/layout/hProcess9"/>
    <dgm:cxn modelId="{5A38741F-80AC-4873-8776-EB4EFBBEE09C}" type="presParOf" srcId="{4AB1C472-3180-497C-A513-444CBE02190C}" destId="{6517AC64-5512-4788-B59C-5C6F506E6FCD}" srcOrd="3" destOrd="0" presId="urn:microsoft.com/office/officeart/2005/8/layout/hProcess9"/>
    <dgm:cxn modelId="{78D4F80A-1AC3-4EFB-9E92-6BA5A8C150C9}" type="presParOf" srcId="{4AB1C472-3180-497C-A513-444CBE02190C}" destId="{741E0D03-8E81-4017-83D3-3A9676CE865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EFCD-CF1A-4275-98D1-D0E6834DF9A3}">
      <dsp:nvSpPr>
        <dsp:cNvPr id="0" name=""/>
        <dsp:cNvSpPr/>
      </dsp:nvSpPr>
      <dsp:spPr>
        <a:xfrm>
          <a:off x="847982" y="0"/>
          <a:ext cx="9610467" cy="2246874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A3534A-1EB7-4A96-BF60-96DB55AEF4F5}">
      <dsp:nvSpPr>
        <dsp:cNvPr id="0" name=""/>
        <dsp:cNvSpPr/>
      </dsp:nvSpPr>
      <dsp:spPr>
        <a:xfrm>
          <a:off x="383137" y="674062"/>
          <a:ext cx="3391929" cy="8987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solidFill>
                <a:schemeClr val="tx1"/>
              </a:solidFill>
              <a:latin typeface="Footlight MT Light"/>
            </a:rPr>
            <a:t>Háromgarasos</a:t>
          </a:r>
          <a:r>
            <a:rPr lang="en-US" sz="2500" kern="1200" dirty="0">
              <a:solidFill>
                <a:schemeClr val="tx1"/>
              </a:solidFill>
              <a:latin typeface="Footlight MT Light"/>
            </a:rPr>
            <a:t> opera – </a:t>
          </a:r>
          <a:r>
            <a:rPr lang="en-US" sz="2500" kern="1200" dirty="0" err="1">
              <a:solidFill>
                <a:schemeClr val="tx1"/>
              </a:solidFill>
              <a:latin typeface="Footlight MT Light"/>
            </a:rPr>
            <a:t>Beköpy</a:t>
          </a:r>
          <a:r>
            <a:rPr lang="en-US" sz="2500" kern="1200" dirty="0">
              <a:solidFill>
                <a:schemeClr val="tx1"/>
              </a:solidFill>
              <a:latin typeface="Footlight MT Light"/>
            </a:rPr>
            <a:t> (2001)</a:t>
          </a:r>
        </a:p>
      </dsp:txBody>
      <dsp:txXfrm>
        <a:off x="427010" y="717935"/>
        <a:ext cx="3304183" cy="811003"/>
      </dsp:txXfrm>
    </dsp:sp>
    <dsp:sp modelId="{FA4FFE09-4BB8-4A5D-B156-8FDEDD77CAC4}">
      <dsp:nvSpPr>
        <dsp:cNvPr id="0" name=""/>
        <dsp:cNvSpPr/>
      </dsp:nvSpPr>
      <dsp:spPr>
        <a:xfrm>
          <a:off x="3957251" y="674062"/>
          <a:ext cx="3391929" cy="8987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  <a:latin typeface="Footlight MT Light"/>
            </a:rPr>
            <a:t>Az ember </a:t>
          </a:r>
          <a:r>
            <a:rPr lang="en-US" sz="2500" kern="1200" dirty="0" err="1">
              <a:solidFill>
                <a:schemeClr val="tx1"/>
              </a:solidFill>
              <a:latin typeface="Footlight MT Light"/>
            </a:rPr>
            <a:t>tragédiája</a:t>
          </a:r>
          <a:r>
            <a:rPr lang="en-US" sz="2500" kern="1200" dirty="0">
              <a:solidFill>
                <a:schemeClr val="tx1"/>
              </a:solidFill>
              <a:latin typeface="Footlight MT Light"/>
            </a:rPr>
            <a:t>- Ádám (2011)</a:t>
          </a:r>
        </a:p>
      </dsp:txBody>
      <dsp:txXfrm>
        <a:off x="4001124" y="717935"/>
        <a:ext cx="3304183" cy="811003"/>
      </dsp:txXfrm>
    </dsp:sp>
    <dsp:sp modelId="{DDBA73CF-EEAB-4B05-B5AE-D88B757E2797}">
      <dsp:nvSpPr>
        <dsp:cNvPr id="0" name=""/>
        <dsp:cNvSpPr/>
      </dsp:nvSpPr>
      <dsp:spPr>
        <a:xfrm>
          <a:off x="7531364" y="674062"/>
          <a:ext cx="3391929" cy="8987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chemeClr val="tx1"/>
              </a:solidFill>
              <a:latin typeface="Footlight MT Light"/>
            </a:rPr>
            <a:t>Don Quijote – Cervantes (2015)</a:t>
          </a:r>
        </a:p>
      </dsp:txBody>
      <dsp:txXfrm>
        <a:off x="7575237" y="717935"/>
        <a:ext cx="3304183" cy="8110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B7D64-F0EC-4F60-AC21-41EC278DB822}">
      <dsp:nvSpPr>
        <dsp:cNvPr id="0" name=""/>
        <dsp:cNvSpPr/>
      </dsp:nvSpPr>
      <dsp:spPr>
        <a:xfrm>
          <a:off x="858022" y="0"/>
          <a:ext cx="9724250" cy="2298357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8E6A28-468F-4A4D-9445-BB22D1C2CC7C}">
      <dsp:nvSpPr>
        <dsp:cNvPr id="0" name=""/>
        <dsp:cNvSpPr/>
      </dsp:nvSpPr>
      <dsp:spPr>
        <a:xfrm>
          <a:off x="387674" y="689507"/>
          <a:ext cx="3432088" cy="9193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  <a:latin typeface="Footlight MT Light"/>
            </a:rPr>
            <a:t>Antonius </a:t>
          </a:r>
          <a:r>
            <a:rPr lang="en-US" sz="2500" kern="1200" dirty="0" err="1">
              <a:solidFill>
                <a:schemeClr val="tx1"/>
              </a:solidFill>
              <a:latin typeface="Footlight MT Light"/>
            </a:rPr>
            <a:t>és</a:t>
          </a:r>
          <a:r>
            <a:rPr lang="en-US" sz="2500" kern="1200" dirty="0">
              <a:solidFill>
                <a:schemeClr val="tx1"/>
              </a:solidFill>
              <a:latin typeface="Footlight MT Light"/>
            </a:rPr>
            <a:t> Kleopátra – Kleopátra (1960)</a:t>
          </a:r>
        </a:p>
      </dsp:txBody>
      <dsp:txXfrm>
        <a:off x="432553" y="734386"/>
        <a:ext cx="3342330" cy="829584"/>
      </dsp:txXfrm>
    </dsp:sp>
    <dsp:sp modelId="{BF106B23-65AB-4DF8-92B8-353DC007D82C}">
      <dsp:nvSpPr>
        <dsp:cNvPr id="0" name=""/>
        <dsp:cNvSpPr/>
      </dsp:nvSpPr>
      <dsp:spPr>
        <a:xfrm>
          <a:off x="4004103" y="689507"/>
          <a:ext cx="3432088" cy="9193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solidFill>
                <a:schemeClr val="tx1"/>
              </a:solidFill>
              <a:latin typeface="Footlight MT Light"/>
            </a:rPr>
            <a:t>Szigorú</a:t>
          </a:r>
          <a:r>
            <a:rPr lang="en-US" sz="2500" kern="1200" dirty="0">
              <a:solidFill>
                <a:schemeClr val="tx1"/>
              </a:solidFill>
              <a:latin typeface="Footlight MT Light"/>
            </a:rPr>
            <a:t> </a:t>
          </a:r>
          <a:r>
            <a:rPr lang="en-US" sz="2500" kern="1200" dirty="0" err="1">
              <a:solidFill>
                <a:schemeClr val="tx1"/>
              </a:solidFill>
              <a:latin typeface="Footlight MT Light"/>
            </a:rPr>
            <a:t>idők</a:t>
          </a:r>
          <a:r>
            <a:rPr lang="en-US" sz="2500" kern="1200" dirty="0">
              <a:solidFill>
                <a:schemeClr val="tx1"/>
              </a:solidFill>
              <a:latin typeface="Footlight MT Light"/>
            </a:rPr>
            <a:t> – </a:t>
          </a:r>
          <a:r>
            <a:rPr lang="en-US" sz="2500" kern="1200" dirty="0" err="1">
              <a:solidFill>
                <a:schemeClr val="tx1"/>
              </a:solidFill>
              <a:latin typeface="Footlight MT Light"/>
            </a:rPr>
            <a:t>Brunszvik</a:t>
          </a:r>
          <a:r>
            <a:rPr lang="en-US" sz="2500" kern="1200" dirty="0">
              <a:solidFill>
                <a:schemeClr val="tx1"/>
              </a:solidFill>
              <a:latin typeface="Footlight MT Light"/>
            </a:rPr>
            <a:t> Teréz (1988)</a:t>
          </a:r>
        </a:p>
      </dsp:txBody>
      <dsp:txXfrm>
        <a:off x="4048982" y="734386"/>
        <a:ext cx="3342330" cy="829584"/>
      </dsp:txXfrm>
    </dsp:sp>
    <dsp:sp modelId="{2459E02B-054C-4624-8006-8502521250E3}">
      <dsp:nvSpPr>
        <dsp:cNvPr id="0" name=""/>
        <dsp:cNvSpPr/>
      </dsp:nvSpPr>
      <dsp:spPr>
        <a:xfrm>
          <a:off x="7620532" y="689507"/>
          <a:ext cx="3432088" cy="9193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/>
              </a:solidFill>
              <a:latin typeface="Footlight MT Light"/>
            </a:rPr>
            <a:t>Az ember </a:t>
          </a:r>
          <a:r>
            <a:rPr lang="en-US" sz="2500" kern="1200" dirty="0" err="1">
              <a:solidFill>
                <a:schemeClr val="tx1"/>
              </a:solidFill>
              <a:latin typeface="Footlight MT Light"/>
            </a:rPr>
            <a:t>tragédiája</a:t>
          </a:r>
          <a:r>
            <a:rPr lang="en-US" sz="2500" kern="1200" dirty="0">
              <a:solidFill>
                <a:schemeClr val="tx1"/>
              </a:solidFill>
              <a:latin typeface="Footlight MT Light"/>
            </a:rPr>
            <a:t>- Éva (1999)</a:t>
          </a:r>
        </a:p>
      </dsp:txBody>
      <dsp:txXfrm>
        <a:off x="7665411" y="734386"/>
        <a:ext cx="3342330" cy="8295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0FE89-9C2E-41F2-AE0D-3534E2A0E9B7}">
      <dsp:nvSpPr>
        <dsp:cNvPr id="0" name=""/>
        <dsp:cNvSpPr/>
      </dsp:nvSpPr>
      <dsp:spPr>
        <a:xfrm>
          <a:off x="866517" y="0"/>
          <a:ext cx="9820532" cy="2504303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0A207-DFE0-4C47-9DEE-CB1FD09F2154}">
      <dsp:nvSpPr>
        <dsp:cNvPr id="0" name=""/>
        <dsp:cNvSpPr/>
      </dsp:nvSpPr>
      <dsp:spPr>
        <a:xfrm>
          <a:off x="391512" y="751291"/>
          <a:ext cx="3466070" cy="10017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chemeClr val="tx1"/>
              </a:solidFill>
              <a:latin typeface="Footlight MT Light"/>
            </a:rPr>
            <a:t>Bánk </a:t>
          </a:r>
          <a:r>
            <a:rPr lang="en-US" sz="2800" b="0" kern="1200" dirty="0" err="1">
              <a:solidFill>
                <a:schemeClr val="tx1"/>
              </a:solidFill>
              <a:latin typeface="Footlight MT Light"/>
            </a:rPr>
            <a:t>bán</a:t>
          </a:r>
          <a:r>
            <a:rPr lang="en-US" sz="2800" b="0" kern="1200" dirty="0">
              <a:solidFill>
                <a:schemeClr val="tx1"/>
              </a:solidFill>
              <a:latin typeface="Footlight MT Light"/>
            </a:rPr>
            <a:t> – Bánk</a:t>
          </a:r>
          <a:r>
            <a:rPr lang="en-US" sz="2800" kern="1200" dirty="0">
              <a:solidFill>
                <a:schemeClr val="tx1"/>
              </a:solidFill>
              <a:latin typeface="Footlight MT Light"/>
            </a:rPr>
            <a:t>       ( 1970-es </a:t>
          </a:r>
          <a:r>
            <a:rPr lang="en-US" sz="2800" kern="1200" dirty="0" err="1">
              <a:solidFill>
                <a:schemeClr val="tx1"/>
              </a:solidFill>
              <a:latin typeface="Footlight MT Light"/>
            </a:rPr>
            <a:t>évek</a:t>
          </a:r>
          <a:r>
            <a:rPr lang="en-US" sz="2800" kern="1200" dirty="0">
              <a:solidFill>
                <a:schemeClr val="tx1"/>
              </a:solidFill>
              <a:latin typeface="Footlight MT Light"/>
            </a:rPr>
            <a:t>)</a:t>
          </a:r>
        </a:p>
      </dsp:txBody>
      <dsp:txXfrm>
        <a:off x="440412" y="800191"/>
        <a:ext cx="3368270" cy="903921"/>
      </dsp:txXfrm>
    </dsp:sp>
    <dsp:sp modelId="{A0D2013D-6716-4F76-AB26-5C63D5108BA0}">
      <dsp:nvSpPr>
        <dsp:cNvPr id="0" name=""/>
        <dsp:cNvSpPr/>
      </dsp:nvSpPr>
      <dsp:spPr>
        <a:xfrm>
          <a:off x="4043748" y="751291"/>
          <a:ext cx="3466070" cy="10017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chemeClr val="tx1"/>
              </a:solidFill>
              <a:latin typeface="Footlight MT Light"/>
            </a:rPr>
            <a:t>Lear </a:t>
          </a:r>
          <a:r>
            <a:rPr lang="en-US" sz="2800" b="0" kern="1200" dirty="0" err="1">
              <a:solidFill>
                <a:schemeClr val="tx1"/>
              </a:solidFill>
              <a:latin typeface="Footlight MT Light"/>
            </a:rPr>
            <a:t>király</a:t>
          </a:r>
          <a:r>
            <a:rPr lang="en-US" sz="2800" b="0" kern="1200" dirty="0">
              <a:solidFill>
                <a:schemeClr val="tx1"/>
              </a:solidFill>
              <a:latin typeface="Footlight MT Light"/>
            </a:rPr>
            <a:t> – Lear </a:t>
          </a:r>
          <a:r>
            <a:rPr lang="en-US" sz="2800" b="0" kern="1200" dirty="0" err="1">
              <a:solidFill>
                <a:schemeClr val="tx1"/>
              </a:solidFill>
              <a:latin typeface="Footlight MT Light"/>
            </a:rPr>
            <a:t>király</a:t>
          </a:r>
          <a:r>
            <a:rPr lang="en-US" sz="2800" kern="1200" dirty="0">
              <a:solidFill>
                <a:schemeClr val="tx1"/>
              </a:solidFill>
              <a:latin typeface="Footlight MT Light"/>
            </a:rPr>
            <a:t> (1980-as </a:t>
          </a:r>
          <a:r>
            <a:rPr lang="en-US" sz="2800" kern="1200" dirty="0" err="1">
              <a:solidFill>
                <a:schemeClr val="tx1"/>
              </a:solidFill>
              <a:latin typeface="Footlight MT Light"/>
            </a:rPr>
            <a:t>évek</a:t>
          </a:r>
          <a:r>
            <a:rPr lang="en-US" sz="2800" kern="1200" dirty="0">
              <a:solidFill>
                <a:schemeClr val="tx1"/>
              </a:solidFill>
              <a:latin typeface="Footlight MT Light"/>
            </a:rPr>
            <a:t>)</a:t>
          </a:r>
        </a:p>
      </dsp:txBody>
      <dsp:txXfrm>
        <a:off x="4092648" y="800191"/>
        <a:ext cx="3368270" cy="903921"/>
      </dsp:txXfrm>
    </dsp:sp>
    <dsp:sp modelId="{741E0D03-8E81-4017-83D3-3A9676CE865D}">
      <dsp:nvSpPr>
        <dsp:cNvPr id="0" name=""/>
        <dsp:cNvSpPr/>
      </dsp:nvSpPr>
      <dsp:spPr>
        <a:xfrm>
          <a:off x="7695985" y="751291"/>
          <a:ext cx="3466070" cy="10017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Footlight MT Light"/>
            </a:rPr>
            <a:t>Az ember </a:t>
          </a:r>
          <a:r>
            <a:rPr lang="en-US" sz="2800" kern="1200" dirty="0" err="1">
              <a:solidFill>
                <a:schemeClr val="tx1"/>
              </a:solidFill>
              <a:latin typeface="Footlight MT Light"/>
            </a:rPr>
            <a:t>tragédiája</a:t>
          </a:r>
          <a:r>
            <a:rPr lang="en-US" sz="2800" kern="1200" dirty="0">
              <a:solidFill>
                <a:schemeClr val="tx1"/>
              </a:solidFill>
              <a:latin typeface="Footlight MT Light"/>
            </a:rPr>
            <a:t> - Lucifer (1997)</a:t>
          </a:r>
        </a:p>
      </dsp:txBody>
      <dsp:txXfrm>
        <a:off x="7744885" y="800191"/>
        <a:ext cx="3368270" cy="903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75099-B3AD-44D7-919B-BCB6DC3E7F21}" type="datetimeFigureOut">
              <a:rPr lang="en-US" dirty="0"/>
              <a:t>4/19/26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8033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115DA-6CBC-4AEF-A85F-371C66916CF8}" type="datetimeFigureOut">
              <a:rPr lang="en-US" dirty="0"/>
              <a:t>4/19/26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3920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007E4-95E8-4ABC-B20B-51235318A487}" type="datetimeFigureOut">
              <a:rPr lang="en-US" dirty="0"/>
              <a:t>4/19/26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44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F121-2723-4D35-ADA9-215CD054C4BC}" type="datetimeFigureOut">
              <a:rPr lang="en-US" dirty="0"/>
              <a:t>4/19/26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120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54BA-4BC6-480F-839C-951A49B248A9}" type="datetimeFigureOut">
              <a:rPr lang="en-US" dirty="0"/>
              <a:t>4/19/26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13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D0EA-4726-4440-BF9D-E88296FC3068}" type="datetimeFigureOut">
              <a:rPr lang="en-US" dirty="0"/>
              <a:t>4/19/26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307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AD10D-99D1-46B2-A85A-C16850FCF8CF}" type="datetimeFigureOut">
              <a:rPr lang="en-US" dirty="0"/>
              <a:t>4/19/26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42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7E51-34D6-4E3D-8F41-CC63EA446EDD}" type="datetimeFigureOut">
              <a:rPr lang="en-US" dirty="0"/>
              <a:t>4/19/26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6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9E550-CE3F-497F-B953-7DE0932F91C0}" type="datetimeFigureOut">
              <a:rPr lang="en-US" dirty="0"/>
              <a:t>4/19/26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7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A0BF4-BAA0-4539-95F2-9C4277F97478}" type="datetimeFigureOut">
              <a:rPr lang="en-US" dirty="0"/>
              <a:t>4/19/26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743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9884E-D945-496C-84BE-49C61F78F9EC}" type="datetimeFigureOut">
              <a:rPr lang="en-US" dirty="0"/>
              <a:t>4/19/26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3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CD438618-DEE5-47CF-A8B2-A9E090D503CD}" type="datetimeFigureOut">
              <a:rPr lang="en-US" dirty="0"/>
              <a:t>4/19/26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E30AF5A0-43BB-4336-8627-9123B9144D80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38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pos="7176">
          <p15:clr>
            <a:srgbClr val="F26B43"/>
          </p15:clr>
        </p15:guide>
        <p15:guide id="6" pos="504">
          <p15:clr>
            <a:srgbClr val="F26B43"/>
          </p15:clr>
        </p15:guide>
        <p15:guide id="7" orient="horz" pos="3864">
          <p15:clr>
            <a:srgbClr val="F26B43"/>
          </p15:clr>
        </p15:guide>
        <p15:guide id="8" orient="horz" pos="4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.jpe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1.pn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5297" y="1728899"/>
            <a:ext cx="10131728" cy="4459854"/>
          </a:xfrm>
        </p:spPr>
        <p:txBody>
          <a:bodyPr anchor="b">
            <a:noAutofit/>
          </a:bodyPr>
          <a:lstStyle/>
          <a:p>
            <a:r>
              <a:rPr lang="hu-HU" sz="4800">
                <a:solidFill>
                  <a:srgbClr val="FFFFFF"/>
                </a:solidFill>
                <a:latin typeface="Footlight MT Light"/>
                <a:ea typeface="+mj-lt"/>
                <a:cs typeface="+mj-lt"/>
              </a:rPr>
              <a:t>Ádám, Éva és Lucifer alakjai különböző korszakok színpadán</a:t>
            </a:r>
            <a:endParaRPr lang="en-US" sz="4800">
              <a:solidFill>
                <a:srgbClr val="FFFFFF"/>
              </a:solidFill>
              <a:latin typeface="Footlight MT Ligh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659718" y="6162234"/>
            <a:ext cx="5770281" cy="463539"/>
          </a:xfrm>
        </p:spPr>
        <p:txBody>
          <a:bodyPr anchor="t">
            <a:normAutofit/>
          </a:bodyPr>
          <a:lstStyle/>
          <a:p>
            <a:pPr algn="r"/>
            <a:r>
              <a:rPr lang="hu-HU">
                <a:solidFill>
                  <a:srgbClr val="FFFFFF"/>
                </a:solidFill>
                <a:latin typeface="Footlight MT Light"/>
              </a:rPr>
              <a:t>Készítette: Szent-Györgyi1 csapat</a:t>
            </a:r>
          </a:p>
        </p:txBody>
      </p:sp>
    </p:spTree>
    <p:extLst>
      <p:ext uri="{BB962C8B-B14F-4D97-AF65-F5344CB8AC3E}">
        <p14:creationId xmlns:p14="http://schemas.microsoft.com/office/powerpoint/2010/main" val="4266748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F241E-7BF0-1C27-E9A6-92B73233C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9340" y="519347"/>
            <a:ext cx="4638158" cy="116898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>
                <a:solidFill>
                  <a:schemeClr val="bg1"/>
                </a:solidFill>
                <a:latin typeface="Footlight MT Light"/>
              </a:rPr>
              <a:t>Ádám (Trill Zsolt) - 2011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4F901-12DB-F211-5343-7281779B1B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49339" y="1529726"/>
            <a:ext cx="5451645" cy="50194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Footlight MT Light"/>
              </a:rPr>
              <a:t>Trill Zsolt a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Beregszázi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 Illyés Gyula Magyar Nemzeti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Színáz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 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alapítói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közé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tartozik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pályafutása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a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kezdetektől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összefonódik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a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színházalapító-rendező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 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Vidnyászky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Attilával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. </a:t>
            </a:r>
            <a:endParaRPr lang="en-US" sz="2000" baseline="30000" dirty="0">
              <a:solidFill>
                <a:schemeClr val="bg1"/>
              </a:solidFill>
              <a:latin typeface="Footlight MT Light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Számos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, a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beregszászi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társulatnak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nemzetközi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elismerést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is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hozó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darabban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alakított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fontos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szerepet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majd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ő is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követte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Vidnyánszkyt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a 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debreceni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színházban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.</a:t>
            </a:r>
            <a:endParaRPr lang="en-US" sz="2000" baseline="30000" dirty="0">
              <a:solidFill>
                <a:schemeClr val="bg1"/>
              </a:solidFill>
              <a:latin typeface="Footlight MT Light"/>
            </a:endParaRPr>
          </a:p>
          <a:p>
            <a:r>
              <a:rPr lang="en-US" sz="2000" dirty="0">
                <a:solidFill>
                  <a:schemeClr val="bg1"/>
                </a:solidFill>
                <a:latin typeface="Footlight MT Light"/>
              </a:rPr>
              <a:t> 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Színpadi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alakításain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túl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ma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már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filmszerepeit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is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művészi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pályája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szerves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részeként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tarthatjuk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számon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.</a:t>
            </a:r>
            <a:endParaRPr lang="en-US" sz="2000" baseline="30000" dirty="0">
              <a:solidFill>
                <a:schemeClr val="bg1"/>
              </a:solidFill>
              <a:latin typeface="Footlight MT Light"/>
            </a:endParaRPr>
          </a:p>
          <a:p>
            <a:r>
              <a:rPr lang="en-US" sz="2000" dirty="0">
                <a:solidFill>
                  <a:schemeClr val="bg1"/>
                </a:solidFill>
                <a:latin typeface="Footlight MT Light"/>
              </a:rPr>
              <a:t> 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Több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rangos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állami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és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szakmai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díjban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is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részesült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. </a:t>
            </a:r>
            <a:endParaRPr lang="en-US" sz="2000" baseline="30000" dirty="0">
              <a:solidFill>
                <a:schemeClr val="bg1"/>
              </a:solidFill>
              <a:latin typeface="Footlight MT Light"/>
            </a:endParaRPr>
          </a:p>
          <a:p>
            <a:r>
              <a:rPr lang="en-US" sz="2000" dirty="0">
                <a:solidFill>
                  <a:schemeClr val="bg1"/>
                </a:solidFill>
                <a:latin typeface="Footlight MT Light"/>
              </a:rPr>
              <a:t>2013-tól a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budapesti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 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Nemzeti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Színház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 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művésze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. </a:t>
            </a:r>
            <a:endParaRPr lang="en-US" sz="2000" baseline="30000" dirty="0">
              <a:solidFill>
                <a:schemeClr val="bg1"/>
              </a:solidFill>
              <a:latin typeface="Footlight MT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20EAC7-9A9D-C397-A13F-97D87A8571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394" r="-2" b="16893"/>
          <a:stretch>
            <a:fillRect/>
          </a:stretch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78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7B889-BD58-4874-446E-C0EC43BEE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4509" y="187516"/>
            <a:ext cx="7901246" cy="89667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 </a:t>
            </a:r>
            <a:r>
              <a:rPr lang="en-US" sz="2800" kern="1200" dirty="0" err="1">
                <a:solidFill>
                  <a:schemeClr val="bg1"/>
                </a:solidFill>
                <a:latin typeface="Footlight MT Light"/>
              </a:rPr>
              <a:t>Miért</a:t>
            </a:r>
            <a:r>
              <a:rPr lang="en-US" sz="2800" kern="1200" dirty="0">
                <a:solidFill>
                  <a:schemeClr val="bg1"/>
                </a:solidFill>
                <a:latin typeface="Footlight MT Light"/>
              </a:rPr>
              <a:t> volt </a:t>
            </a:r>
            <a:r>
              <a:rPr lang="en-US" sz="2800" kern="1200" dirty="0" err="1">
                <a:solidFill>
                  <a:schemeClr val="bg1"/>
                </a:solidFill>
                <a:latin typeface="Footlight MT Light"/>
              </a:rPr>
              <a:t>meghatározó</a:t>
            </a:r>
            <a:r>
              <a:rPr lang="en-US" sz="2800" kern="12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Footlight MT Light"/>
              </a:rPr>
              <a:t>szerep</a:t>
            </a:r>
            <a:r>
              <a:rPr lang="en-US" sz="2800" kern="12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Footlight MT Light"/>
              </a:rPr>
              <a:t>az</a:t>
            </a:r>
            <a:r>
              <a:rPr lang="en-US" sz="2800" kern="1200" dirty="0">
                <a:solidFill>
                  <a:schemeClr val="bg1"/>
                </a:solidFill>
                <a:latin typeface="Footlight MT Light"/>
              </a:rPr>
              <a:t> </a:t>
            </a:r>
            <a:r>
              <a:rPr lang="en-US" sz="2800" kern="1200" dirty="0" err="1">
                <a:solidFill>
                  <a:schemeClr val="bg1"/>
                </a:solidFill>
                <a:latin typeface="Footlight MT Light"/>
              </a:rPr>
              <a:t>életében</a:t>
            </a:r>
            <a:r>
              <a:rPr lang="en-US" sz="2800" kern="1200" dirty="0">
                <a:solidFill>
                  <a:schemeClr val="bg1"/>
                </a:solidFill>
                <a:latin typeface="Footlight MT Light"/>
              </a:rPr>
              <a:t>?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945748F-6A01-078B-50A6-E9AD024FA9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25519" y="1068667"/>
            <a:ext cx="7657629" cy="51545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Footlight MT Light"/>
              </a:rPr>
              <a:t>Trill Zsolt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számára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valószínűleg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azért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 volt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különösen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fontos</a:t>
            </a:r>
            <a:endParaRPr lang="en-US" sz="2200" dirty="0">
              <a:solidFill>
                <a:schemeClr val="bg1"/>
              </a:solidFill>
              <a:latin typeface="Footlight MT Light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bg1"/>
                </a:solidFill>
                <a:latin typeface="Footlight MT Light"/>
              </a:rPr>
              <a:t>Az ember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tragédiája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mert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pályája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során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több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különböző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szerepben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és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több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korszakban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 is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találkozott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vele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: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először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Luciferként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később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Ádámként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. </a:t>
            </a:r>
          </a:p>
          <a:p>
            <a:r>
              <a:rPr lang="en-US" sz="2200" dirty="0">
                <a:solidFill>
                  <a:schemeClr val="bg1"/>
                </a:solidFill>
                <a:latin typeface="Footlight MT Light"/>
              </a:rPr>
              <a:t>Ez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ritka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lehetőség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egy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színész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életében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.</a:t>
            </a:r>
          </a:p>
          <a:p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Egy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interjúban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elmondta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hogy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már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huszonévesen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találkozott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 a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művel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és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 „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tizenvalahány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éve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”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játszották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 a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darabot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így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 a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szöveg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és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 a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szerep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mélyen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beépült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az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Footlight MT Light"/>
              </a:rPr>
              <a:t>életébe</a:t>
            </a:r>
            <a:r>
              <a:rPr lang="en-US" sz="2200" dirty="0">
                <a:solidFill>
                  <a:schemeClr val="bg1"/>
                </a:solidFill>
                <a:latin typeface="Footlight MT Light"/>
              </a:rPr>
              <a:t>. </a:t>
            </a:r>
            <a:endParaRPr lang="en-US" sz="2200" dirty="0">
              <a:solidFill>
                <a:schemeClr val="bg1"/>
              </a:solidFill>
              <a:latin typeface="Footlight MT Light"/>
              <a:ea typeface="+mn-lt"/>
              <a:cs typeface="+mn-lt"/>
            </a:endParaRPr>
          </a:p>
          <a:p>
            <a:endParaRPr lang="en-US" sz="2200" dirty="0">
              <a:solidFill>
                <a:schemeClr val="bg1"/>
              </a:solidFill>
              <a:latin typeface="Footlight MT Ligh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7364A1-C96F-BA09-5ADD-B84285ACA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3DFBC03-DB15-4CB2-8A72-17A7C25A9D5F}" type="datetime1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  <a:defRPr/>
              </a:pPr>
              <a:t>4/19/26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46378-AD8B-DDF9-98CB-53018486A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
             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F5DD390-E885-7535-4860-456B090156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386" r="-2" b="2371"/>
          <a:stretch>
            <a:fillRect/>
          </a:stretch>
        </p:blipFill>
        <p:spPr>
          <a:xfrm>
            <a:off x="-1304" y="195563"/>
            <a:ext cx="3296556" cy="3296556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724B1D9-D9FC-56D2-F5EF-A39C4D5E47A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2" b="28499"/>
          <a:stretch>
            <a:fillRect/>
          </a:stretch>
        </p:blipFill>
        <p:spPr>
          <a:xfrm>
            <a:off x="1698432" y="2059460"/>
            <a:ext cx="2698149" cy="2862905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9C2BAC9-4C35-2A73-B1E7-2655190892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9265579"/>
              </p:ext>
            </p:extLst>
          </p:nvPr>
        </p:nvGraphicFramePr>
        <p:xfrm>
          <a:off x="442785" y="4926224"/>
          <a:ext cx="11306432" cy="2246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Szövegdoboz 3">
            <a:extLst>
              <a:ext uri="{FF2B5EF4-FFF2-40B4-BE49-F238E27FC236}">
                <a16:creationId xmlns:a16="http://schemas.microsoft.com/office/drawing/2014/main" id="{485EECBE-9F9A-7557-2D2F-8FA21C09E909}"/>
              </a:ext>
            </a:extLst>
          </p:cNvPr>
          <p:cNvSpPr txBox="1"/>
          <p:nvPr/>
        </p:nvSpPr>
        <p:spPr>
          <a:xfrm>
            <a:off x="2685652" y="42827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1972 -</a:t>
            </a:r>
          </a:p>
        </p:txBody>
      </p:sp>
    </p:spTree>
    <p:extLst>
      <p:ext uri="{BB962C8B-B14F-4D97-AF65-F5344CB8AC3E}">
        <p14:creationId xmlns:p14="http://schemas.microsoft.com/office/powerpoint/2010/main" val="1763858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4991A-240F-240A-42BC-CDC1D120F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688" y="126721"/>
            <a:ext cx="7057574" cy="15841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ootlight MT Light"/>
              </a:rPr>
              <a:t>Éva ( Lukács </a:t>
            </a:r>
            <a:r>
              <a:rPr lang="en-US" sz="4000" dirty="0" err="1">
                <a:solidFill>
                  <a:schemeClr val="bg1"/>
                </a:solidFill>
                <a:latin typeface="Footlight MT Light"/>
              </a:rPr>
              <a:t>margit</a:t>
            </a:r>
            <a:r>
              <a:rPr lang="en-US" sz="4000" dirty="0">
                <a:solidFill>
                  <a:schemeClr val="bg1"/>
                </a:solidFill>
                <a:latin typeface="Footlight MT Light"/>
              </a:rPr>
              <a:t>) - 1999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1EB92-7714-9F73-795C-847B0A3EB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5508" y="1065684"/>
            <a:ext cx="6624755" cy="476271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Footlight MT Light"/>
              </a:rPr>
              <a:t> A 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budapesti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 Szilágyi Erzsébet 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Gimnáziumban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 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érettségizett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. </a:t>
            </a:r>
          </a:p>
          <a:p>
            <a:r>
              <a:rPr lang="en-US" dirty="0">
                <a:solidFill>
                  <a:schemeClr val="bg1"/>
                </a:solidFill>
                <a:latin typeface="Footlight MT Light"/>
              </a:rPr>
              <a:t> 1936-ban 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végzett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 a 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Színiakadémián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. 1937-től a 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Nemzeti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  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Színház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 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ösztöndíjasa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majd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rendes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tagja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, 1989-től 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örökös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tagja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 volt. </a:t>
            </a:r>
          </a:p>
          <a:p>
            <a:r>
              <a:rPr lang="en-US" dirty="0">
                <a:solidFill>
                  <a:schemeClr val="bg1"/>
                </a:solidFill>
                <a:latin typeface="Footlight MT Light"/>
              </a:rPr>
              <a:t>Major Tamás 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igazgatása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alatt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elküldte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 a 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színháztól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mert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megtagadta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 a 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pártba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 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való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belépést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. </a:t>
            </a:r>
          </a:p>
          <a:p>
            <a:r>
              <a:rPr lang="en-US" dirty="0" err="1">
                <a:solidFill>
                  <a:schemeClr val="bg1"/>
                </a:solidFill>
                <a:latin typeface="Footlight MT Light"/>
              </a:rPr>
              <a:t>Két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évig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nem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lépett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színpadra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majd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visszatért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 a 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Nemzetibe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. </a:t>
            </a:r>
          </a:p>
          <a:p>
            <a:r>
              <a:rPr lang="en-US" dirty="0">
                <a:solidFill>
                  <a:schemeClr val="bg1"/>
                </a:solidFill>
                <a:latin typeface="Footlight MT Light"/>
              </a:rPr>
              <a:t>2000-től a Pesti Magyar 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Színház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 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ársulatához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tartozott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  <a:latin typeface="Footlight MT Light"/>
              </a:rPr>
              <a:t>    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Vendégművészként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az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 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Operaházban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az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 Erkel Színházban, a 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Zeneakadémián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és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 a 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Budaptesti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Kamaraszínházban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 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lépett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fel</a:t>
            </a:r>
            <a:r>
              <a:rPr lang="en-US" dirty="0">
                <a:solidFill>
                  <a:schemeClr val="bg1"/>
                </a:solidFill>
                <a:latin typeface="Footlight MT Light"/>
              </a:rPr>
              <a:t>.</a:t>
            </a:r>
          </a:p>
          <a:p>
            <a:pPr marL="0"/>
            <a:endParaRPr lang="en-US" dirty="0">
              <a:solidFill>
                <a:schemeClr val="bg1">
                  <a:alpha val="80000"/>
                </a:schemeClr>
              </a:solidFill>
              <a:latin typeface="Footlight MT Light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EA8A80-B96D-7D24-5249-FA89FBEF31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4762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63D7B40-B2A8-49E2-BDFF-04D491980157}" type="datetime1">
              <a:rPr lang="en-US" sz="10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4/19/26</a:t>
            </a:fld>
            <a:endParaRPr lang="en-US" sz="10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5845B3-EB64-AAD7-C391-FD360C36F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59713" y="6025942"/>
            <a:ext cx="349726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 kern="1200">
                <a:solidFill>
                  <a:schemeClr val="bg1">
                    <a:alpha val="60000"/>
                  </a:schemeClr>
                </a:solidFill>
                <a:latin typeface="Calibri" panose="020F0502020204030204"/>
                <a:ea typeface="+mn-ea"/>
                <a:cs typeface="+mn-cs"/>
              </a:rPr>
              <a:t>
         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46E5CB-CE6D-2B7F-390A-18EB3C8EC2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06"/>
          <a:stretch>
            <a:fillRect/>
          </a:stretch>
        </p:blipFill>
        <p:spPr>
          <a:xfrm>
            <a:off x="-37484" y="18047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effectLst/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CE90650A-054E-6907-BBF0-75A43563E965}"/>
              </a:ext>
            </a:extLst>
          </p:cNvPr>
          <p:cNvSpPr txBox="1"/>
          <p:nvPr/>
        </p:nvSpPr>
        <p:spPr>
          <a:xfrm>
            <a:off x="221974" y="4967009"/>
            <a:ext cx="123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1914-2002</a:t>
            </a:r>
          </a:p>
        </p:txBody>
      </p:sp>
    </p:spTree>
    <p:extLst>
      <p:ext uri="{BB962C8B-B14F-4D97-AF65-F5344CB8AC3E}">
        <p14:creationId xmlns:p14="http://schemas.microsoft.com/office/powerpoint/2010/main" val="1732128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E151D-501F-4147-4E11-02F7042E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400" y="403761"/>
            <a:ext cx="7479058" cy="77310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     </a:t>
            </a:r>
            <a:r>
              <a:rPr lang="en-US" sz="2800" kern="1200" dirty="0" err="1">
                <a:solidFill>
                  <a:schemeClr val="bg1"/>
                </a:solidFill>
                <a:latin typeface="Footlight MT Light"/>
              </a:rPr>
              <a:t>Miért</a:t>
            </a:r>
            <a:r>
              <a:rPr lang="en-US" sz="2800" kern="1200" dirty="0">
                <a:solidFill>
                  <a:schemeClr val="bg1"/>
                </a:solidFill>
                <a:latin typeface="Footlight MT Light"/>
              </a:rPr>
              <a:t> volt </a:t>
            </a:r>
            <a:r>
              <a:rPr lang="en-US" sz="2800" kern="1200" dirty="0" err="1">
                <a:solidFill>
                  <a:schemeClr val="bg1"/>
                </a:solidFill>
                <a:latin typeface="Footlight MT Light"/>
              </a:rPr>
              <a:t>meghatározó</a:t>
            </a:r>
            <a:r>
              <a:rPr lang="en-US" sz="2800" kern="12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Footlight MT Light"/>
              </a:rPr>
              <a:t>szerep</a:t>
            </a:r>
            <a:r>
              <a:rPr lang="en-US" sz="2800" kern="1200" dirty="0">
                <a:solidFill>
                  <a:schemeClr val="bg1"/>
                </a:solidFill>
                <a:latin typeface="Footlight MT Light"/>
              </a:rPr>
              <a:t> </a:t>
            </a:r>
            <a:r>
              <a:rPr lang="en-US" sz="2800" kern="1200" dirty="0" err="1">
                <a:solidFill>
                  <a:schemeClr val="bg1"/>
                </a:solidFill>
                <a:latin typeface="Footlight MT Light"/>
              </a:rPr>
              <a:t>az</a:t>
            </a:r>
            <a:r>
              <a:rPr lang="en-US" sz="2800" kern="12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Footlight MT Light"/>
              </a:rPr>
              <a:t>életében</a:t>
            </a:r>
            <a:r>
              <a:rPr lang="en-US" sz="2800" kern="1200" dirty="0">
                <a:solidFill>
                  <a:schemeClr val="bg1"/>
                </a:solidFill>
                <a:latin typeface="Footlight MT Light"/>
              </a:rPr>
              <a:t> Éva </a:t>
            </a:r>
            <a:r>
              <a:rPr lang="en-US" sz="2800" kern="1200" dirty="0" err="1">
                <a:solidFill>
                  <a:schemeClr val="bg1"/>
                </a:solidFill>
                <a:latin typeface="Footlight MT Light"/>
              </a:rPr>
              <a:t>karaktere</a:t>
            </a:r>
            <a:r>
              <a:rPr lang="en-US" sz="2800" kern="1200" dirty="0">
                <a:solidFill>
                  <a:schemeClr val="bg1"/>
                </a:solidFill>
                <a:latin typeface="Footlight MT Light"/>
              </a:rPr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6BE15-2F0C-05F8-2A3D-95132C1C6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63950" y="1181937"/>
            <a:ext cx="6483739" cy="39600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Footlight MT Light"/>
              </a:rPr>
              <a:t>Valószínűleg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azért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volt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meghatározó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Az ember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tragédiája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mert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Éva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szerepét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évtizedeken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át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játszotta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és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ez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lett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az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egyik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legemblematikusabb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alakítása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. </a:t>
            </a:r>
          </a:p>
          <a:p>
            <a:r>
              <a:rPr lang="en-US" sz="1800" dirty="0">
                <a:solidFill>
                  <a:schemeClr val="bg1"/>
                </a:solidFill>
                <a:latin typeface="Footlight MT Light"/>
              </a:rPr>
              <a:t>A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közönség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és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a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szakma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szinte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összekapcsolta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őt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ezzel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a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szereppel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annyira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hogy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„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örök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Évaként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”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emlegették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. </a:t>
            </a:r>
          </a:p>
          <a:p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Egy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ilyen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szerep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eljátszása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nemcsak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szakmai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kihívás,t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hanem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szimbolikus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rangot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is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adhatott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neki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. </a:t>
            </a:r>
          </a:p>
          <a:p>
            <a:r>
              <a:rPr lang="en-US" sz="1800" dirty="0">
                <a:solidFill>
                  <a:schemeClr val="bg1"/>
                </a:solidFill>
                <a:latin typeface="Footlight MT Light"/>
              </a:rPr>
              <a:t>Lukács Margit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több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mint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negyedszázadon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át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alakította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Évát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gyakran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együtt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Básti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Lajos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Ádámjával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,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ami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ritka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állandóságot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és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mély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kötődést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jelenthetett</a:t>
            </a:r>
            <a:r>
              <a:rPr lang="en-US" sz="1800" dirty="0">
                <a:solidFill>
                  <a:schemeClr val="bg1"/>
                </a:solidFill>
                <a:latin typeface="Footlight MT Light"/>
              </a:rPr>
              <a:t> a </a:t>
            </a:r>
            <a:r>
              <a:rPr lang="en-US" sz="1800" dirty="0" err="1">
                <a:solidFill>
                  <a:schemeClr val="bg1"/>
                </a:solidFill>
                <a:latin typeface="Footlight MT Light"/>
              </a:rPr>
              <a:t>darabhoz</a:t>
            </a:r>
            <a:endParaRPr lang="en-US" sz="1800" dirty="0">
              <a:solidFill>
                <a:schemeClr val="bg1"/>
              </a:solidFill>
              <a:latin typeface="Footlight MT Light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571462-EA24-72A8-5105-2FFAF7A7C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6EB5260-D9A0-4433-B20A-4FD5EEC1D672}" type="datetime1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  <a:defRPr/>
              </a:pPr>
              <a:t>4/19/26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6CAD00-86B6-850B-964C-CCCEDCF4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
   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2F37D5-6DCE-40FC-F5AE-41B56E436D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3" b="36824"/>
          <a:stretch>
            <a:fillRect/>
          </a:stretch>
        </p:blipFill>
        <p:spPr>
          <a:xfrm>
            <a:off x="-1304" y="267645"/>
            <a:ext cx="3296556" cy="3296556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A5B80A-DADF-048A-64B6-B2714DE3A9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5" b="21496"/>
          <a:stretch>
            <a:fillRect/>
          </a:stretch>
        </p:blipFill>
        <p:spPr>
          <a:xfrm>
            <a:off x="1863189" y="2419865"/>
            <a:ext cx="2965878" cy="2965878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757746A-F052-7C60-E2C8-E7CA19DE77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801847"/>
              </p:ext>
            </p:extLst>
          </p:nvPr>
        </p:nvGraphicFramePr>
        <p:xfrm>
          <a:off x="350108" y="5008605"/>
          <a:ext cx="11440295" cy="2298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58699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B1DC4-58C0-93FC-FB82-F21D705E8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907" y="447267"/>
            <a:ext cx="5513427" cy="19309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 Lucifer (Csikos Sándor) - 1997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86D9E-2E2D-11A0-1183-262B15CF0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1313" y="1447346"/>
            <a:ext cx="5770861" cy="4381054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11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A 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debreceni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Fazekas Mihály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Gimnáziumban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 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érettségizett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. </a:t>
            </a:r>
          </a:p>
          <a:p>
            <a:r>
              <a:rPr lang="en-US" sz="2000" dirty="0">
                <a:solidFill>
                  <a:schemeClr val="bg1"/>
                </a:solidFill>
                <a:latin typeface="Footlight MT Light"/>
              </a:rPr>
              <a:t>1965-ben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végzett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a 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Színház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és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 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Filmművészeti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Egyetemen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. 1965–1969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között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a 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Miskolci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Nemzeti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Színház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, 1969–1972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között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az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 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Irodalmi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színpad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, 1972–1974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között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a 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debreceni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  <a:latin typeface="Footlight MT Light"/>
              </a:rPr>
              <a:t>Csokonai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Színház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, 1974–1975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között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a 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győri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 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KisfaludySzínház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majd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1975–1984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között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ismét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a Csokonai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Színház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 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tagja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. </a:t>
            </a:r>
          </a:p>
          <a:p>
            <a:r>
              <a:rPr lang="en-US" sz="2000" dirty="0">
                <a:solidFill>
                  <a:schemeClr val="bg1"/>
                </a:solidFill>
                <a:latin typeface="Footlight MT Light"/>
              </a:rPr>
              <a:t>1984–1993</a:t>
            </a:r>
            <a:r>
              <a:rPr lang="en-US" sz="2000" b="1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között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a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nyíregyházi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 Móricz Zsigmond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Színház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 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tagja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, 1990–1993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között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igazgatója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. 1993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óta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ismét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a Csokonai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Színház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tagja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8786B-AE26-8118-FD0B-597111BB43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4762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D6D8134-897C-434E-8CDB-DE9C10842C5E}" type="datetime1">
              <a:rPr lang="en-US" sz="10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4/19/26</a:t>
            </a:fld>
            <a:endParaRPr lang="en-US" sz="10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CC5E07-CC32-BFAB-49EB-3D23C2EFC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59713" y="6025942"/>
            <a:ext cx="349726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 kern="1200" dirty="0">
                <a:solidFill>
                  <a:schemeClr val="bg1">
                    <a:alpha val="60000"/>
                  </a:schemeClr>
                </a:solidFill>
                <a:latin typeface="Calibri" panose="020F0502020204030204"/>
                <a:ea typeface="+mn-ea"/>
                <a:cs typeface="+mn-cs"/>
              </a:rPr>
              <a:t>
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656DA6-A7EB-59EB-07BD-6691937FD5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48" r="31072"/>
          <a:stretch>
            <a:fillRect/>
          </a:stretch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6897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A4E96-429E-7616-F54B-4C4BFB228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622" y="139282"/>
            <a:ext cx="8497133" cy="8316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800" kern="1200" dirty="0" err="1">
                <a:solidFill>
                  <a:schemeClr val="bg1"/>
                </a:solidFill>
                <a:latin typeface="Footlight MT Light"/>
              </a:rPr>
              <a:t>Miért</a:t>
            </a:r>
            <a:r>
              <a:rPr lang="en-US" sz="2800" kern="1200" dirty="0">
                <a:solidFill>
                  <a:schemeClr val="bg1"/>
                </a:solidFill>
                <a:latin typeface="Footlight MT Light"/>
              </a:rPr>
              <a:t> volt </a:t>
            </a:r>
            <a:r>
              <a:rPr lang="en-US" sz="2800" kern="1200" dirty="0" err="1">
                <a:solidFill>
                  <a:schemeClr val="bg1"/>
                </a:solidFill>
                <a:latin typeface="Footlight MT Light"/>
              </a:rPr>
              <a:t>meghatározó</a:t>
            </a:r>
            <a:r>
              <a:rPr lang="en-US" sz="2800" kern="12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Footlight MT Light"/>
              </a:rPr>
              <a:t>az</a:t>
            </a:r>
            <a:r>
              <a:rPr lang="en-US" sz="2800" kern="12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Footlight MT Light"/>
              </a:rPr>
              <a:t>életében</a:t>
            </a:r>
            <a:r>
              <a:rPr lang="en-US" sz="2800" kern="1200" dirty="0">
                <a:solidFill>
                  <a:schemeClr val="bg1"/>
                </a:solidFill>
                <a:latin typeface="Footlight MT Light"/>
              </a:rPr>
              <a:t> Lucifert </a:t>
            </a:r>
            <a:r>
              <a:rPr lang="en-US" sz="2800" kern="1200" dirty="0" err="1">
                <a:solidFill>
                  <a:schemeClr val="bg1"/>
                </a:solidFill>
                <a:latin typeface="Footlight MT Light"/>
              </a:rPr>
              <a:t>eljátszani</a:t>
            </a:r>
            <a:r>
              <a:rPr lang="en-US" sz="2800" kern="1200" dirty="0">
                <a:solidFill>
                  <a:schemeClr val="bg1"/>
                </a:solidFill>
                <a:latin typeface="Footlight MT Light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B081F-0EDF-AF42-F155-3E407203C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6112" y="965695"/>
            <a:ext cx="7410496" cy="41968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   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Az 1997-es 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előadást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amely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a Csokonai </a:t>
            </a:r>
            <a:r>
              <a:rPr lang="en-US" dirty="0" err="1">
                <a:solidFill>
                  <a:schemeClr val="bg1"/>
                </a:solidFill>
                <a:latin typeface="Footlight MT Light"/>
              </a:rPr>
              <a:t>S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zínházban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 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került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előadásra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, Lengyel György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rendezte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.</a:t>
            </a:r>
            <a:endParaRPr lang="en-US" dirty="0">
              <a:solidFill>
                <a:schemeClr val="bg1"/>
              </a:solidFill>
              <a:latin typeface="Footlight MT Light"/>
            </a:endParaRPr>
          </a:p>
          <a:p>
            <a:r>
              <a:rPr lang="en-US" sz="2000" dirty="0">
                <a:solidFill>
                  <a:schemeClr val="bg1"/>
                </a:solidFill>
                <a:latin typeface="Footlight MT Light"/>
              </a:rPr>
              <a:t> Lucifer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számára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nem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egyszerűen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negatív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figura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volt,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hanem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az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örök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kétely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, a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gondolkodás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és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a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lázadás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megtestesítője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aki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végigkíséri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Ádámot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az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egész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művön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ezért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a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szerep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rendkívül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összetett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és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emlékezetes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. </a:t>
            </a:r>
          </a:p>
          <a:p>
            <a:r>
              <a:rPr lang="en-US" sz="2000" dirty="0">
                <a:solidFill>
                  <a:schemeClr val="bg1"/>
                </a:solidFill>
                <a:latin typeface="Footlight MT Light"/>
              </a:rPr>
              <a:t>A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darabban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Lucifer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alakításával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sokszor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a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legélesebb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gondolatokat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fogalmazta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meg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az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emberi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sorsról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szabadságról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és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történelemről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. </a:t>
            </a:r>
          </a:p>
          <a:p>
            <a:pPr marL="342900" indent="-342900"/>
            <a:r>
              <a:rPr lang="en-US" sz="2000" dirty="0">
                <a:solidFill>
                  <a:schemeClr val="bg1"/>
                </a:solidFill>
                <a:latin typeface="Footlight MT Light"/>
              </a:rPr>
              <a:t>Csikos Sándor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markáns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hangja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erős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színpadi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jelenléte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és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karakteres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játéka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különösen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alkalmassá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tehette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 Lucifer </a:t>
            </a:r>
            <a:r>
              <a:rPr lang="en-US" sz="2000" dirty="0" err="1">
                <a:solidFill>
                  <a:schemeClr val="bg1"/>
                </a:solidFill>
                <a:latin typeface="Footlight MT Light"/>
              </a:rPr>
              <a:t>alakítására</a:t>
            </a:r>
            <a:r>
              <a:rPr lang="en-US" sz="2000" dirty="0">
                <a:solidFill>
                  <a:schemeClr val="bg1"/>
                </a:solidFill>
                <a:latin typeface="Footlight MT Light"/>
              </a:rPr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D9D31-54D3-0659-53D0-D1DF0524D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8BAC0AE-042D-4D0A-A04D-5E623EF2CFC0}" type="datetime1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  <a:defRPr/>
              </a:pPr>
              <a:t>4/19/26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5E148-A5F8-A513-6BA8-7B314CA60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7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
         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787B67-7C85-139A-52D1-63C70A8F5D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000" r="26748" b="-2"/>
          <a:stretch>
            <a:fillRect/>
          </a:stretch>
        </p:blipFill>
        <p:spPr>
          <a:xfrm>
            <a:off x="-1304" y="267644"/>
            <a:ext cx="3152394" cy="3162692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586802-C0B5-C264-A963-A8FF9091B80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235" r="4" b="4"/>
          <a:stretch>
            <a:fillRect/>
          </a:stretch>
        </p:blipFill>
        <p:spPr>
          <a:xfrm>
            <a:off x="2089728" y="2213919"/>
            <a:ext cx="2451017" cy="2440718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A6F929D-7E39-D0CC-2454-4BE991D0D7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738869"/>
              </p:ext>
            </p:extLst>
          </p:nvPr>
        </p:nvGraphicFramePr>
        <p:xfrm>
          <a:off x="-72080" y="4658495"/>
          <a:ext cx="11553568" cy="2504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27500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CB6FA-5ECE-06E3-EE64-6500A361B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936" y="2992020"/>
            <a:ext cx="7287127" cy="11851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Footlight MT Light"/>
              </a:rPr>
              <a:t>Köszönjük</a:t>
            </a:r>
            <a:r>
              <a:rPr lang="en-US" sz="6000" dirty="0">
                <a:solidFill>
                  <a:schemeClr val="bg1"/>
                </a:solidFill>
                <a:latin typeface="Footlight MT Light"/>
              </a:rPr>
              <a:t> a </a:t>
            </a:r>
            <a:r>
              <a:rPr lang="en-US" sz="6000" dirty="0" err="1">
                <a:solidFill>
                  <a:schemeClr val="bg1"/>
                </a:solidFill>
                <a:latin typeface="Footlight MT Light"/>
              </a:rPr>
              <a:t>figyelmet</a:t>
            </a:r>
            <a:r>
              <a:rPr lang="en-US" sz="6000" dirty="0">
                <a:solidFill>
                  <a:schemeClr val="bg1"/>
                </a:solidFill>
                <a:latin typeface="Footlight MT Ligh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441667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VTI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ChronicleVTI">
      <a:majorFont>
        <a:latin typeface="Univers Condensed"/>
        <a:ea typeface=""/>
        <a:cs typeface=""/>
      </a:majorFont>
      <a:minorFont>
        <a:latin typeface="Calisto MT" panose="02040603050505030304"/>
        <a:ea typeface=""/>
        <a:cs typeface=""/>
      </a:minorFont>
    </a:fontScheme>
    <a:fmtScheme name="Chronicle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34FD3B1-53CD-4A5C-943C-C44DFF248C3E}" vid="{19A790DA-2E4D-4134-98A6-7DECB1A1B8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623</Words>
  <Application>Microsoft Macintosh PowerPoint</Application>
  <PresentationFormat>Szélesvásznú</PresentationFormat>
  <Paragraphs>58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Calisto MT</vt:lpstr>
      <vt:lpstr>Footlight MT Light</vt:lpstr>
      <vt:lpstr>Univers Condensed</vt:lpstr>
      <vt:lpstr>ChronicleVTI</vt:lpstr>
      <vt:lpstr>Ádám, Éva és Lucifer alakjai különböző korszakok színpadán</vt:lpstr>
      <vt:lpstr>Ádám (Trill Zsolt) - 2011</vt:lpstr>
      <vt:lpstr>  Miért volt meghatározó szerep az életében?</vt:lpstr>
      <vt:lpstr>Éva ( Lukács margit) - 1999</vt:lpstr>
      <vt:lpstr>      Miért volt meghatározó szerep az életében Éva karaktere?</vt:lpstr>
      <vt:lpstr> Lucifer (Csikos Sándor) - 1997</vt:lpstr>
      <vt:lpstr>Miért volt meghatározó az életében Lucifert eljátszani?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Erik Dr. Bíró</cp:lastModifiedBy>
  <cp:revision>1111</cp:revision>
  <dcterms:created xsi:type="dcterms:W3CDTF">2026-04-10T16:26:33Z</dcterms:created>
  <dcterms:modified xsi:type="dcterms:W3CDTF">2026-04-19T09:34:07Z</dcterms:modified>
</cp:coreProperties>
</file>