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30C8F-6603-4F16-BFB8-5CC75D489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90ADCF5-9490-4FF9-A3F5-D3FFF8E42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8B9D8F-DAE4-4091-A011-8612F766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7ECC42-5E5A-46FB-951B-93D9CB52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F8C4C8-0735-489F-A1C8-ABA2C5E1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401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F13F03-7979-40FB-845F-293B4315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F95BE40-49C9-4FCD-9C37-E11C2D78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845C11-D637-4538-80D3-C130175F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04F377-D1C8-4C38-A91B-7894B933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E12378-65F6-49F5-9748-6AFB418A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094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1F01BDB-4C18-4C5C-9038-267AD9891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BE364CB-1C03-4FD7-967B-BE6928981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AA9414-EBFA-443E-AACC-81485B65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8E3136-129C-4BC9-BB50-F996DA6D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6B4F29-CB5D-433E-8956-A7A897FD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1421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B4A502-75F1-480E-AAFF-0BB04178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D83A87-0C7D-4581-801A-4BFF9556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175094-F9F8-4FA0-B3BB-EAAD47B9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235AF2-4BC7-4913-B427-C7B5C254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3D76C8-7FE7-4D5A-BE3A-D29DD290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2032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AB5BD9-0875-4F34-9E19-AB5298C6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F5C375-1680-4C4D-9561-6165B3D79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91F57E-3A00-430F-9547-07528D6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9EF20C-E0F1-4AF0-93DF-B618365B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FC1804-FCCC-4451-A2B9-C5CD0072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4300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0B369-24FC-4E70-B027-640D8712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4ED878-CB6F-417D-8E12-9244728AD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1B4C29F-5A05-46BC-9055-B52D034A6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00EBC7-8070-4585-B4AA-B44D1181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2EC38B-221D-419F-9E86-F626A2A2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4C1AA-5032-4251-AB22-9144D781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3319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050DE0-840F-45EE-B5E0-3FC44393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9491FC-B503-4437-8B28-D6A49183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A39ABA-594D-46ED-A4C5-1A62A8525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0BA362F-FFBD-4086-B659-D3B39ECD3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073E13A-AD34-411B-ADCE-76938BFD4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D1C9E58-0B18-4C89-98D1-44F101AD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A38977F-F5EA-4D31-A63A-FD50A663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83B7A45-1DAE-49AB-A626-D8ABF3FE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79985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57F4AC-5B5A-4DD3-B435-08DFBC60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E5CEC3C-274B-4864-A234-5E4C2CD5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B9BD51-F8FB-4789-8849-15195E0F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0DBD437-E1F6-4A10-9C67-C3088799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8803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D34479F-1859-4EEB-AEA1-87780A6C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EFED55E-FC28-43CE-8B07-006D8AE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22BA11-1C0F-4E09-970E-3B1F89DA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1150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E9790C-1F7A-4DDB-A74A-651BCC1A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F68490-0767-482C-A5D0-A4BEB489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B72058-B844-4B12-9E64-AE5A9B909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4742BF7-2CF1-4B72-B84F-7D8F2316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B16E8D6-B441-4B7B-BFC9-9E58D2DD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5FC3DAF-981B-4B69-9B4E-10031F50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1313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E435C-0A44-4AC2-A684-898545BC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1600DE2-BBE1-45DC-85D3-40E94C757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CFC79E-1306-46DA-BEA1-F27BB890E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C8ED5C-2552-40A1-A98B-C61ADC7B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CDC565-C6E2-41E9-8753-7849EF6D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25922B-92CE-4AC1-B045-B5C8AC7E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29069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bashcorpo.deviantart.com/art/Grungy-paper-texture-v-5-2296699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BD16CB2-5485-46FC-8237-CA3575C6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F5D96-9E3D-4C72-83C5-473D56D27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D02D02-4BDD-40E5-A6DF-6BDCD3147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44B6-25A3-4E99-8C1E-364A4921586F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1CDC42-E3AB-4633-B2BE-83AAAA88B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9E4CDE-CB5B-4A22-8FFB-C52F982D8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758D-F0ED-423F-9442-16DA1FD546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2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shcorpo.deviantart.com/art/Grungy-paper-texture-v-5-2296699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think0.deviantart.com/art/Hungary-Grunge-Flag-129398346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333E94-0DD1-4BF2-9353-3B5BDF031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			</a:t>
            </a:r>
            <a:r>
              <a:rPr lang="hu-HU" dirty="0">
                <a:latin typeface="Mistral" panose="03090702030407020403" pitchFamily="66" charset="0"/>
              </a:rPr>
              <a:t>Arany János	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8083B0-4F42-48DE-8FC2-75D56F123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		</a:t>
            </a:r>
            <a:r>
              <a:rPr lang="hu-HU" sz="3200" dirty="0" err="1">
                <a:latin typeface="Mistral" panose="03090702030407020403" pitchFamily="66" charset="0"/>
              </a:rPr>
              <a:t>Vojtina</a:t>
            </a:r>
            <a:r>
              <a:rPr lang="hu-HU" sz="3200" dirty="0">
                <a:latin typeface="Mistral" panose="03090702030407020403" pitchFamily="66" charset="0"/>
              </a:rPr>
              <a:t> ars poétikája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1EE5F1D-1A02-43B9-897D-C018D533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9" y="1236579"/>
            <a:ext cx="3362178" cy="43848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74306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08D2BC10-115C-4CD0-B745-B8132926A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406" r="20909"/>
          <a:stretch/>
        </p:blipFill>
        <p:spPr>
          <a:xfrm>
            <a:off x="7870209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CC00502-8C64-49B8-9E30-6F8ACC8D57E7}"/>
              </a:ext>
            </a:extLst>
          </p:cNvPr>
          <p:cNvSpPr txBox="1"/>
          <p:nvPr/>
        </p:nvSpPr>
        <p:spPr>
          <a:xfrm>
            <a:off x="11549306" y="6870703"/>
            <a:ext cx="26340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700">
                <a:solidFill>
                  <a:srgbClr val="FFFFFF"/>
                </a:solidFill>
              </a:rPr>
              <a:t>Cím: </a:t>
            </a:r>
            <a:r>
              <a:rPr lang="hu-HU" sz="700">
                <a:solidFill>
                  <a:srgbClr val="FFFFFF"/>
                </a:solidFill>
                <a:hlinkClick r:id="rId5" tooltip="http://think0.deviantart.com/art/Hungary-Grunge-Flag-129398346"/>
              </a:rPr>
              <a:t>Fénykép</a:t>
            </a:r>
            <a:r>
              <a:rPr lang="hu-HU" sz="700">
                <a:solidFill>
                  <a:srgbClr val="FFFFFF"/>
                </a:solidFill>
              </a:rPr>
              <a:t>, készítette: Ismeretlen a készítő, licenc: </a:t>
            </a:r>
            <a:r>
              <a:rPr lang="hu-HU" sz="700">
                <a:solidFill>
                  <a:srgbClr val="FFFFFF"/>
                </a:solidFill>
                <a:hlinkClick r:id="rId6" tooltip="https://creativecommons.org/licenses/by-nc-nd/3.0/"/>
              </a:rPr>
              <a:t>CC BY-NC-ND</a:t>
            </a:r>
            <a:endParaRPr lang="hu-HU" sz="70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AB4F99-AD35-4D86-8E15-DF7B3798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>
                <a:latin typeface="Mistral" panose="03090702030407020403" pitchFamily="66" charset="0"/>
              </a:rPr>
              <a:t>Úgy érzem a néphez írt műveim fontosságukat vesztették, így alkalmazkodnom kell és a nemzetet kell megszólítanom költeményeimen keresztül.</a:t>
            </a:r>
          </a:p>
        </p:txBody>
      </p:sp>
    </p:spTree>
    <p:extLst>
      <p:ext uri="{BB962C8B-B14F-4D97-AF65-F5344CB8AC3E}">
        <p14:creationId xmlns:p14="http://schemas.microsoft.com/office/powerpoint/2010/main" val="783958944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43D662-ACFA-448F-9F45-A675AE75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Versem megírása előtt nem sokkal mutatták be nekem a „feltörekvő” írót </a:t>
            </a:r>
            <a:r>
              <a:rPr lang="hu-HU" sz="4000" dirty="0" err="1">
                <a:latin typeface="Mistral" panose="03090702030407020403" pitchFamily="66" charset="0"/>
              </a:rPr>
              <a:t>Vojtina</a:t>
            </a:r>
            <a:r>
              <a:rPr lang="hu-HU" sz="4000" dirty="0">
                <a:latin typeface="Mistral" panose="03090702030407020403" pitchFamily="66" charset="0"/>
              </a:rPr>
              <a:t> Mátyást. Az Úr, voltaképp inas rögtönzött kocsmai vers előadása ihletett meg.</a:t>
            </a:r>
          </a:p>
          <a:p>
            <a:pPr marL="0" indent="0" algn="just">
              <a:buNone/>
            </a:pPr>
            <a:endParaRPr lang="hu-HU" sz="4000" dirty="0">
              <a:latin typeface="Mistral" panose="03090702030407020403" pitchFamily="66" charset="0"/>
            </a:endParaRPr>
          </a:p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Úgy érzem illet ihletőmről elneveznem a költeményem. A címen kívül továbbá nem tértem ki az Úriember mivoltára, inkább saját álláspontomat fejtettem ki az olvasó közönség számára.</a:t>
            </a:r>
          </a:p>
        </p:txBody>
      </p:sp>
    </p:spTree>
    <p:extLst>
      <p:ext uri="{BB962C8B-B14F-4D97-AF65-F5344CB8AC3E}">
        <p14:creationId xmlns:p14="http://schemas.microsoft.com/office/powerpoint/2010/main" val="429263595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32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3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C546A3-F48B-4EF3-B0D8-B30F2619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Személy szerint elítélem a költők magasztalását. Jómagam sem várom el a megkülönböztetett figyelmet, azt hagyjuk meg azoknak, akik nagy tetteket hajtottak véghez.</a:t>
            </a:r>
          </a:p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Emellett tiltakozom a naturalista jegyek ellen is. A verssel a költő gyönyörködtet és nem elborzaszt, már pedig a naturalizmus csak az utóbbival tud szolgálni.</a:t>
            </a:r>
          </a:p>
        </p:txBody>
      </p:sp>
    </p:spTree>
    <p:extLst>
      <p:ext uri="{BB962C8B-B14F-4D97-AF65-F5344CB8AC3E}">
        <p14:creationId xmlns:p14="http://schemas.microsoft.com/office/powerpoint/2010/main" val="154048853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806F8B-7446-4586-AF00-3942DB5A3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>
                <a:latin typeface="Mistral" panose="03090702030407020403" pitchFamily="66" charset="0"/>
              </a:rPr>
              <a:t>A naturalista eszme mellett a mai költő generáció szívesen használja a hazug pátoszt az olvasó figyelmének megragadására, amely olyan, mint a város: távolról fényes és gyönyörű, közelről taszító látvány.</a:t>
            </a:r>
          </a:p>
          <a:p>
            <a:pPr marL="0" indent="0">
              <a:buNone/>
            </a:pPr>
            <a:r>
              <a:rPr lang="hu-HU" sz="4000" dirty="0">
                <a:latin typeface="Mistral" panose="03090702030407020403" pitchFamily="66" charset="0"/>
              </a:rPr>
              <a:t>De azt is el kell ismernem, hogy az írónak egyensúlyoznia kell a naturalista képleírások és a túlzó romantikus elemek között. De vigyáznunk kell, hogy rajta ne kapjanak.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957702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95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0672A4-DF4D-4FF9-8E30-3FCEE2F0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Az igazság szükséges, hiszen egy versnek valós alapokon kell állnia, nem ideálokon. De a túlzó igazság kiábrándító lehet.</a:t>
            </a:r>
          </a:p>
          <a:p>
            <a:pPr marL="0" indent="0" algn="just">
              <a:buNone/>
            </a:pPr>
            <a:r>
              <a:rPr lang="hu-HU" sz="4000" dirty="0">
                <a:latin typeface="Mistral" panose="03090702030407020403" pitchFamily="66" charset="0"/>
              </a:rPr>
              <a:t>Így összegezve a verseknek:</a:t>
            </a:r>
          </a:p>
          <a:p>
            <a:pPr lvl="1" algn="just"/>
            <a:r>
              <a:rPr lang="hu-HU" sz="3200" dirty="0">
                <a:latin typeface="Mistral" panose="03090702030407020403" pitchFamily="66" charset="0"/>
              </a:rPr>
              <a:t>A jelenhez kell szólnia, hogy elgondolkodtassunk.</a:t>
            </a:r>
          </a:p>
          <a:p>
            <a:pPr lvl="1" algn="just"/>
            <a:r>
              <a:rPr lang="hu-HU" sz="3200" dirty="0">
                <a:latin typeface="Mistral" panose="03090702030407020403" pitchFamily="66" charset="0"/>
              </a:rPr>
              <a:t>A jövőhöz kell szólnia, hogy emlékeztessünk.</a:t>
            </a:r>
          </a:p>
          <a:p>
            <a:pPr lvl="1" algn="just"/>
            <a:r>
              <a:rPr lang="hu-HU" sz="3200" dirty="0">
                <a:latin typeface="Mistral" panose="03090702030407020403" pitchFamily="66" charset="0"/>
              </a:rPr>
              <a:t>De a múlthoz nem kell szólnia.</a:t>
            </a:r>
          </a:p>
        </p:txBody>
      </p:sp>
    </p:spTree>
    <p:extLst>
      <p:ext uri="{BB962C8B-B14F-4D97-AF65-F5344CB8AC3E}">
        <p14:creationId xmlns:p14="http://schemas.microsoft.com/office/powerpoint/2010/main" val="345339002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259</Words>
  <Application>Microsoft Office PowerPoint</Application>
  <PresentationFormat>Szélesvásznú</PresentationFormat>
  <Paragraphs>16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Mistral</vt:lpstr>
      <vt:lpstr>Office-téma</vt:lpstr>
      <vt:lpstr>   Arany János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</dc:title>
  <dc:creator>Dávid Orosz</dc:creator>
  <cp:lastModifiedBy>Dávid Orosz</cp:lastModifiedBy>
  <cp:revision>6</cp:revision>
  <dcterms:created xsi:type="dcterms:W3CDTF">2018-03-10T17:01:03Z</dcterms:created>
  <dcterms:modified xsi:type="dcterms:W3CDTF">2018-03-10T20:12:09Z</dcterms:modified>
</cp:coreProperties>
</file>