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tész Csaba" initials="KC" lastIdx="3" clrIdx="0">
    <p:extLst>
      <p:ext uri="{19B8F6BF-5375-455C-9EA6-DF929625EA0E}">
        <p15:presenceInfo xmlns:p15="http://schemas.microsoft.com/office/powerpoint/2012/main" userId="Kertész Csa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54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4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76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30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0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68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46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7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39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3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53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5181-E9B0-4BC1-BCD5-6138FFCC17A3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2935-D769-4CB0-9480-B0BC31FCDC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67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65944"/>
            <a:ext cx="9144000" cy="2387600"/>
          </a:xfrm>
        </p:spPr>
        <p:txBody>
          <a:bodyPr>
            <a:normAutofit/>
          </a:bodyPr>
          <a:lstStyle/>
          <a:p>
            <a:r>
              <a:rPr lang="hu-HU" sz="7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mercialScript BT" panose="03030803040807090C04" pitchFamily="66" charset="0"/>
              </a:rPr>
              <a:t>Madách Imre</a:t>
            </a:r>
            <a:endParaRPr lang="hu-HU" sz="7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mercialScript BT" panose="03030803040807090C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297238"/>
            <a:ext cx="9144000" cy="1655762"/>
          </a:xfrm>
        </p:spPr>
        <p:txBody>
          <a:bodyPr/>
          <a:lstStyle/>
          <a:p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  <a:latin typeface="CommercialScript BT" panose="03030803040807090C04" pitchFamily="66" charset="0"/>
              </a:rPr>
              <a:t>Útravaló</a:t>
            </a:r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  <a:latin typeface="CommercialScript BT" panose="03030803040807090C04" pitchFamily="66" charset="0"/>
              </a:rPr>
              <a:t> verseimmel</a:t>
            </a:r>
            <a:endParaRPr lang="hu-HU" dirty="0">
              <a:solidFill>
                <a:schemeClr val="bg1">
                  <a:lumMod val="95000"/>
                </a:schemeClr>
              </a:solidFill>
              <a:latin typeface="CommercialScript BT" panose="03030803040807090C04" pitchFamily="66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lum bright="-7000"/>
          </a:blip>
          <a:stretch>
            <a:fillRect/>
          </a:stretch>
        </p:blipFill>
        <p:spPr>
          <a:xfrm>
            <a:off x="10175608" y="119176"/>
            <a:ext cx="1914792" cy="221963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8" name="Szövegdoboz 7"/>
          <p:cNvSpPr txBox="1"/>
          <p:nvPr/>
        </p:nvSpPr>
        <p:spPr>
          <a:xfrm>
            <a:off x="551384" y="5263969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>
                    <a:lumMod val="95000"/>
                  </a:schemeClr>
                </a:solidFill>
                <a:latin typeface="CommercialScript BT" panose="03030803040807090C04" pitchFamily="66" charset="0"/>
              </a:rPr>
              <a:t>„</a:t>
            </a:r>
            <a:r>
              <a:rPr lang="hu-HU" sz="3600" i="1" dirty="0" smtClean="0">
                <a:solidFill>
                  <a:schemeClr val="bg1">
                    <a:lumMod val="95000"/>
                  </a:schemeClr>
                </a:solidFill>
                <a:effectLst/>
                <a:latin typeface="CommercialScript BT" panose="03030803040807090C04" pitchFamily="66" charset="0"/>
              </a:rPr>
              <a:t>De hála Isten ! a sors éjjelében</a:t>
            </a:r>
            <a:r>
              <a:rPr lang="hu-HU" sz="3600" dirty="0" smtClean="0">
                <a:solidFill>
                  <a:schemeClr val="bg1">
                    <a:lumMod val="95000"/>
                  </a:schemeClr>
                </a:solidFill>
                <a:latin typeface="CommercialScript BT" panose="03030803040807090C04" pitchFamily="66" charset="0"/>
              </a:rPr>
              <a:t> </a:t>
            </a:r>
            <a:br>
              <a:rPr lang="hu-HU" sz="3600" dirty="0" smtClean="0">
                <a:solidFill>
                  <a:schemeClr val="bg1">
                    <a:lumMod val="95000"/>
                  </a:schemeClr>
                </a:solidFill>
                <a:latin typeface="CommercialScript BT" panose="03030803040807090C04" pitchFamily="66" charset="0"/>
              </a:rPr>
            </a:br>
            <a:r>
              <a:rPr lang="hu-HU" sz="3600" i="1" dirty="0" smtClean="0">
                <a:solidFill>
                  <a:schemeClr val="bg1">
                    <a:lumMod val="95000"/>
                  </a:schemeClr>
                </a:solidFill>
                <a:effectLst/>
                <a:latin typeface="CommercialScript BT" panose="03030803040807090C04" pitchFamily="66" charset="0"/>
              </a:rPr>
              <a:t>Ragyogó csillagom is volt elég.</a:t>
            </a:r>
            <a:r>
              <a:rPr lang="hu-HU" sz="3600" dirty="0" smtClean="0">
                <a:solidFill>
                  <a:schemeClr val="bg1">
                    <a:lumMod val="95000"/>
                  </a:schemeClr>
                </a:solidFill>
                <a:latin typeface="CommercialScript BT" panose="03030803040807090C04" pitchFamily="66" charset="0"/>
              </a:rPr>
              <a:t> ”</a:t>
            </a:r>
            <a:endParaRPr lang="hu-HU" sz="3600" dirty="0">
              <a:solidFill>
                <a:schemeClr val="bg1">
                  <a:lumMod val="95000"/>
                </a:schemeClr>
              </a:solidFill>
              <a:latin typeface="CommercialScript BT" panose="03030803040807090C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208" y="0"/>
            <a:ext cx="1914792" cy="221963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19314" y="601985"/>
            <a:ext cx="9173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Utolsó szónak, gondolatnak, életművem lezárásának szánt költeményem az Útravaló verseimmel című művem egy vallomás életemről.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19314" y="1979488"/>
            <a:ext cx="8657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Életem során sokat szenvedtem, betegeskedtem, de ennek ellenére örömömet is bőven leltem minden-napjaim sivárságában.</a:t>
            </a:r>
            <a:endParaRPr lang="hu-HU" sz="2000" b="1" dirty="0">
              <a:latin typeface="Italic" panose="00000400000000000000" pitchFamily="2" charset="0"/>
              <a:cs typeface="Italic" panose="00000400000000000000" pitchFamily="2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19314" y="3356992"/>
            <a:ext cx="8340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Sokszor gondolok a múltra, a szerelemre, a </a:t>
            </a:r>
            <a:r>
              <a:rPr lang="hu-HU" sz="2000" b="1" dirty="0" err="1" smtClean="0">
                <a:latin typeface="Italic" panose="00000400000000000000" pitchFamily="2" charset="0"/>
                <a:cs typeface="Italic" panose="00000400000000000000" pitchFamily="2" charset="0"/>
              </a:rPr>
              <a:t>bol-dogságra</a:t>
            </a:r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, az elmúlásra, valamint az azzal járó szívszaggató szomorúságra. Mikor rám talált a szerelem úgy véltem, hogy örökké boldog leszek, de egyszer minden véget ér. Elmúlt az öröm, kialudt szerelmünk lángja, elváltak útjaink… Életem kilátástalanná, egysíkúvá vált szerelmem nélkül. Ám a kietlenségben újra rám talált a boldogság, bús szívem megtalálta párját.</a:t>
            </a:r>
          </a:p>
        </p:txBody>
      </p:sp>
    </p:spTree>
    <p:extLst>
      <p:ext uri="{BB962C8B-B14F-4D97-AF65-F5344CB8AC3E}">
        <p14:creationId xmlns:p14="http://schemas.microsoft.com/office/powerpoint/2010/main" val="37897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208" y="-315"/>
            <a:ext cx="1914792" cy="221963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51384" y="620688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A szabadságharc és a vele járó fájdalmak is </a:t>
            </a:r>
            <a:r>
              <a:rPr lang="hu-HU" sz="2000" b="1" dirty="0" err="1" smtClean="0">
                <a:latin typeface="Italic" panose="00000400000000000000" pitchFamily="2" charset="0"/>
                <a:cs typeface="Italic" panose="00000400000000000000" pitchFamily="2" charset="0"/>
              </a:rPr>
              <a:t>sok-szor</a:t>
            </a:r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 beférkőznek boldog gondolataim közé. Ebben a harcban, melyet a nemzetért vívott népünk, sajnos egyre romló egészségi állapotom miatt nem tudtam aktívan részt venni</a:t>
            </a:r>
            <a:r>
              <a:rPr lang="hu-HU" sz="2000" b="1" dirty="0">
                <a:latin typeface="Italic" panose="00000400000000000000" pitchFamily="2" charset="0"/>
                <a:cs typeface="Italic" panose="00000400000000000000" pitchFamily="2" charset="0"/>
              </a:rPr>
              <a:t>.</a:t>
            </a:r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 </a:t>
            </a:r>
          </a:p>
          <a:p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Hiába nemzetőrnek álltam, azzal járó feladataimat nem tudtam tisztességesen ellátni. A küzdelem családom tagjai közül is halálos áldozatokat köve-telt magának. A forradalmat követően engem haza-árulónak bélyegeztek, majd egy évre börtönbe </a:t>
            </a:r>
            <a:r>
              <a:rPr lang="hu-HU" sz="2000" b="1" dirty="0" err="1" smtClean="0">
                <a:latin typeface="Italic" panose="00000400000000000000" pitchFamily="2" charset="0"/>
                <a:cs typeface="Italic" panose="00000400000000000000" pitchFamily="2" charset="0"/>
              </a:rPr>
              <a:t>zár-tak</a:t>
            </a:r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, amely időszak nagy hatással volt életemre és későbbi alkotói pályámra egyaránt.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1384" y="4941168"/>
            <a:ext cx="8856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Italic" panose="00000400000000000000" pitchFamily="2" charset="0"/>
                <a:cs typeface="Italic" panose="00000400000000000000" pitchFamily="2" charset="0"/>
              </a:rPr>
              <a:t>Börtönben töltött éveim alatt kezdtem el írni egyik, ha nem a legjelentősebb művemet; </a:t>
            </a:r>
            <a:r>
              <a:rPr lang="hu-HU" sz="2400" b="1" dirty="0" smtClean="0">
                <a:latin typeface="Italic" panose="00000400000000000000" pitchFamily="2" charset="0"/>
                <a:cs typeface="Italic" panose="00000400000000000000" pitchFamily="2" charset="0"/>
              </a:rPr>
              <a:t>Az ember tragédiáját.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37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tx1">
                <a:alpha val="91000"/>
              </a:schemeClr>
            </a:gs>
            <a:gs pos="100000">
              <a:srgbClr val="C00000">
                <a:alpha val="8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208" y="0"/>
            <a:ext cx="1914792" cy="221963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</p:pic>
      <p:sp>
        <p:nvSpPr>
          <p:cNvPr id="5" name="Szövegdoboz 4"/>
          <p:cNvSpPr txBox="1"/>
          <p:nvPr/>
        </p:nvSpPr>
        <p:spPr>
          <a:xfrm>
            <a:off x="623392" y="548680"/>
            <a:ext cx="885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Minden sértés vagy bántás ellenére bennem mégsem maradt szilánk. Megbocsájtottam annak, aki </a:t>
            </a:r>
            <a:r>
              <a:rPr lang="hu-HU" sz="2000" dirty="0" err="1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elle-nem</a:t>
            </a:r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 volt. </a:t>
            </a:r>
            <a:endParaRPr lang="hu-HU" sz="2000" dirty="0">
              <a:solidFill>
                <a:schemeClr val="bg1"/>
              </a:solidFill>
              <a:latin typeface="Italic" panose="00000400000000000000" pitchFamily="2" charset="0"/>
              <a:cs typeface="Italic" panose="00000400000000000000" pitchFamily="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21926" y="1877343"/>
            <a:ext cx="885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Senkit sem érdekeltek érzéseim, boldogságom vagy szomorúságom. Mindenki csak a verseimre volt </a:t>
            </a:r>
            <a:r>
              <a:rPr lang="hu-HU" sz="2000" dirty="0" err="1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kí-váncsi</a:t>
            </a:r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, de arra, hogy mit éreztem azok megírása-kor, senki. Nem tudták, miért hatja át derű vagy ború műveimet, érdeklődésüket csak a szöveg, nem pedig a mögötte megbúvó mindennapjaim </a:t>
            </a:r>
            <a:r>
              <a:rPr lang="hu-HU" sz="2000" dirty="0" err="1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hangu-lata</a:t>
            </a:r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 keltette fel.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21926" y="4437112"/>
            <a:ext cx="885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Egyedül az a tudat boldogít, hogy azok, kiknek verseimet szánom értik szavaim mögöttes </a:t>
            </a:r>
            <a:r>
              <a:rPr lang="hu-HU" sz="2000" dirty="0" err="1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tar-talmát</a:t>
            </a:r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. Ők érzik minden fájdalmam és </a:t>
            </a:r>
            <a:r>
              <a:rPr lang="hu-HU" sz="2000" dirty="0" err="1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boldog-ságom</a:t>
            </a:r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, velem sírnak bánatomban, valamint velem együtt örülnek jobb napjaimon.</a:t>
            </a:r>
            <a:endParaRPr lang="hu-HU" sz="2000" dirty="0">
              <a:solidFill>
                <a:schemeClr val="bg1"/>
              </a:solidFill>
              <a:latin typeface="Italic" panose="00000400000000000000" pitchFamily="2" charset="0"/>
              <a:cs typeface="Itali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274" y="0"/>
            <a:ext cx="1914792" cy="22196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26434" y="448097"/>
            <a:ext cx="885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w="9525" cap="rnd" cmpd="thickThin">
                  <a:noFill/>
                </a:ln>
                <a:solidFill>
                  <a:schemeClr val="bg1"/>
                </a:solidFill>
                <a:effectLst>
                  <a:outerShdw blurRad="50800" dist="50800" dir="10800000" algn="ctr" rotWithShape="0">
                    <a:schemeClr val="tx1">
                      <a:alpha val="0"/>
                    </a:schemeClr>
                  </a:outerShdw>
                </a:effectLst>
                <a:latin typeface="Italic" panose="00000400000000000000" pitchFamily="2" charset="0"/>
                <a:cs typeface="Italic" panose="00000400000000000000" pitchFamily="2" charset="0"/>
              </a:rPr>
              <a:t>Ha valakire hatással lesznek verseim, ha lesz, akit megindítanak, aki elgondolkodik azok mögöttes </a:t>
            </a:r>
            <a:r>
              <a:rPr lang="hu-HU" sz="2000" dirty="0" err="1" smtClean="0">
                <a:ln w="9525" cap="rnd" cmpd="thickThin">
                  <a:noFill/>
                </a:ln>
                <a:solidFill>
                  <a:schemeClr val="bg1"/>
                </a:solidFill>
                <a:effectLst>
                  <a:outerShdw blurRad="50800" dist="50800" dir="10800000" algn="ctr" rotWithShape="0">
                    <a:schemeClr val="tx1">
                      <a:alpha val="0"/>
                    </a:schemeClr>
                  </a:outerShdw>
                </a:effectLst>
                <a:latin typeface="Italic" panose="00000400000000000000" pitchFamily="2" charset="0"/>
                <a:cs typeface="Italic" panose="00000400000000000000" pitchFamily="2" charset="0"/>
              </a:rPr>
              <a:t>tar-talmán</a:t>
            </a:r>
            <a:r>
              <a:rPr lang="hu-HU" sz="2000" dirty="0" smtClean="0">
                <a:ln w="9525" cap="rnd" cmpd="thickThin">
                  <a:noFill/>
                </a:ln>
                <a:solidFill>
                  <a:schemeClr val="bg1"/>
                </a:solidFill>
                <a:effectLst>
                  <a:outerShdw blurRad="50800" dist="50800" dir="10800000" algn="ctr" rotWithShape="0">
                    <a:schemeClr val="tx1">
                      <a:alpha val="0"/>
                    </a:schemeClr>
                  </a:outerShdw>
                </a:effectLst>
                <a:latin typeface="Italic" panose="00000400000000000000" pitchFamily="2" charset="0"/>
                <a:cs typeface="Italic" panose="00000400000000000000" pitchFamily="2" charset="0"/>
              </a:rPr>
              <a:t> és a szavak mögött megbújó érzelmeken, akkor boldogan halhatok meg.</a:t>
            </a:r>
            <a:endParaRPr lang="hu-HU" sz="2000" dirty="0">
              <a:ln w="9525" cap="rnd" cmpd="thickThin">
                <a:noFill/>
              </a:ln>
              <a:solidFill>
                <a:schemeClr val="bg1"/>
              </a:solidFill>
              <a:effectLst>
                <a:outerShdw blurRad="50800" dist="50800" dir="10800000" algn="ctr" rotWithShape="0">
                  <a:schemeClr val="tx1">
                    <a:alpha val="0"/>
                  </a:schemeClr>
                </a:outerShdw>
              </a:effectLst>
              <a:latin typeface="Italic" panose="00000400000000000000" pitchFamily="2" charset="0"/>
              <a:cs typeface="Italic" panose="000004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6704" y="2348880"/>
            <a:ext cx="8593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Csak akkor ér bármit is egy alkotás, ha szívhez szóló, ha mosolyra fakasztja vagy sírásra készteti azt, aki olvassa. Akkor érdemes írni, ha annak mondanivalóját átérezzük és a műben foglalt </a:t>
            </a:r>
            <a:r>
              <a:rPr lang="hu-HU" sz="2000" dirty="0" err="1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ér-zések</a:t>
            </a:r>
            <a:r>
              <a:rPr lang="hu-HU" sz="2000" dirty="0" smtClean="0"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 eljutnak az olvasókhoz, megérinti őket.</a:t>
            </a:r>
            <a:endParaRPr lang="hu-HU" sz="2000" dirty="0">
              <a:solidFill>
                <a:schemeClr val="bg1"/>
              </a:solidFill>
              <a:latin typeface="Italic" panose="00000400000000000000" pitchFamily="2" charset="0"/>
              <a:cs typeface="Italic" panose="000004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26434" y="4528366"/>
            <a:ext cx="8856000" cy="1631216"/>
          </a:xfrm>
          <a:prstGeom prst="rect">
            <a:avLst/>
          </a:prstGeom>
          <a:noFill/>
          <a:ln w="3175" cmpd="thickThin">
            <a:noFill/>
          </a:ln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 cmpd="dbl">
                  <a:noFill/>
                </a:ln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Nem feltétlenül kelti ugyanazokat az érzéseket mindenkiben egy adott mű. A lényeg, hogy az olvasó számára jelentéssel bírjanak a sorok, a szavak és azoknak érzelmi háttere </a:t>
            </a:r>
            <a:r>
              <a:rPr lang="hu-HU" sz="2000" dirty="0" smtClean="0">
                <a:ln cmpd="dbl">
                  <a:noFill/>
                </a:ln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befolyást gyakoroljon </a:t>
            </a:r>
            <a:r>
              <a:rPr lang="hu-HU" sz="2000" dirty="0" smtClean="0">
                <a:ln cmpd="dbl">
                  <a:noFill/>
                </a:ln>
                <a:solidFill>
                  <a:schemeClr val="bg1"/>
                </a:solidFill>
                <a:latin typeface="Italic" panose="00000400000000000000" pitchFamily="2" charset="0"/>
                <a:cs typeface="Italic" panose="00000400000000000000" pitchFamily="2" charset="0"/>
              </a:rPr>
              <a:t>az ő érzéseire is.</a:t>
            </a:r>
            <a:endParaRPr lang="hu-HU" sz="2000" dirty="0">
              <a:ln cmpd="dbl">
                <a:noFill/>
              </a:ln>
              <a:solidFill>
                <a:schemeClr val="bg1"/>
              </a:solidFill>
              <a:latin typeface="Italic" panose="00000400000000000000" pitchFamily="2" charset="0"/>
              <a:cs typeface="Itali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436</Words>
  <Application>Microsoft Office PowerPoint</Application>
  <PresentationFormat>Szélesvásznú</PresentationFormat>
  <Paragraphs>15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CommercialScript BT</vt:lpstr>
      <vt:lpstr>Italic</vt:lpstr>
      <vt:lpstr>Office-téma</vt:lpstr>
      <vt:lpstr>Madách Imre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</dc:title>
  <dc:creator>Kertész Csaba</dc:creator>
  <cp:lastModifiedBy>Kertész Csaba</cp:lastModifiedBy>
  <cp:revision>34</cp:revision>
  <dcterms:created xsi:type="dcterms:W3CDTF">2018-03-05T17:47:10Z</dcterms:created>
  <dcterms:modified xsi:type="dcterms:W3CDTF">2018-03-10T13:10:39Z</dcterms:modified>
</cp:coreProperties>
</file>