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7" r:id="rId8"/>
    <p:sldId id="261" r:id="rId9"/>
    <p:sldId id="262" r:id="rId10"/>
    <p:sldId id="268" r:id="rId11"/>
    <p:sldId id="265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2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243D-B560-4BE9-BFD2-D3DC4CE1CB5E}" type="datetimeFigureOut">
              <a:rPr lang="hu-HU" smtClean="0"/>
              <a:t>2026. 03. 22.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CE8B-FB2B-4D63-90BB-6F5D96EF67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676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243D-B560-4BE9-BFD2-D3DC4CE1CB5E}" type="datetimeFigureOut">
              <a:rPr lang="hu-HU" smtClean="0"/>
              <a:t>2026. 03. 22.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CE8B-FB2B-4D63-90BB-6F5D96EF67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20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243D-B560-4BE9-BFD2-D3DC4CE1CB5E}" type="datetimeFigureOut">
              <a:rPr lang="hu-HU" smtClean="0"/>
              <a:t>2026. 03. 22.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CE8B-FB2B-4D63-90BB-6F5D96EF67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388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243D-B560-4BE9-BFD2-D3DC4CE1CB5E}" type="datetimeFigureOut">
              <a:rPr lang="hu-HU" smtClean="0"/>
              <a:t>2026. 03. 22.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CE8B-FB2B-4D63-90BB-6F5D96EF67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242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243D-B560-4BE9-BFD2-D3DC4CE1CB5E}" type="datetimeFigureOut">
              <a:rPr lang="hu-HU" smtClean="0"/>
              <a:t>2026. 03. 22.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CE8B-FB2B-4D63-90BB-6F5D96EF67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270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243D-B560-4BE9-BFD2-D3DC4CE1CB5E}" type="datetimeFigureOut">
              <a:rPr lang="hu-HU" smtClean="0"/>
              <a:t>2026. 03. 22.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CE8B-FB2B-4D63-90BB-6F5D96EF67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424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243D-B560-4BE9-BFD2-D3DC4CE1CB5E}" type="datetimeFigureOut">
              <a:rPr lang="hu-HU" smtClean="0"/>
              <a:t>2026. 03. 22.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CE8B-FB2B-4D63-90BB-6F5D96EF67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150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243D-B560-4BE9-BFD2-D3DC4CE1CB5E}" type="datetimeFigureOut">
              <a:rPr lang="hu-HU" smtClean="0"/>
              <a:t>2026. 03. 22.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CE8B-FB2B-4D63-90BB-6F5D96EF67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506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243D-B560-4BE9-BFD2-D3DC4CE1CB5E}" type="datetimeFigureOut">
              <a:rPr lang="hu-HU" smtClean="0"/>
              <a:t>2026. 03. 22.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CE8B-FB2B-4D63-90BB-6F5D96EF67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008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243D-B560-4BE9-BFD2-D3DC4CE1CB5E}" type="datetimeFigureOut">
              <a:rPr lang="hu-HU" smtClean="0"/>
              <a:t>2026. 03. 22.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CE8B-FB2B-4D63-90BB-6F5D96EF67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0626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243D-B560-4BE9-BFD2-D3DC4CE1CB5E}" type="datetimeFigureOut">
              <a:rPr lang="hu-HU" smtClean="0"/>
              <a:t>2026. 03. 22.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CE8B-FB2B-4D63-90BB-6F5D96EF67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872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E243D-B560-4BE9-BFD2-D3DC4CE1CB5E}" type="datetimeFigureOut">
              <a:rPr lang="hu-HU" smtClean="0"/>
              <a:t>2026. 03. 22.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ACE8B-FB2B-4D63-90BB-6F5D96EF67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149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" y="0"/>
            <a:ext cx="12453053" cy="687578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813537" y="1940049"/>
            <a:ext cx="6831624" cy="23876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lgerian" panose="04020705040A02060702" pitchFamily="82" charset="0"/>
              </a:rPr>
              <a:t>Madách Imre: Az ember tragédiája</a:t>
            </a:r>
            <a:endParaRPr lang="hu-HU" dirty="0">
              <a:latin typeface="Algerian" panose="04020705040A02060702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76754" y="4490060"/>
            <a:ext cx="9144000" cy="1655762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latin typeface="Edwardian Script ITC" panose="030303020407070D0804" pitchFamily="66" charset="0"/>
              </a:rPr>
              <a:t>Nemzeti Színház rendezések</a:t>
            </a:r>
            <a:endParaRPr lang="hu-HU" sz="3200" b="1" dirty="0">
              <a:latin typeface="Edwardian Script ITC" panose="030303020407070D0804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382491" y="1570717"/>
            <a:ext cx="312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Algerian" panose="04020705040A02060702" pitchFamily="82" charset="0"/>
              </a:rPr>
              <a:t>Madáchapat</a:t>
            </a:r>
            <a:endParaRPr lang="hu-HU" dirty="0">
              <a:latin typeface="Algerian" panose="04020705040A02060702" pitchFamily="82" charset="0"/>
            </a:endParaRPr>
          </a:p>
        </p:txBody>
      </p:sp>
      <p:sp>
        <p:nvSpPr>
          <p:cNvPr id="6" name="Háromszög 5"/>
          <p:cNvSpPr/>
          <p:nvPr/>
        </p:nvSpPr>
        <p:spPr>
          <a:xfrm>
            <a:off x="2176671" y="-3558209"/>
            <a:ext cx="8169964" cy="10433997"/>
          </a:xfrm>
          <a:prstGeom prst="triangle">
            <a:avLst/>
          </a:prstGeom>
          <a:solidFill>
            <a:schemeClr val="accent4">
              <a:lumMod val="40000"/>
              <a:lumOff val="60000"/>
              <a:alpha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Háromszög 6"/>
          <p:cNvSpPr/>
          <p:nvPr/>
        </p:nvSpPr>
        <p:spPr>
          <a:xfrm>
            <a:off x="2396731" y="-1953120"/>
            <a:ext cx="7504045" cy="9246352"/>
          </a:xfrm>
          <a:prstGeom prst="triangle">
            <a:avLst/>
          </a:prstGeom>
          <a:solidFill>
            <a:schemeClr val="accent4">
              <a:lumMod val="40000"/>
              <a:lumOff val="60000"/>
              <a:alpha val="6000"/>
            </a:schemeClr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blurRad="12700" dist="50800" dir="5400000" sx="68000" sy="68000" algn="ctr" rotWithShape="0">
              <a:srgbClr val="000000">
                <a:alpha val="0"/>
              </a:srgbClr>
            </a:outerShdw>
            <a:reflection endPos="65000" dist="50800" dir="5400000" sy="-100000" algn="bl" rotWithShape="0"/>
            <a:softEdge rad="635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938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50380" cy="6929526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636645"/>
            <a:ext cx="10515600" cy="1325563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Algerian" panose="04020705040A02060702" pitchFamily="82" charset="0"/>
              </a:rPr>
              <a:t>Gellért-színháztörténeti helyzetelemzés</a:t>
            </a:r>
            <a:endParaRPr lang="hu-HU" sz="4000" dirty="0">
              <a:latin typeface="Algerian" panose="04020705040A02060702" pitchFamily="82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37358" y="2183569"/>
            <a:ext cx="86614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Footlight MT Light" panose="0204060206030A020304" pitchFamily="18" charset="0"/>
              </a:rPr>
              <a:t>A Nemzeti Színház legendás rendezése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400" dirty="0" smtClean="0">
              <a:latin typeface="Footlight MT Light" panose="0204060206030A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Footlight MT Light" panose="0204060206030A020304" pitchFamily="18" charset="0"/>
              </a:rPr>
              <a:t>Erőteljes vizualitás és dinamika, filmszerű jelenetváltások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400" dirty="0" smtClean="0">
              <a:latin typeface="Footlight MT Light" panose="0204060206030A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Footlight MT Light" panose="0204060206030A020304" pitchFamily="18" charset="0"/>
              </a:rPr>
              <a:t>Funkcionális díszletek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400" dirty="0" smtClean="0">
              <a:latin typeface="Footlight MT Light" panose="0204060206030A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Footlight MT Light" panose="0204060206030A020304" pitchFamily="18" charset="0"/>
              </a:rPr>
              <a:t>Érzelmileg telített, de fegyelmezett játék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400" dirty="0" smtClean="0">
              <a:latin typeface="Footlight MT Light" panose="0204060206030A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Footlight MT Light" panose="0204060206030A020304" pitchFamily="18" charset="0"/>
              </a:rPr>
              <a:t>Hangsúly az egyén és történelem kapcsolatán</a:t>
            </a:r>
            <a:endParaRPr lang="hu-HU" sz="2400" dirty="0">
              <a:latin typeface="Footlight MT Light" panose="0204060206030A020304" pitchFamily="18" charset="0"/>
            </a:endParaRPr>
          </a:p>
        </p:txBody>
      </p:sp>
      <p:sp>
        <p:nvSpPr>
          <p:cNvPr id="6" name="Háromszög 5"/>
          <p:cNvSpPr/>
          <p:nvPr/>
        </p:nvSpPr>
        <p:spPr>
          <a:xfrm>
            <a:off x="430356" y="-551929"/>
            <a:ext cx="2961409" cy="7481455"/>
          </a:xfrm>
          <a:prstGeom prst="triangle">
            <a:avLst/>
          </a:prstGeom>
          <a:solidFill>
            <a:schemeClr val="accent4">
              <a:lumMod val="40000"/>
              <a:lumOff val="60000"/>
              <a:alpha val="5000"/>
            </a:schemeClr>
          </a:solidFill>
          <a:ln>
            <a:noFill/>
          </a:ln>
          <a:effectLst>
            <a:softEdge rad="254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Háromszög 6"/>
          <p:cNvSpPr/>
          <p:nvPr/>
        </p:nvSpPr>
        <p:spPr>
          <a:xfrm>
            <a:off x="8800234" y="-311728"/>
            <a:ext cx="2961409" cy="7481455"/>
          </a:xfrm>
          <a:prstGeom prst="triangle">
            <a:avLst/>
          </a:prstGeom>
          <a:solidFill>
            <a:schemeClr val="accent4">
              <a:lumMod val="40000"/>
              <a:lumOff val="60000"/>
              <a:alpha val="5000"/>
            </a:schemeClr>
          </a:solidFill>
          <a:ln>
            <a:noFill/>
          </a:ln>
          <a:effectLst>
            <a:softEdge rad="254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Háromszög 7"/>
          <p:cNvSpPr/>
          <p:nvPr/>
        </p:nvSpPr>
        <p:spPr>
          <a:xfrm>
            <a:off x="4615295" y="-551928"/>
            <a:ext cx="2961409" cy="7481455"/>
          </a:xfrm>
          <a:prstGeom prst="triangle">
            <a:avLst/>
          </a:prstGeom>
          <a:solidFill>
            <a:schemeClr val="accent4">
              <a:lumMod val="40000"/>
              <a:lumOff val="60000"/>
              <a:alpha val="5000"/>
            </a:schemeClr>
          </a:solidFill>
          <a:ln>
            <a:noFill/>
          </a:ln>
          <a:effectLst>
            <a:softEdge rad="254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Háromszög 8"/>
          <p:cNvSpPr/>
          <p:nvPr/>
        </p:nvSpPr>
        <p:spPr>
          <a:xfrm>
            <a:off x="4758706" y="83128"/>
            <a:ext cx="2674585" cy="7158127"/>
          </a:xfrm>
          <a:prstGeom prst="triangle">
            <a:avLst>
              <a:gd name="adj" fmla="val 51103"/>
            </a:avLst>
          </a:prstGeom>
          <a:solidFill>
            <a:schemeClr val="accent4">
              <a:lumMod val="40000"/>
              <a:lumOff val="60000"/>
              <a:alpha val="6000"/>
            </a:schemeClr>
          </a:solidFill>
          <a:ln>
            <a:noFill/>
          </a:ln>
          <a:effectLst>
            <a:softEdge rad="2286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Háromszög 9"/>
          <p:cNvSpPr/>
          <p:nvPr/>
        </p:nvSpPr>
        <p:spPr>
          <a:xfrm>
            <a:off x="541937" y="-139148"/>
            <a:ext cx="2674585" cy="7158127"/>
          </a:xfrm>
          <a:prstGeom prst="triangle">
            <a:avLst>
              <a:gd name="adj" fmla="val 51103"/>
            </a:avLst>
          </a:prstGeom>
          <a:solidFill>
            <a:schemeClr val="accent4">
              <a:lumMod val="40000"/>
              <a:lumOff val="60000"/>
              <a:alpha val="6000"/>
            </a:schemeClr>
          </a:solidFill>
          <a:ln>
            <a:noFill/>
          </a:ln>
          <a:effectLst>
            <a:softEdge rad="2286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Háromszög 10"/>
          <p:cNvSpPr/>
          <p:nvPr/>
        </p:nvSpPr>
        <p:spPr>
          <a:xfrm>
            <a:off x="8943644" y="11600"/>
            <a:ext cx="2674585" cy="7158127"/>
          </a:xfrm>
          <a:prstGeom prst="triangle">
            <a:avLst>
              <a:gd name="adj" fmla="val 51103"/>
            </a:avLst>
          </a:prstGeom>
          <a:solidFill>
            <a:schemeClr val="accent4">
              <a:lumMod val="40000"/>
              <a:lumOff val="60000"/>
              <a:alpha val="6000"/>
            </a:schemeClr>
          </a:solidFill>
          <a:ln>
            <a:noFill/>
          </a:ln>
          <a:effectLst>
            <a:softEdge rad="2286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10067924" y="0"/>
            <a:ext cx="426027" cy="365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5882984" y="0"/>
            <a:ext cx="426027" cy="365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1698046" y="0"/>
            <a:ext cx="426027" cy="365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997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3031" y="118940"/>
            <a:ext cx="10515600" cy="1325563"/>
          </a:xfrm>
        </p:spPr>
        <p:txBody>
          <a:bodyPr/>
          <a:lstStyle/>
          <a:p>
            <a:r>
              <a:rPr lang="hu-HU" dirty="0" smtClean="0">
                <a:latin typeface="Algerian" panose="04020705040A02060702" pitchFamily="82" charset="0"/>
              </a:rPr>
              <a:t>Érdekességek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803031" y="1338996"/>
            <a:ext cx="596016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i="1" dirty="0">
                <a:latin typeface="Footlight MT Light" panose="0204060206030A020304" pitchFamily="18" charset="0"/>
              </a:rPr>
              <a:t>A darab 15 különböző színből áll, ezáltal rendkívül nehezen állítható színpadra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400" i="1" dirty="0">
              <a:latin typeface="Footlight MT Light" panose="0204060206030A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i="1" dirty="0">
                <a:latin typeface="Footlight MT Light" panose="0204060206030A020304" pitchFamily="18" charset="0"/>
              </a:rPr>
              <a:t>Az </a:t>
            </a:r>
            <a:r>
              <a:rPr lang="hu-HU" sz="2400" i="1" dirty="0" smtClean="0">
                <a:latin typeface="Footlight MT Light" panose="0204060206030A020304" pitchFamily="18" charset="0"/>
              </a:rPr>
              <a:t>eredti ősbemutatón kihagytak egy teljes színt a darabból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400" i="1" dirty="0" smtClean="0">
              <a:latin typeface="Footlight MT Light" panose="0204060206030A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i="1" dirty="0" smtClean="0">
                <a:latin typeface="Footlight MT Light" panose="0204060206030A020304" pitchFamily="18" charset="0"/>
              </a:rPr>
              <a:t>Van olyan verziója, amelyben egyáltalán nincs szöveg, ez fizikai színház volt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400" i="1" dirty="0">
              <a:latin typeface="Footlight MT Light" panose="0204060206030A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i="1" dirty="0" smtClean="0">
                <a:latin typeface="Footlight MT Light" panose="0204060206030A020304" pitchFamily="18" charset="0"/>
              </a:rPr>
              <a:t>A színészeknek 30-60 másodpercük van átöltözni a színek között</a:t>
            </a:r>
            <a:endParaRPr lang="hu-HU" sz="2400" i="1" dirty="0" smtClean="0">
              <a:latin typeface="Footlight MT Light" panose="0204060206030A020304" pitchFamily="18" charset="0"/>
            </a:endParaRPr>
          </a:p>
          <a:p>
            <a:pPr algn="just"/>
            <a:endParaRPr lang="hu-HU" sz="2400" i="1" dirty="0" smtClean="0">
              <a:latin typeface="Footlight MT Light" panose="0204060206030A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i="1" dirty="0" smtClean="0">
                <a:latin typeface="Footlight MT Light" panose="0204060206030A020304" pitchFamily="18" charset="0"/>
              </a:rPr>
              <a:t>1949 és 1954 között be volt tiltva a mű rendezése az ideológiai ellentét miatt</a:t>
            </a:r>
            <a:endParaRPr lang="hu-HU" sz="2400" i="1" dirty="0">
              <a:latin typeface="Footlight MT Light" panose="0204060206030A020304" pitchFamily="18" charset="0"/>
            </a:endParaRPr>
          </a:p>
          <a:p>
            <a:pPr algn="just"/>
            <a:r>
              <a:rPr lang="hu-HU" i="1" dirty="0">
                <a:latin typeface="Footlight MT Light" panose="0204060206030A020304" pitchFamily="18" charset="0"/>
              </a:rPr>
              <a:t/>
            </a:r>
            <a:br>
              <a:rPr lang="hu-HU" i="1" dirty="0">
                <a:latin typeface="Footlight MT Light" panose="0204060206030A020304" pitchFamily="18" charset="0"/>
              </a:rPr>
            </a:br>
            <a:endParaRPr lang="hu-HU" i="1" dirty="0">
              <a:latin typeface="Footlight MT Light" panose="0204060206030A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556902" cy="685800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1338" y="1"/>
            <a:ext cx="10515600" cy="1325563"/>
          </a:xfrm>
        </p:spPr>
        <p:txBody>
          <a:bodyPr>
            <a:normAutofit/>
          </a:bodyPr>
          <a:lstStyle/>
          <a:p>
            <a:r>
              <a:rPr lang="hu-HU" sz="4000" dirty="0" err="1" smtClean="0">
                <a:latin typeface="Algerian" panose="04020705040A02060702" pitchFamily="82" charset="0"/>
              </a:rPr>
              <a:t>Paulay</a:t>
            </a:r>
            <a:r>
              <a:rPr lang="hu-HU" sz="4000" dirty="0" smtClean="0">
                <a:latin typeface="Algerian" panose="04020705040A02060702" pitchFamily="82" charset="0"/>
              </a:rPr>
              <a:t> </a:t>
            </a:r>
            <a:r>
              <a:rPr lang="hu-HU" sz="4000" dirty="0" smtClean="0">
                <a:latin typeface="Algerian" panose="04020705040A02060702" pitchFamily="82" charset="0"/>
              </a:rPr>
              <a:t>Ede(1836-1894)</a:t>
            </a:r>
            <a:endParaRPr lang="hu-HU" sz="4000" dirty="0">
              <a:latin typeface="Algerian" panose="04020705040A02060702" pitchFamily="82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51338" y="1613377"/>
            <a:ext cx="6248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i="1" dirty="0" smtClean="0">
                <a:latin typeface="Footlight MT Light" panose="0204060206030A020304" pitchFamily="18" charset="0"/>
              </a:rPr>
              <a:t>A </a:t>
            </a:r>
            <a:r>
              <a:rPr lang="hu-HU" sz="2400" i="1" dirty="0" smtClean="0">
                <a:latin typeface="Footlight MT Light" panose="0204060206030A020304" pitchFamily="18" charset="0"/>
              </a:rPr>
              <a:t>Nemzeti Színház egykori igazgatója és </a:t>
            </a:r>
            <a:r>
              <a:rPr lang="hu-HU" sz="2400" i="1" dirty="0" smtClean="0">
                <a:latin typeface="Footlight MT Light" panose="0204060206030A020304" pitchFamily="18" charset="0"/>
              </a:rPr>
              <a:t>rendezője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400" i="1" dirty="0" smtClean="0">
              <a:latin typeface="Footlight MT Light" panose="0204060206030A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i="1" dirty="0" smtClean="0">
                <a:latin typeface="Footlight MT Light" panose="0204060206030A020304" pitchFamily="18" charset="0"/>
              </a:rPr>
              <a:t>Jelentős szerepet játszott a magyar színjátszás </a:t>
            </a:r>
            <a:r>
              <a:rPr lang="hu-HU" sz="2400" i="1" dirty="0" smtClean="0">
                <a:latin typeface="Footlight MT Light" panose="0204060206030A020304" pitchFamily="18" charset="0"/>
              </a:rPr>
              <a:t>fejlődésében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400" i="1" dirty="0" smtClean="0">
              <a:latin typeface="Footlight MT Light" panose="0204060206030A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i="1" dirty="0" smtClean="0">
                <a:latin typeface="Footlight MT Light" panose="0204060206030A020304" pitchFamily="18" charset="0"/>
              </a:rPr>
              <a:t>1883. szeptember 21-én mutatta be először </a:t>
            </a:r>
            <a:r>
              <a:rPr lang="hu-HU" sz="2400" i="1" dirty="0" smtClean="0">
                <a:latin typeface="Footlight MT Light" panose="0204060206030A020304" pitchFamily="18" charset="0"/>
              </a:rPr>
              <a:t>ezt a </a:t>
            </a:r>
            <a:r>
              <a:rPr lang="hu-HU" sz="2400" i="1" dirty="0" err="1" smtClean="0">
                <a:latin typeface="Footlight MT Light" panose="0204060206030A020304" pitchFamily="18" charset="0"/>
              </a:rPr>
              <a:t>színpadiatlannak</a:t>
            </a:r>
            <a:r>
              <a:rPr lang="hu-HU" sz="2400" i="1" dirty="0" smtClean="0">
                <a:latin typeface="Footlight MT Light" panose="0204060206030A020304" pitchFamily="18" charset="0"/>
              </a:rPr>
              <a:t> vélt művet, azóta több, mint 100 rendezése született, ezáltal megmentette a művet a feledéstől</a:t>
            </a:r>
            <a:endParaRPr lang="hu-HU" sz="2400" i="1" dirty="0" smtClean="0">
              <a:latin typeface="Footlight MT Light" panose="0204060206030A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400" i="1" dirty="0" smtClean="0">
              <a:latin typeface="Footlight MT Light" panose="0204060206030A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i="1" dirty="0" smtClean="0">
                <a:latin typeface="Footlight MT Light" panose="0204060206030A020304" pitchFamily="18" charset="0"/>
              </a:rPr>
              <a:t>Több síkon és téren készítette elő az előadást</a:t>
            </a:r>
            <a:endParaRPr lang="hu-HU" sz="2400" i="1" dirty="0" smtClean="0">
              <a:latin typeface="Footlight MT Light" panose="0204060206030A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400" dirty="0" smtClean="0">
              <a:solidFill>
                <a:srgbClr val="8A0000"/>
              </a:solidFill>
              <a:latin typeface="Footlight MT Light" panose="0204060206030A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36849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sz="3600" dirty="0">
              <a:latin typeface="Algerian" panose="04020705040A02060702" pitchFamily="82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419" y="0"/>
            <a:ext cx="12420836" cy="6858000"/>
          </a:xfrm>
        </p:spPr>
      </p:pic>
      <p:sp>
        <p:nvSpPr>
          <p:cNvPr id="5" name="Szövegdoboz 4"/>
          <p:cNvSpPr txBox="1"/>
          <p:nvPr/>
        </p:nvSpPr>
        <p:spPr>
          <a:xfrm>
            <a:off x="4698402" y="4894729"/>
            <a:ext cx="279519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Algerian" panose="04020705040A02060702" pitchFamily="82" charset="0"/>
              </a:rPr>
              <a:t>Nagy Imre(1849-1893)-Ádám</a:t>
            </a:r>
            <a:endParaRPr lang="hu-HU" sz="1400" dirty="0">
              <a:latin typeface="Algerian" panose="04020705040A02060702" pitchFamily="82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77732" y="6336253"/>
            <a:ext cx="27862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Algerian" panose="04020705040A02060702" pitchFamily="82" charset="0"/>
              </a:rPr>
              <a:t>Jászai Mari(1850-1926)-Éva</a:t>
            </a:r>
            <a:endParaRPr lang="hu-HU" sz="1400" dirty="0">
              <a:latin typeface="Algerian" panose="04020705040A02060702" pitchFamily="82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487783" y="6336252"/>
            <a:ext cx="343168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Algerian" panose="04020705040A02060702" pitchFamily="82" charset="0"/>
              </a:rPr>
              <a:t>Gyenes László(1857-1924)-Lucifer</a:t>
            </a:r>
            <a:endParaRPr lang="hu-HU" sz="1400" dirty="0">
              <a:latin typeface="Algerian" panose="04020705040A02060702" pitchFamily="82" charset="0"/>
            </a:endParaRPr>
          </a:p>
        </p:txBody>
      </p:sp>
      <p:sp>
        <p:nvSpPr>
          <p:cNvPr id="10" name="Háromszög 9"/>
          <p:cNvSpPr/>
          <p:nvPr/>
        </p:nvSpPr>
        <p:spPr>
          <a:xfrm>
            <a:off x="258141" y="-2623934"/>
            <a:ext cx="3652405" cy="9481931"/>
          </a:xfrm>
          <a:prstGeom prst="triangle">
            <a:avLst/>
          </a:prstGeom>
          <a:solidFill>
            <a:schemeClr val="accent4">
              <a:lumMod val="40000"/>
              <a:lumOff val="60000"/>
              <a:alpha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Háromszög 10"/>
          <p:cNvSpPr/>
          <p:nvPr/>
        </p:nvSpPr>
        <p:spPr>
          <a:xfrm>
            <a:off x="4330137" y="-2623935"/>
            <a:ext cx="3652405" cy="9481931"/>
          </a:xfrm>
          <a:prstGeom prst="triangle">
            <a:avLst/>
          </a:prstGeom>
          <a:solidFill>
            <a:schemeClr val="accent4">
              <a:lumMod val="40000"/>
              <a:lumOff val="60000"/>
              <a:alpha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Háromszög 11"/>
          <p:cNvSpPr/>
          <p:nvPr/>
        </p:nvSpPr>
        <p:spPr>
          <a:xfrm>
            <a:off x="8377424" y="-2623933"/>
            <a:ext cx="3652405" cy="9481931"/>
          </a:xfrm>
          <a:prstGeom prst="triangle">
            <a:avLst/>
          </a:prstGeom>
          <a:solidFill>
            <a:schemeClr val="accent4">
              <a:lumMod val="40000"/>
              <a:lumOff val="60000"/>
              <a:alpha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703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20836" cy="685800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5119" y="762720"/>
            <a:ext cx="10515600" cy="1325563"/>
          </a:xfrm>
        </p:spPr>
        <p:txBody>
          <a:bodyPr>
            <a:normAutofit/>
          </a:bodyPr>
          <a:lstStyle/>
          <a:p>
            <a:r>
              <a:rPr lang="hu-HU" sz="4000" dirty="0" err="1" smtClean="0">
                <a:latin typeface="Algerian" panose="04020705040A02060702" pitchFamily="82" charset="0"/>
              </a:rPr>
              <a:t>Paulay</a:t>
            </a:r>
            <a:r>
              <a:rPr lang="hu-HU" sz="4000" dirty="0" smtClean="0">
                <a:latin typeface="Algerian" panose="04020705040A02060702" pitchFamily="82" charset="0"/>
              </a:rPr>
              <a:t>-Színháztörténeti helyzetelemzés</a:t>
            </a:r>
            <a:endParaRPr lang="hu-HU" sz="4000" dirty="0">
              <a:latin typeface="Algerian" panose="04020705040A02060702" pitchFamily="82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35119" y="2482639"/>
            <a:ext cx="95455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i="1" dirty="0" smtClean="0">
                <a:latin typeface="Footlight MT Light" panose="0204060206030A020304" pitchFamily="18" charset="0"/>
              </a:rPr>
              <a:t>A Nemzeti Színház igazgatójaként az első színpadi adaptáció megalkotója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400" i="1" dirty="0" smtClean="0">
              <a:latin typeface="Footlight MT Light" panose="0204060206030A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i="1" dirty="0" smtClean="0">
                <a:latin typeface="Footlight MT Light" panose="0204060206030A020304" pitchFamily="18" charset="0"/>
              </a:rPr>
              <a:t>A mű játszhatóvá tétele, erősen dramaturgiai húzásokkal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400" i="1" dirty="0" smtClean="0">
              <a:latin typeface="Footlight MT Light" panose="0204060206030A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i="1" dirty="0" smtClean="0">
                <a:latin typeface="Footlight MT Light" panose="0204060206030A020304" pitchFamily="18" charset="0"/>
              </a:rPr>
              <a:t>Festett díszletek, szimbolikus, de realista hatás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400" i="1" dirty="0" smtClean="0">
              <a:latin typeface="Footlight MT Light" panose="0204060206030A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i="1" dirty="0" smtClean="0">
                <a:latin typeface="Footlight MT Light" panose="0204060206030A020304" pitchFamily="18" charset="0"/>
              </a:rPr>
              <a:t>Pátoszos, retorikus stílus dominál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400" i="1" dirty="0" smtClean="0">
              <a:latin typeface="Footlight MT Light" panose="0204060206030A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i="1" dirty="0" smtClean="0">
                <a:latin typeface="Footlight MT Light" panose="0204060206030A020304" pitchFamily="18" charset="0"/>
              </a:rPr>
              <a:t>Hosszú időre adott mintát, kanonizálta a mű színházi értelmezését</a:t>
            </a:r>
          </a:p>
          <a:p>
            <a:pPr algn="just"/>
            <a:endParaRPr lang="hu-HU" sz="2400" i="1" dirty="0">
              <a:latin typeface="Footlight MT Light" panose="0204060206030A020304" pitchFamily="18" charset="0"/>
            </a:endParaRPr>
          </a:p>
        </p:txBody>
      </p:sp>
      <p:sp>
        <p:nvSpPr>
          <p:cNvPr id="6" name="Háromszög 5"/>
          <p:cNvSpPr/>
          <p:nvPr/>
        </p:nvSpPr>
        <p:spPr>
          <a:xfrm>
            <a:off x="490050" y="-623455"/>
            <a:ext cx="2961409" cy="7481455"/>
          </a:xfrm>
          <a:prstGeom prst="triangle">
            <a:avLst/>
          </a:prstGeom>
          <a:solidFill>
            <a:schemeClr val="accent4">
              <a:lumMod val="40000"/>
              <a:lumOff val="60000"/>
              <a:alpha val="5000"/>
            </a:schemeClr>
          </a:solidFill>
          <a:ln>
            <a:noFill/>
          </a:ln>
          <a:effectLst>
            <a:softEdge rad="254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Háromszög 6"/>
          <p:cNvSpPr/>
          <p:nvPr/>
        </p:nvSpPr>
        <p:spPr>
          <a:xfrm>
            <a:off x="8740541" y="-623455"/>
            <a:ext cx="2961409" cy="7481455"/>
          </a:xfrm>
          <a:prstGeom prst="triangle">
            <a:avLst/>
          </a:prstGeom>
          <a:solidFill>
            <a:schemeClr val="accent4">
              <a:lumMod val="40000"/>
              <a:lumOff val="60000"/>
              <a:alpha val="5000"/>
            </a:schemeClr>
          </a:solidFill>
          <a:ln>
            <a:noFill/>
          </a:ln>
          <a:effectLst>
            <a:softEdge rad="254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Háromszög 7"/>
          <p:cNvSpPr/>
          <p:nvPr/>
        </p:nvSpPr>
        <p:spPr>
          <a:xfrm>
            <a:off x="4615295" y="-623455"/>
            <a:ext cx="2961409" cy="7481455"/>
          </a:xfrm>
          <a:prstGeom prst="triangle">
            <a:avLst/>
          </a:prstGeom>
          <a:solidFill>
            <a:schemeClr val="accent4">
              <a:lumMod val="40000"/>
              <a:lumOff val="60000"/>
              <a:alpha val="5000"/>
            </a:schemeClr>
          </a:solidFill>
          <a:ln>
            <a:noFill/>
          </a:ln>
          <a:effectLst>
            <a:softEdge rad="254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Háromszög 8"/>
          <p:cNvSpPr/>
          <p:nvPr/>
        </p:nvSpPr>
        <p:spPr>
          <a:xfrm>
            <a:off x="8745673" y="-365549"/>
            <a:ext cx="2967570" cy="7928717"/>
          </a:xfrm>
          <a:prstGeom prst="triangle">
            <a:avLst/>
          </a:prstGeom>
          <a:solidFill>
            <a:schemeClr val="accent4">
              <a:lumMod val="40000"/>
              <a:lumOff val="60000"/>
              <a:alpha val="6000"/>
            </a:schemeClr>
          </a:solidFill>
          <a:ln>
            <a:noFill/>
          </a:ln>
          <a:effectLst>
            <a:softEdge rad="1524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Háromszög 9"/>
          <p:cNvSpPr/>
          <p:nvPr/>
        </p:nvSpPr>
        <p:spPr>
          <a:xfrm>
            <a:off x="490050" y="-365549"/>
            <a:ext cx="2967570" cy="7928717"/>
          </a:xfrm>
          <a:prstGeom prst="triangle">
            <a:avLst/>
          </a:prstGeom>
          <a:solidFill>
            <a:schemeClr val="accent4">
              <a:lumMod val="40000"/>
              <a:lumOff val="60000"/>
              <a:alpha val="6000"/>
            </a:schemeClr>
          </a:solidFill>
          <a:ln>
            <a:noFill/>
          </a:ln>
          <a:effectLst>
            <a:softEdge rad="1524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Háromszög 10"/>
          <p:cNvSpPr/>
          <p:nvPr/>
        </p:nvSpPr>
        <p:spPr>
          <a:xfrm>
            <a:off x="4609134" y="-623457"/>
            <a:ext cx="2967570" cy="7928717"/>
          </a:xfrm>
          <a:prstGeom prst="triangle">
            <a:avLst/>
          </a:prstGeom>
          <a:solidFill>
            <a:schemeClr val="accent4">
              <a:lumMod val="40000"/>
              <a:lumOff val="60000"/>
              <a:alpha val="6000"/>
            </a:schemeClr>
          </a:solidFill>
          <a:ln>
            <a:noFill/>
          </a:ln>
          <a:effectLst>
            <a:softEdge rad="1524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5882472" y="0"/>
            <a:ext cx="426027" cy="365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1757740" y="-212"/>
            <a:ext cx="426027" cy="365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10008231" y="0"/>
            <a:ext cx="426027" cy="365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882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10" y="-4130"/>
            <a:ext cx="12459410" cy="685800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3093" y="0"/>
            <a:ext cx="10515600" cy="1325563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Algerian" panose="04020705040A02060702" pitchFamily="82" charset="0"/>
              </a:rPr>
              <a:t>Németh </a:t>
            </a:r>
            <a:r>
              <a:rPr lang="hu-HU" sz="4000" dirty="0" smtClean="0">
                <a:latin typeface="Algerian" panose="04020705040A02060702" pitchFamily="82" charset="0"/>
              </a:rPr>
              <a:t>Antal(1903-1968)</a:t>
            </a:r>
            <a:endParaRPr lang="hu-HU" sz="4000" dirty="0">
              <a:latin typeface="Algerian" panose="04020705040A02060702" pitchFamily="82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23093" y="979304"/>
            <a:ext cx="611065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sz="2400" i="1" dirty="0" smtClean="0">
              <a:latin typeface="Footlight MT Light" panose="0204060206030A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400" i="1" dirty="0" smtClean="0">
              <a:latin typeface="Footlight MT Light" panose="0204060206030A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i="1" dirty="0" smtClean="0">
                <a:latin typeface="Footlight MT Light" panose="0204060206030A020304" pitchFamily="18" charset="0"/>
              </a:rPr>
              <a:t>Szintén a Nemzeti Színház vezetőjeként </a:t>
            </a:r>
            <a:r>
              <a:rPr lang="hu-HU" sz="2400" i="1" dirty="0" smtClean="0">
                <a:latin typeface="Footlight MT Light" panose="0204060206030A020304" pitchFamily="18" charset="0"/>
              </a:rPr>
              <a:t>tevékenykedett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400" i="1" dirty="0" smtClean="0">
              <a:latin typeface="Footlight MT Light" panose="0204060206030A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i="1" dirty="0" smtClean="0">
                <a:latin typeface="Footlight MT Light" panose="0204060206030A020304" pitchFamily="18" charset="0"/>
              </a:rPr>
              <a:t>1937.-ben került bemutatásra Az ember </a:t>
            </a:r>
            <a:r>
              <a:rPr lang="hu-HU" sz="2400" i="1" dirty="0" smtClean="0">
                <a:latin typeface="Footlight MT Light" panose="0204060206030A020304" pitchFamily="18" charset="0"/>
              </a:rPr>
              <a:t>tragédiája című darab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400" i="1" dirty="0" smtClean="0">
              <a:latin typeface="Footlight MT Light" panose="0204060206030A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i="1" dirty="0" smtClean="0">
                <a:latin typeface="Footlight MT Light" panose="0204060206030A020304" pitchFamily="18" charset="0"/>
              </a:rPr>
              <a:t>A kritikusok impozánsnak és látványosnak vélték a </a:t>
            </a:r>
            <a:r>
              <a:rPr lang="hu-HU" sz="2400" i="1" dirty="0" smtClean="0">
                <a:latin typeface="Footlight MT Light" panose="0204060206030A020304" pitchFamily="18" charset="0"/>
              </a:rPr>
              <a:t>darabot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400" i="1" dirty="0" smtClean="0">
              <a:latin typeface="Footlight MT Light" panose="0204060206030A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i="1" dirty="0" smtClean="0">
                <a:latin typeface="Footlight MT Light" panose="0204060206030A020304" pitchFamily="18" charset="0"/>
              </a:rPr>
              <a:t>Nagyon sok figyelmet fordított a díszletekre, világításra és a zenére is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 smtClean="0">
              <a:latin typeface="Footlight MT Light" panose="0204060206030A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311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18" y="0"/>
            <a:ext cx="12420836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98438" y="6412862"/>
            <a:ext cx="30279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Algerian" panose="04020705040A02060702" pitchFamily="82" charset="0"/>
              </a:rPr>
              <a:t>Lukács Margit(1914-2002)-Éva</a:t>
            </a:r>
            <a:endParaRPr lang="hu-HU" sz="1400" dirty="0">
              <a:latin typeface="Algerian" panose="04020705040A02060702" pitchFamily="82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603531" y="4698125"/>
            <a:ext cx="3016469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Algerian" panose="04020705040A02060702" pitchFamily="82" charset="0"/>
              </a:rPr>
              <a:t>Abonyi Géza(1894-1949)-Ádám</a:t>
            </a:r>
            <a:endParaRPr lang="hu-HU" sz="1400" dirty="0">
              <a:latin typeface="Algerian" panose="04020705040A02060702" pitchFamily="82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513380" y="6412861"/>
            <a:ext cx="341586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Algerian" panose="04020705040A02060702" pitchFamily="82" charset="0"/>
              </a:rPr>
              <a:t>Kovács Károly(1902-1990)-Lucifer</a:t>
            </a:r>
            <a:endParaRPr lang="hu-HU" sz="1400" dirty="0">
              <a:latin typeface="Algerian" panose="04020705040A02060702" pitchFamily="82" charset="0"/>
            </a:endParaRPr>
          </a:p>
        </p:txBody>
      </p:sp>
      <p:sp>
        <p:nvSpPr>
          <p:cNvPr id="6" name="Háromszög 5"/>
          <p:cNvSpPr/>
          <p:nvPr/>
        </p:nvSpPr>
        <p:spPr>
          <a:xfrm>
            <a:off x="170490" y="-2623932"/>
            <a:ext cx="3652405" cy="9481931"/>
          </a:xfrm>
          <a:prstGeom prst="triangle">
            <a:avLst/>
          </a:prstGeom>
          <a:solidFill>
            <a:schemeClr val="accent4">
              <a:lumMod val="40000"/>
              <a:lumOff val="60000"/>
              <a:alpha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Háromszög 6"/>
          <p:cNvSpPr/>
          <p:nvPr/>
        </p:nvSpPr>
        <p:spPr>
          <a:xfrm>
            <a:off x="4279962" y="-2623931"/>
            <a:ext cx="3652405" cy="9481931"/>
          </a:xfrm>
          <a:prstGeom prst="triangle">
            <a:avLst/>
          </a:prstGeom>
          <a:solidFill>
            <a:schemeClr val="accent4">
              <a:lumMod val="40000"/>
              <a:lumOff val="60000"/>
              <a:alpha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Háromszög 7"/>
          <p:cNvSpPr/>
          <p:nvPr/>
        </p:nvSpPr>
        <p:spPr>
          <a:xfrm>
            <a:off x="8389434" y="-2623931"/>
            <a:ext cx="3652405" cy="9481931"/>
          </a:xfrm>
          <a:prstGeom prst="triangle">
            <a:avLst/>
          </a:prstGeom>
          <a:solidFill>
            <a:schemeClr val="accent4">
              <a:lumMod val="40000"/>
              <a:lumOff val="60000"/>
              <a:alpha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85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20836" cy="685800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9888" y="831117"/>
            <a:ext cx="10515600" cy="1325563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Algerian" panose="04020705040A02060702" pitchFamily="82" charset="0"/>
              </a:rPr>
              <a:t>Németh-színháztörténeti helyzetelemzés</a:t>
            </a:r>
            <a:endParaRPr lang="hu-HU" sz="4000" dirty="0">
              <a:latin typeface="Algerian" panose="04020705040A02060702" pitchFamily="82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59888" y="2611072"/>
            <a:ext cx="98227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Footlight MT Light" panose="0204060206030A020304" pitchFamily="18" charset="0"/>
              </a:rPr>
              <a:t>Modernizáló törekvések a két világháború között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400" dirty="0" smtClean="0">
              <a:latin typeface="Footlight MT Light" panose="0204060206030A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Footlight MT Light" panose="0204060206030A020304" pitchFamily="18" charset="0"/>
              </a:rPr>
              <a:t>Hangsúlyosabb filozófiai és eszmei réteg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400" dirty="0" smtClean="0">
              <a:latin typeface="Footlight MT Light" panose="0204060206030A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Footlight MT Light" panose="0204060206030A020304" pitchFamily="18" charset="0"/>
              </a:rPr>
              <a:t>Egységesebb színpadkép, kevesebb naturalizmus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400" dirty="0" smtClean="0">
              <a:latin typeface="Footlight MT Light" panose="0204060206030A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Footlight MT Light" panose="0204060206030A020304" pitchFamily="18" charset="0"/>
              </a:rPr>
              <a:t>Visszafogottabb játékstílus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400" dirty="0" smtClean="0">
              <a:latin typeface="Footlight MT Light" panose="0204060206030A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Footlight MT Light" panose="0204060206030A020304" pitchFamily="18" charset="0"/>
              </a:rPr>
              <a:t>A mű szerkezetének kiemelése a látvánnyal szemben</a:t>
            </a:r>
            <a:endParaRPr lang="hu-HU" sz="2400" dirty="0">
              <a:latin typeface="Footlight MT Light" panose="0204060206030A020304" pitchFamily="18" charset="0"/>
            </a:endParaRPr>
          </a:p>
        </p:txBody>
      </p:sp>
      <p:sp>
        <p:nvSpPr>
          <p:cNvPr id="6" name="Háromszög 5"/>
          <p:cNvSpPr/>
          <p:nvPr/>
        </p:nvSpPr>
        <p:spPr>
          <a:xfrm>
            <a:off x="440710" y="-623455"/>
            <a:ext cx="2961409" cy="7481455"/>
          </a:xfrm>
          <a:prstGeom prst="triangle">
            <a:avLst/>
          </a:prstGeom>
          <a:solidFill>
            <a:schemeClr val="accent4">
              <a:lumMod val="40000"/>
              <a:lumOff val="60000"/>
              <a:alpha val="5000"/>
            </a:schemeClr>
          </a:solidFill>
          <a:ln>
            <a:noFill/>
          </a:ln>
          <a:effectLst>
            <a:softEdge rad="254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Háromszög 6"/>
          <p:cNvSpPr/>
          <p:nvPr/>
        </p:nvSpPr>
        <p:spPr>
          <a:xfrm>
            <a:off x="8794024" y="-623455"/>
            <a:ext cx="2961409" cy="7481455"/>
          </a:xfrm>
          <a:prstGeom prst="triangle">
            <a:avLst/>
          </a:prstGeom>
          <a:solidFill>
            <a:schemeClr val="accent4">
              <a:lumMod val="40000"/>
              <a:lumOff val="60000"/>
              <a:alpha val="5000"/>
            </a:schemeClr>
          </a:solidFill>
          <a:ln>
            <a:noFill/>
          </a:ln>
          <a:effectLst>
            <a:softEdge rad="254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Háromszög 7"/>
          <p:cNvSpPr/>
          <p:nvPr/>
        </p:nvSpPr>
        <p:spPr>
          <a:xfrm>
            <a:off x="4615295" y="-551928"/>
            <a:ext cx="2961409" cy="7481455"/>
          </a:xfrm>
          <a:prstGeom prst="triangle">
            <a:avLst/>
          </a:prstGeom>
          <a:solidFill>
            <a:schemeClr val="accent4">
              <a:lumMod val="40000"/>
              <a:lumOff val="60000"/>
              <a:alpha val="5000"/>
            </a:schemeClr>
          </a:solidFill>
          <a:ln>
            <a:noFill/>
          </a:ln>
          <a:effectLst>
            <a:softEdge rad="254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Háromszög 8"/>
          <p:cNvSpPr/>
          <p:nvPr/>
        </p:nvSpPr>
        <p:spPr>
          <a:xfrm>
            <a:off x="8943644" y="11600"/>
            <a:ext cx="2674585" cy="7158127"/>
          </a:xfrm>
          <a:prstGeom prst="triangle">
            <a:avLst>
              <a:gd name="adj" fmla="val 51103"/>
            </a:avLst>
          </a:prstGeom>
          <a:solidFill>
            <a:schemeClr val="accent4">
              <a:lumMod val="40000"/>
              <a:lumOff val="60000"/>
              <a:alpha val="6000"/>
            </a:schemeClr>
          </a:solidFill>
          <a:ln>
            <a:noFill/>
          </a:ln>
          <a:effectLst>
            <a:softEdge rad="2286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Háromszög 9"/>
          <p:cNvSpPr/>
          <p:nvPr/>
        </p:nvSpPr>
        <p:spPr>
          <a:xfrm>
            <a:off x="4707337" y="11600"/>
            <a:ext cx="2674585" cy="7158127"/>
          </a:xfrm>
          <a:prstGeom prst="triangle">
            <a:avLst>
              <a:gd name="adj" fmla="val 51103"/>
            </a:avLst>
          </a:prstGeom>
          <a:solidFill>
            <a:schemeClr val="accent4">
              <a:lumMod val="40000"/>
              <a:lumOff val="60000"/>
              <a:alpha val="6000"/>
            </a:schemeClr>
          </a:solidFill>
          <a:ln>
            <a:noFill/>
          </a:ln>
          <a:effectLst>
            <a:softEdge rad="2286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Háromszög 10"/>
          <p:cNvSpPr/>
          <p:nvPr/>
        </p:nvSpPr>
        <p:spPr>
          <a:xfrm>
            <a:off x="558523" y="-57984"/>
            <a:ext cx="2674585" cy="7158127"/>
          </a:xfrm>
          <a:prstGeom prst="triangle">
            <a:avLst>
              <a:gd name="adj" fmla="val 51103"/>
            </a:avLst>
          </a:prstGeom>
          <a:solidFill>
            <a:schemeClr val="accent4">
              <a:lumMod val="40000"/>
              <a:lumOff val="60000"/>
              <a:alpha val="6000"/>
            </a:schemeClr>
          </a:solidFill>
          <a:ln>
            <a:noFill/>
          </a:ln>
          <a:effectLst>
            <a:softEdge rad="2286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5882985" y="0"/>
            <a:ext cx="426027" cy="365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10061714" y="11600"/>
            <a:ext cx="426027" cy="365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1704256" y="11600"/>
            <a:ext cx="426027" cy="365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82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38" y="0"/>
            <a:ext cx="12401638" cy="685800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7570" y="79579"/>
            <a:ext cx="10515600" cy="1325563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Algerian" panose="04020705040A02060702" pitchFamily="82" charset="0"/>
              </a:rPr>
              <a:t>Gellért </a:t>
            </a:r>
            <a:r>
              <a:rPr lang="hu-HU" sz="4000" dirty="0" smtClean="0">
                <a:latin typeface="Algerian" panose="04020705040A02060702" pitchFamily="82" charset="0"/>
              </a:rPr>
              <a:t>Endre(1914-1960)</a:t>
            </a:r>
            <a:endParaRPr lang="hu-HU" sz="4000" dirty="0">
              <a:latin typeface="Algerian" panose="04020705040A02060702" pitchFamily="82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87570" y="1295443"/>
            <a:ext cx="715400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sz="2400" i="1" dirty="0">
              <a:latin typeface="Footlight MT Light" panose="0204060206030A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i="1" dirty="0">
                <a:latin typeface="Footlight MT Light" panose="0204060206030A020304" pitchFamily="18" charset="0"/>
              </a:rPr>
              <a:t>A Nemzeti Színház egyik meghatározó </a:t>
            </a:r>
            <a:r>
              <a:rPr lang="hu-HU" sz="2400" i="1" dirty="0" smtClean="0">
                <a:latin typeface="Footlight MT Light" panose="0204060206030A020304" pitchFamily="18" charset="0"/>
              </a:rPr>
              <a:t>rendezője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400" i="1" dirty="0">
              <a:latin typeface="Footlight MT Light" panose="0204060206030A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i="1" dirty="0">
                <a:latin typeface="Footlight MT Light" panose="0204060206030A020304" pitchFamily="18" charset="0"/>
              </a:rPr>
              <a:t>1955-ben mutatta be először a </a:t>
            </a:r>
            <a:r>
              <a:rPr lang="hu-HU" sz="2400" i="1" dirty="0" smtClean="0">
                <a:latin typeface="Footlight MT Light" panose="0204060206030A020304" pitchFamily="18" charset="0"/>
              </a:rPr>
              <a:t>darabot, amit Major Tamással és Marton Endrével közösen rendezett, ezzel együttesen vállalták a felelősséget a bemutatóért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400" i="1" dirty="0">
              <a:latin typeface="Footlight MT Light" panose="0204060206030A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i="1" dirty="0">
                <a:latin typeface="Footlight MT Light" panose="0204060206030A020304" pitchFamily="18" charset="0"/>
              </a:rPr>
              <a:t>Nagy hangsúlyt fektetett a szereplők belső </a:t>
            </a:r>
            <a:r>
              <a:rPr lang="hu-HU" sz="2400" i="1" dirty="0" smtClean="0">
                <a:latin typeface="Footlight MT Light" panose="0204060206030A020304" pitchFamily="18" charset="0"/>
              </a:rPr>
              <a:t>vívódásaira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400" i="1" dirty="0">
              <a:latin typeface="Footlight MT Light" panose="0204060206030A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i="1" dirty="0">
                <a:latin typeface="Footlight MT Light" panose="0204060206030A020304" pitchFamily="18" charset="0"/>
              </a:rPr>
              <a:t>A klasszikus művet korszerűen </a:t>
            </a:r>
            <a:r>
              <a:rPr lang="hu-HU" sz="2400" i="1" dirty="0" smtClean="0">
                <a:latin typeface="Footlight MT Light" panose="0204060206030A020304" pitchFamily="18" charset="0"/>
              </a:rPr>
              <a:t>értelmezte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400" i="1" dirty="0">
              <a:latin typeface="Footlight MT Light" panose="0204060206030A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i="1" dirty="0">
                <a:latin typeface="Footlight MT Light" panose="0204060206030A020304" pitchFamily="18" charset="0"/>
              </a:rPr>
              <a:t>Fontosnak tartotta a hiteles alakításokat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6199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59" y="0"/>
            <a:ext cx="12420836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29936" y="6255327"/>
            <a:ext cx="291984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Algerian" panose="04020705040A02060702" pitchFamily="82" charset="0"/>
              </a:rPr>
              <a:t>Szörényi </a:t>
            </a:r>
            <a:r>
              <a:rPr lang="hu-HU" sz="1400" dirty="0" err="1" smtClean="0">
                <a:latin typeface="Algerian" panose="04020705040A02060702" pitchFamily="82" charset="0"/>
              </a:rPr>
              <a:t>éva</a:t>
            </a:r>
            <a:r>
              <a:rPr lang="hu-HU" sz="1400" dirty="0" smtClean="0">
                <a:latin typeface="Algerian" panose="04020705040A02060702" pitchFamily="82" charset="0"/>
              </a:rPr>
              <a:t>(1917-2006)-</a:t>
            </a:r>
            <a:r>
              <a:rPr lang="hu-HU" sz="1400" dirty="0" smtClean="0">
                <a:latin typeface="Algerian" panose="04020705040A02060702" pitchFamily="82" charset="0"/>
              </a:rPr>
              <a:t>Éva</a:t>
            </a:r>
            <a:endParaRPr lang="hu-HU" sz="1400" dirty="0">
              <a:latin typeface="Algerian" panose="04020705040A02060702" pitchFamily="82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416136" y="4998027"/>
            <a:ext cx="34393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Algerian" panose="04020705040A02060702" pitchFamily="82" charset="0"/>
              </a:rPr>
              <a:t>Bessenyei Ferenc(1919-2004)-Ádám</a:t>
            </a:r>
            <a:endParaRPr lang="hu-HU" sz="1400" dirty="0">
              <a:latin typeface="Algerian" panose="04020705040A02060702" pitchFamily="82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395855" y="6409215"/>
            <a:ext cx="3314700" cy="3137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Algerian" panose="04020705040A02060702" pitchFamily="82" charset="0"/>
              </a:rPr>
              <a:t>Major tamás(1910-1986)</a:t>
            </a:r>
            <a:r>
              <a:rPr lang="hu-HU" sz="1400" dirty="0" smtClean="0">
                <a:latin typeface="Algerian" panose="04020705040A02060702" pitchFamily="82" charset="0"/>
              </a:rPr>
              <a:t>-Lucifer</a:t>
            </a:r>
            <a:endParaRPr lang="hu-HU" sz="1400" dirty="0">
              <a:latin typeface="Algerian" panose="04020705040A02060702" pitchFamily="82" charset="0"/>
            </a:endParaRPr>
          </a:p>
        </p:txBody>
      </p:sp>
      <p:sp>
        <p:nvSpPr>
          <p:cNvPr id="9" name="Háromszög 8"/>
          <p:cNvSpPr/>
          <p:nvPr/>
        </p:nvSpPr>
        <p:spPr>
          <a:xfrm>
            <a:off x="4285442" y="-2623933"/>
            <a:ext cx="3652405" cy="9481931"/>
          </a:xfrm>
          <a:prstGeom prst="triangle">
            <a:avLst/>
          </a:prstGeom>
          <a:solidFill>
            <a:schemeClr val="accent4">
              <a:lumMod val="40000"/>
              <a:lumOff val="60000"/>
              <a:alpha val="5000"/>
            </a:schemeClr>
          </a:solid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6" name="Picture 2" descr="https://www.kommunizmuskutato.hu/images/komvez/full/7211-Major-Tama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83" b="10168"/>
          <a:stretch/>
        </p:blipFill>
        <p:spPr bwMode="auto">
          <a:xfrm>
            <a:off x="9013004" y="3003923"/>
            <a:ext cx="2080401" cy="26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áromszög 6"/>
          <p:cNvSpPr/>
          <p:nvPr/>
        </p:nvSpPr>
        <p:spPr>
          <a:xfrm>
            <a:off x="8250498" y="-2623934"/>
            <a:ext cx="3652405" cy="9481931"/>
          </a:xfrm>
          <a:prstGeom prst="triangle">
            <a:avLst/>
          </a:prstGeom>
          <a:solidFill>
            <a:schemeClr val="accent4">
              <a:lumMod val="40000"/>
              <a:lumOff val="60000"/>
              <a:alpha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8" name="Picture 4" descr="Aki hírét vitte az igazaknak – A legszebb magyar színésznő, Szörényi Éva  története | Magyar Krónik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0" t="-21946" r="6490" b="21946"/>
          <a:stretch/>
        </p:blipFill>
        <p:spPr bwMode="auto">
          <a:xfrm>
            <a:off x="972000" y="2574049"/>
            <a:ext cx="2017457" cy="290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áromszög 5"/>
          <p:cNvSpPr/>
          <p:nvPr/>
        </p:nvSpPr>
        <p:spPr>
          <a:xfrm>
            <a:off x="154525" y="-2623931"/>
            <a:ext cx="3652405" cy="9481931"/>
          </a:xfrm>
          <a:prstGeom prst="triangle">
            <a:avLst/>
          </a:prstGeom>
          <a:solidFill>
            <a:schemeClr val="accent4">
              <a:lumMod val="40000"/>
              <a:lumOff val="60000"/>
              <a:alpha val="5000"/>
            </a:schemeClr>
          </a:solid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819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341</Words>
  <Application>Microsoft Office PowerPoint</Application>
  <PresentationFormat>Szélesvásznú</PresentationFormat>
  <Paragraphs>82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8" baseType="lpstr">
      <vt:lpstr>Algerian</vt:lpstr>
      <vt:lpstr>Arial</vt:lpstr>
      <vt:lpstr>Calibri</vt:lpstr>
      <vt:lpstr>Calibri Light</vt:lpstr>
      <vt:lpstr>Edwardian Script ITC</vt:lpstr>
      <vt:lpstr>Footlight MT Light</vt:lpstr>
      <vt:lpstr>Office-téma</vt:lpstr>
      <vt:lpstr>Madách Imre: Az ember tragédiája</vt:lpstr>
      <vt:lpstr>Paulay Ede(1836-1894)</vt:lpstr>
      <vt:lpstr>PowerPoint-bemutató</vt:lpstr>
      <vt:lpstr>Paulay-Színháztörténeti helyzetelemzés</vt:lpstr>
      <vt:lpstr>Németh Antal(1903-1968)</vt:lpstr>
      <vt:lpstr>PowerPoint-bemutató</vt:lpstr>
      <vt:lpstr>Németh-színháztörténeti helyzetelemzés</vt:lpstr>
      <vt:lpstr>Gellért Endre(1914-1960)</vt:lpstr>
      <vt:lpstr>PowerPoint-bemutató</vt:lpstr>
      <vt:lpstr>Gellért-színháztörténeti helyzetelemzés</vt:lpstr>
      <vt:lpstr>Érdekességek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Madách Imre: Az ember tragédiája</dc:title>
  <dc:creator>Dell</dc:creator>
  <cp:lastModifiedBy>Dell</cp:lastModifiedBy>
  <cp:revision>24</cp:revision>
  <dcterms:created xsi:type="dcterms:W3CDTF">2026-03-20T15:42:20Z</dcterms:created>
  <dcterms:modified xsi:type="dcterms:W3CDTF">2026-03-22T15:35:57Z</dcterms:modified>
</cp:coreProperties>
</file>