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60D"/>
    <a:srgbClr val="003300"/>
    <a:srgbClr val="184200"/>
    <a:srgbClr val="326400"/>
    <a:srgbClr val="438600"/>
    <a:srgbClr val="4B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D8E8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D8E8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0100" y="0"/>
            <a:ext cx="6191250" cy="6845300"/>
          </a:xfrm>
          <a:custGeom>
            <a:avLst/>
            <a:gdLst/>
            <a:ahLst/>
            <a:cxnLst/>
            <a:rect l="l" t="t" r="r" b="b"/>
            <a:pathLst>
              <a:path w="6191250" h="6845300">
                <a:moveTo>
                  <a:pt x="6191248" y="6845298"/>
                </a:moveTo>
                <a:lnTo>
                  <a:pt x="0" y="6845298"/>
                </a:lnTo>
                <a:lnTo>
                  <a:pt x="0" y="0"/>
                </a:lnTo>
                <a:lnTo>
                  <a:pt x="6191248" y="0"/>
                </a:lnTo>
                <a:lnTo>
                  <a:pt x="6191248" y="6845298"/>
                </a:lnTo>
                <a:close/>
              </a:path>
            </a:pathLst>
          </a:custGeom>
          <a:solidFill>
            <a:srgbClr val="161C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D8E8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D8E8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D8E8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0"/>
            <a:ext cx="780415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1800" y="0"/>
            <a:ext cx="414020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63600" y="527050"/>
            <a:ext cx="5302250" cy="349250"/>
          </a:xfrm>
          <a:custGeom>
            <a:avLst/>
            <a:gdLst/>
            <a:ahLst/>
            <a:cxnLst/>
            <a:rect l="l" t="t" r="r" b="b"/>
            <a:pathLst>
              <a:path w="5302250" h="349250">
                <a:moveTo>
                  <a:pt x="5302248" y="349249"/>
                </a:moveTo>
                <a:lnTo>
                  <a:pt x="0" y="349249"/>
                </a:lnTo>
                <a:lnTo>
                  <a:pt x="0" y="0"/>
                </a:lnTo>
                <a:lnTo>
                  <a:pt x="5302248" y="0"/>
                </a:lnTo>
                <a:lnTo>
                  <a:pt x="5302248" y="349249"/>
                </a:lnTo>
                <a:close/>
              </a:path>
            </a:pathLst>
          </a:custGeom>
          <a:solidFill>
            <a:srgbClr val="2A2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D8E8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413" y="400402"/>
            <a:ext cx="5923280" cy="9737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D8E8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308" y="1921757"/>
            <a:ext cx="6143625" cy="395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D8E8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iew/0mnXUt3Y076pq4dDSj7D/?fbclid=IwZXh0bgNhZW0CMTEAAR6hQ8PeKLxSg2U3RnReiXG6BdjSQdoVDtTEmGKggTvLg7ZsjlcYwZwRYmos2w_aem_lvWhEkpTHh9TBHu9Y1R2U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6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5"/>
              </a:spcBef>
            </a:pPr>
            <a:r>
              <a:rPr sz="3600" spc="215" dirty="0">
                <a:solidFill>
                  <a:srgbClr val="FDFF9C"/>
                </a:solidFill>
              </a:rPr>
              <a:t>Kaszás</a:t>
            </a:r>
            <a:r>
              <a:rPr sz="3600" spc="170" dirty="0">
                <a:solidFill>
                  <a:srgbClr val="FDFF9C"/>
                </a:solidFill>
              </a:rPr>
              <a:t> </a:t>
            </a:r>
            <a:r>
              <a:rPr sz="3600" spc="50" dirty="0">
                <a:solidFill>
                  <a:srgbClr val="FDFF9C"/>
                </a:solidFill>
              </a:rPr>
              <a:t>Attita</a:t>
            </a:r>
            <a:r>
              <a:rPr sz="3600" spc="20" dirty="0">
                <a:solidFill>
                  <a:srgbClr val="FDFF9C"/>
                </a:solidFill>
              </a:rPr>
              <a:t> </a:t>
            </a:r>
            <a:r>
              <a:rPr sz="3600" dirty="0">
                <a:solidFill>
                  <a:srgbClr val="FDFF9C"/>
                </a:solidFill>
              </a:rPr>
              <a:t>fontos</a:t>
            </a:r>
            <a:r>
              <a:rPr sz="3600" spc="110" dirty="0">
                <a:solidFill>
                  <a:srgbClr val="FDFF9C"/>
                </a:solidFill>
              </a:rPr>
              <a:t> </a:t>
            </a:r>
            <a:r>
              <a:rPr sz="3600" spc="90" dirty="0">
                <a:solidFill>
                  <a:srgbClr val="FDFF9C"/>
                </a:solidFill>
              </a:rPr>
              <a:t>sikerei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96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26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Ács</a:t>
            </a:r>
            <a:r>
              <a:rPr spc="-65" dirty="0"/>
              <a:t> </a:t>
            </a:r>
            <a:r>
              <a:rPr dirty="0"/>
              <a:t>Eszter</a:t>
            </a:r>
            <a:r>
              <a:rPr spc="65" dirty="0"/>
              <a:t> </a:t>
            </a:r>
            <a:r>
              <a:rPr spc="-40" dirty="0"/>
              <a:t>fontosabb</a:t>
            </a:r>
            <a:r>
              <a:rPr spc="160" dirty="0"/>
              <a:t> </a:t>
            </a:r>
            <a:r>
              <a:rPr spc="-10" dirty="0"/>
              <a:t>szerepei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6379" indent="-233045">
              <a:lnSpc>
                <a:spcPct val="100000"/>
              </a:lnSpc>
              <a:spcBef>
                <a:spcPts val="114"/>
              </a:spcBef>
              <a:buChar char="•"/>
              <a:tabLst>
                <a:tab pos="246379" algn="l"/>
              </a:tabLst>
            </a:pPr>
            <a:r>
              <a:rPr spc="-50" dirty="0"/>
              <a:t>Bánk</a:t>
            </a:r>
            <a:r>
              <a:rPr spc="-75" dirty="0"/>
              <a:t> </a:t>
            </a:r>
            <a:r>
              <a:rPr spc="-114" dirty="0"/>
              <a:t>Bán</a:t>
            </a:r>
            <a:r>
              <a:rPr spc="-80" dirty="0"/>
              <a:t> </a:t>
            </a:r>
            <a:r>
              <a:rPr dirty="0"/>
              <a:t>(2023)</a:t>
            </a:r>
            <a:r>
              <a:rPr spc="4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20" dirty="0"/>
              <a:t>Gertrudis,</a:t>
            </a:r>
            <a:r>
              <a:rPr spc="-105" dirty="0"/>
              <a:t> </a:t>
            </a:r>
            <a:r>
              <a:rPr spc="-10" dirty="0">
                <a:solidFill>
                  <a:srgbClr val="778262"/>
                </a:solidFill>
              </a:rPr>
              <a:t>királyné</a:t>
            </a:r>
          </a:p>
          <a:p>
            <a:pPr marL="246379" indent="-233679">
              <a:lnSpc>
                <a:spcPct val="100000"/>
              </a:lnSpc>
              <a:spcBef>
                <a:spcPts val="80"/>
              </a:spcBef>
              <a:buChar char="•"/>
              <a:tabLst>
                <a:tab pos="246379" algn="l"/>
              </a:tabLst>
            </a:pPr>
            <a:r>
              <a:rPr sz="2950" spc="-45" dirty="0"/>
              <a:t>Tartuffe(2019)</a:t>
            </a:r>
            <a:r>
              <a:rPr sz="2950" spc="-100" dirty="0"/>
              <a:t> </a:t>
            </a:r>
            <a:r>
              <a:rPr sz="2950" dirty="0"/>
              <a:t>-</a:t>
            </a:r>
            <a:r>
              <a:rPr sz="2950" spc="-140" dirty="0"/>
              <a:t> </a:t>
            </a:r>
            <a:r>
              <a:rPr sz="2950" spc="-85" dirty="0"/>
              <a:t>Elmira,</a:t>
            </a:r>
            <a:r>
              <a:rPr sz="2950" spc="-120" dirty="0"/>
              <a:t> </a:t>
            </a:r>
            <a:r>
              <a:rPr sz="2950" spc="-10" dirty="0"/>
              <a:t>Orgon</a:t>
            </a:r>
            <a:endParaRPr sz="2950"/>
          </a:p>
          <a:p>
            <a:pPr marL="251460">
              <a:lnSpc>
                <a:spcPct val="100000"/>
              </a:lnSpc>
              <a:spcBef>
                <a:spcPts val="110"/>
              </a:spcBef>
            </a:pPr>
            <a:r>
              <a:rPr sz="2750" spc="-10" dirty="0"/>
              <a:t>felesége</a:t>
            </a:r>
            <a:endParaRPr sz="2750"/>
          </a:p>
          <a:p>
            <a:pPr marL="254635" indent="-227965">
              <a:lnSpc>
                <a:spcPct val="100000"/>
              </a:lnSpc>
              <a:spcBef>
                <a:spcPts val="150"/>
              </a:spcBef>
              <a:buChar char="•"/>
              <a:tabLst>
                <a:tab pos="254635" algn="l"/>
              </a:tabLst>
            </a:pPr>
            <a:r>
              <a:rPr sz="2700" spc="-360" dirty="0"/>
              <a:t>A</a:t>
            </a:r>
            <a:r>
              <a:rPr sz="2700" spc="60" dirty="0"/>
              <a:t> </a:t>
            </a:r>
            <a:r>
              <a:rPr sz="2700" spc="-25" dirty="0"/>
              <a:t>korinthoszi</a:t>
            </a:r>
            <a:r>
              <a:rPr sz="2700" spc="-95" dirty="0"/>
              <a:t> </a:t>
            </a:r>
            <a:r>
              <a:rPr sz="2700" dirty="0">
                <a:solidFill>
                  <a:srgbClr val="839066"/>
                </a:solidFill>
              </a:rPr>
              <a:t>nôk</a:t>
            </a:r>
            <a:r>
              <a:rPr sz="2700" spc="-120" dirty="0">
                <a:solidFill>
                  <a:srgbClr val="839066"/>
                </a:solidFill>
              </a:rPr>
              <a:t> </a:t>
            </a:r>
            <a:r>
              <a:rPr sz="2700" spc="-40" dirty="0">
                <a:solidFill>
                  <a:srgbClr val="77835D"/>
                </a:solidFill>
              </a:rPr>
              <a:t>kórusa</a:t>
            </a:r>
            <a:r>
              <a:rPr sz="2700" spc="-120" dirty="0">
                <a:solidFill>
                  <a:srgbClr val="77835D"/>
                </a:solidFill>
              </a:rPr>
              <a:t> </a:t>
            </a:r>
            <a:r>
              <a:rPr sz="2700" dirty="0"/>
              <a:t>(2019)</a:t>
            </a:r>
            <a:r>
              <a:rPr sz="2700" spc="65" dirty="0"/>
              <a:t> </a:t>
            </a:r>
            <a:r>
              <a:rPr sz="2700" spc="-50" dirty="0"/>
              <a:t>-</a:t>
            </a:r>
            <a:endParaRPr sz="2700"/>
          </a:p>
          <a:p>
            <a:pPr marL="248920">
              <a:lnSpc>
                <a:spcPct val="100000"/>
              </a:lnSpc>
              <a:spcBef>
                <a:spcPts val="260"/>
              </a:spcBef>
            </a:pPr>
            <a:r>
              <a:rPr sz="2600" spc="-10" dirty="0">
                <a:solidFill>
                  <a:srgbClr val="AAB683"/>
                </a:solidFill>
              </a:rPr>
              <a:t>Médeia</a:t>
            </a:r>
            <a:endParaRPr sz="2600"/>
          </a:p>
          <a:p>
            <a:pPr marL="254635" indent="-227965">
              <a:lnSpc>
                <a:spcPct val="100000"/>
              </a:lnSpc>
              <a:spcBef>
                <a:spcPts val="130"/>
              </a:spcBef>
              <a:buChar char="•"/>
              <a:tabLst>
                <a:tab pos="254635" algn="l"/>
              </a:tabLst>
            </a:pPr>
            <a:r>
              <a:rPr sz="2750" spc="-250" dirty="0"/>
              <a:t>Az</a:t>
            </a:r>
            <a:r>
              <a:rPr sz="2750" spc="-20" dirty="0"/>
              <a:t> </a:t>
            </a:r>
            <a:r>
              <a:rPr sz="2750" spc="-50" dirty="0"/>
              <a:t>ember</a:t>
            </a:r>
            <a:r>
              <a:rPr sz="2750" spc="-145" dirty="0"/>
              <a:t> </a:t>
            </a:r>
            <a:r>
              <a:rPr sz="2750" spc="-50" dirty="0"/>
              <a:t>tragédiája</a:t>
            </a:r>
            <a:r>
              <a:rPr sz="2750" spc="-80" dirty="0"/>
              <a:t> </a:t>
            </a:r>
            <a:r>
              <a:rPr sz="2750" dirty="0"/>
              <a:t>(2018)</a:t>
            </a:r>
            <a:r>
              <a:rPr sz="2750" spc="30" dirty="0"/>
              <a:t> </a:t>
            </a:r>
            <a:r>
              <a:rPr sz="2750" dirty="0"/>
              <a:t>-</a:t>
            </a:r>
            <a:r>
              <a:rPr sz="2750" spc="-140" dirty="0"/>
              <a:t> </a:t>
            </a:r>
            <a:r>
              <a:rPr sz="2750" spc="-25" dirty="0"/>
              <a:t>Éva</a:t>
            </a:r>
            <a:endParaRPr sz="2750"/>
          </a:p>
          <a:p>
            <a:pPr marL="248920" marR="5080" indent="-222250">
              <a:lnSpc>
                <a:spcPts val="3400"/>
              </a:lnSpc>
              <a:spcBef>
                <a:spcPts val="130"/>
              </a:spcBef>
              <a:buChar char="•"/>
              <a:tabLst>
                <a:tab pos="248920" algn="l"/>
              </a:tabLst>
            </a:pPr>
            <a:r>
              <a:rPr sz="2650" spc="-20" dirty="0"/>
              <a:t>Bánk</a:t>
            </a:r>
            <a:r>
              <a:rPr sz="2650" spc="-25" dirty="0"/>
              <a:t> </a:t>
            </a:r>
            <a:r>
              <a:rPr sz="2650" spc="-10" dirty="0"/>
              <a:t>bán</a:t>
            </a:r>
            <a:r>
              <a:rPr sz="2650" spc="-80" dirty="0"/>
              <a:t> </a:t>
            </a:r>
            <a:r>
              <a:rPr sz="2650" dirty="0"/>
              <a:t>(2017)</a:t>
            </a:r>
            <a:r>
              <a:rPr sz="2650" spc="70" dirty="0"/>
              <a:t> </a:t>
            </a:r>
            <a:r>
              <a:rPr sz="2650" dirty="0"/>
              <a:t>-</a:t>
            </a:r>
            <a:r>
              <a:rPr sz="2650" spc="-55" dirty="0"/>
              <a:t> </a:t>
            </a:r>
            <a:r>
              <a:rPr sz="2650" spc="-25" dirty="0">
                <a:solidFill>
                  <a:srgbClr val="7E8562"/>
                </a:solidFill>
              </a:rPr>
              <a:t>Bendeleiben</a:t>
            </a:r>
            <a:r>
              <a:rPr sz="2650" spc="-35" dirty="0">
                <a:solidFill>
                  <a:srgbClr val="7E8562"/>
                </a:solidFill>
              </a:rPr>
              <a:t> </a:t>
            </a:r>
            <a:r>
              <a:rPr sz="2650" spc="-10" dirty="0"/>
              <a:t>Izidora, </a:t>
            </a:r>
            <a:r>
              <a:rPr sz="2650" dirty="0"/>
              <a:t>türingiai</a:t>
            </a:r>
            <a:r>
              <a:rPr sz="2650" spc="90" dirty="0"/>
              <a:t> </a:t>
            </a:r>
            <a:r>
              <a:rPr sz="2650" spc="-20" dirty="0"/>
              <a:t>leány</a:t>
            </a:r>
            <a:endParaRPr sz="2650"/>
          </a:p>
          <a:p>
            <a:pPr marL="244475" indent="-217170">
              <a:lnSpc>
                <a:spcPct val="100000"/>
              </a:lnSpc>
              <a:spcBef>
                <a:spcPts val="120"/>
              </a:spcBef>
              <a:buChar char="•"/>
              <a:tabLst>
                <a:tab pos="244475" algn="l"/>
              </a:tabLst>
            </a:pPr>
            <a:r>
              <a:rPr sz="2650" spc="-70" dirty="0"/>
              <a:t>Csongor</a:t>
            </a:r>
            <a:r>
              <a:rPr sz="2650" dirty="0"/>
              <a:t> </a:t>
            </a:r>
            <a:r>
              <a:rPr sz="2650" spc="-95" dirty="0">
                <a:solidFill>
                  <a:srgbClr val="79825D"/>
                </a:solidFill>
              </a:rPr>
              <a:t>és</a:t>
            </a:r>
            <a:r>
              <a:rPr sz="2650" spc="-90" dirty="0">
                <a:solidFill>
                  <a:srgbClr val="79825D"/>
                </a:solidFill>
              </a:rPr>
              <a:t> </a:t>
            </a:r>
            <a:r>
              <a:rPr sz="2650" dirty="0"/>
              <a:t>Tünde(2016)-</a:t>
            </a:r>
            <a:r>
              <a:rPr sz="2650" spc="10" dirty="0"/>
              <a:t> </a:t>
            </a:r>
            <a:r>
              <a:rPr sz="2650" spc="-10" dirty="0">
                <a:solidFill>
                  <a:srgbClr val="79835B"/>
                </a:solidFill>
              </a:rPr>
              <a:t>Tü</a:t>
            </a:r>
            <a:r>
              <a:rPr sz="2650" spc="-10" dirty="0">
                <a:solidFill>
                  <a:srgbClr val="758259"/>
                </a:solidFill>
              </a:rPr>
              <a:t>nde</a:t>
            </a:r>
            <a:endParaRPr sz="2650"/>
          </a:p>
        </p:txBody>
      </p:sp>
      <p:grpSp>
        <p:nvGrpSpPr>
          <p:cNvPr id="4" name="object 4"/>
          <p:cNvGrpSpPr/>
          <p:nvPr/>
        </p:nvGrpSpPr>
        <p:grpSpPr>
          <a:xfrm>
            <a:off x="7804150" y="0"/>
            <a:ext cx="3911600" cy="6851650"/>
            <a:chOff x="7804150" y="0"/>
            <a:chExt cx="3911600" cy="6851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0" y="698500"/>
              <a:ext cx="3898900" cy="6153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4150" y="0"/>
              <a:ext cx="3911600" cy="6851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4150" y="0"/>
              <a:ext cx="3911600" cy="68516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4200"/>
            </a:gs>
            <a:gs pos="48000">
              <a:srgbClr val="82A60D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hlinkClick r:id="rId2"/>
            <a:extLst>
              <a:ext uri="{FF2B5EF4-FFF2-40B4-BE49-F238E27FC236}">
                <a16:creationId xmlns:a16="http://schemas.microsoft.com/office/drawing/2014/main" id="{B77C1262-BE7F-F755-3391-70B507D29E04}"/>
              </a:ext>
            </a:extLst>
          </p:cNvPr>
          <p:cNvSpPr txBox="1"/>
          <p:nvPr/>
        </p:nvSpPr>
        <p:spPr>
          <a:xfrm>
            <a:off x="2729533" y="3167390"/>
            <a:ext cx="673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33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hu-HU" sz="2800" b="1" dirty="0" err="1">
                <a:solidFill>
                  <a:srgbClr val="0033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</a:t>
            </a:r>
            <a:r>
              <a:rPr lang="hu-HU" sz="2800" b="1" dirty="0">
                <a:solidFill>
                  <a:srgbClr val="0033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-t </a:t>
            </a:r>
            <a:r>
              <a:rPr lang="hu-HU" sz="2800" b="1" dirty="0" err="1">
                <a:solidFill>
                  <a:srgbClr val="0033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r>
              <a:rPr lang="hu-HU" sz="2800" b="1" dirty="0">
                <a:solidFill>
                  <a:srgbClr val="0033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formájában itt tekinthetik meg</a:t>
            </a:r>
            <a:endParaRPr lang="hu-HU" sz="28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02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68</Words>
  <Application>Microsoft Office PowerPoint</Application>
  <PresentationFormat>Szélesvásznú</PresentationFormat>
  <Paragraphs>11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Kaszás Attita fontos sikerei</vt:lpstr>
      <vt:lpstr>PowerPoint-bemutató</vt:lpstr>
      <vt:lpstr>Ács Eszter fontosabb szerepei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KatonaMiraJana@sulid.hu</cp:lastModifiedBy>
  <cp:revision>2</cp:revision>
  <dcterms:created xsi:type="dcterms:W3CDTF">2025-04-27T20:25:34Z</dcterms:created>
  <dcterms:modified xsi:type="dcterms:W3CDTF">2025-04-27T20:54:31Z</dcterms:modified>
</cp:coreProperties>
</file>