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80" r:id="rId2"/>
    <p:sldId id="272" r:id="rId3"/>
    <p:sldId id="256" r:id="rId4"/>
    <p:sldId id="261" r:id="rId5"/>
    <p:sldId id="263" r:id="rId6"/>
    <p:sldId id="276" r:id="rId7"/>
    <p:sldId id="274" r:id="rId8"/>
    <p:sldId id="278" r:id="rId9"/>
    <p:sldId id="277" r:id="rId10"/>
    <p:sldId id="279" r:id="rId11"/>
    <p:sldId id="275" r:id="rId12"/>
    <p:sldId id="267" r:id="rId13"/>
    <p:sldId id="264" r:id="rId14"/>
  </p:sldIdLst>
  <p:sldSz cx="18288000" cy="10287000"/>
  <p:notesSz cx="6858000" cy="9144000"/>
  <p:embeddedFontLs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Pirata One" panose="020B0604020202020204" charset="-18"/>
      <p:regular r:id="rId20"/>
    </p:embeddedFont>
    <p:embeddedFont>
      <p:font typeface="Vesper Libre" panose="020B0604020202020204" charset="-18"/>
      <p:bold r:id="rId2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9C0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019BD42-9717-448F-877F-F4CB554E308B}">
  <a:tblStyle styleId="{A019BD42-9717-448F-877F-F4CB554E308B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690" autoAdjust="0"/>
  </p:normalViewPr>
  <p:slideViewPr>
    <p:cSldViewPr snapToGrid="0">
      <p:cViewPr varScale="1">
        <p:scale>
          <a:sx n="52" d="100"/>
          <a:sy n="52" d="100"/>
        </p:scale>
        <p:origin x="850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907398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4415621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5538299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Google Shape;239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0" name="Google Shape;240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5" name="Google Shape;20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28869149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021335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6" name="Google Shape;16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525774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8360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097042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2309019" y="-251618"/>
            <a:ext cx="4525963" cy="822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4732338" y="2171701"/>
            <a:ext cx="5851525" cy="205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541338" y="190500"/>
            <a:ext cx="5851525" cy="601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56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4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36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1pPr>
            <a:lvl2pPr marL="914400" lvl="1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2pPr>
            <a:lvl3pPr marL="1371600" lvl="2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1800"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1800"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1pPr>
            <a:lvl2pPr marL="914400" lvl="1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1800"/>
            </a:lvl3pPr>
            <a:lvl4pPr marL="1828800" lvl="3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1600"/>
            </a:lvl4pPr>
            <a:lvl5pPr marL="2286000" lvl="4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1600"/>
            </a:lvl5pPr>
            <a:lvl6pPr marL="2743200" lvl="5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6pPr>
            <a:lvl7pPr marL="3200400" lvl="6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7pPr>
            <a:lvl8pPr marL="3657600" lvl="7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8pPr>
            <a:lvl9pPr marL="4114800" lvl="8" indent="-3302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16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2800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2000"/>
            </a:lvl4pPr>
            <a:lvl5pPr marL="2286000" lvl="4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2000"/>
            </a:lvl5pPr>
            <a:lvl6pPr marL="2743200" lvl="5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2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1pPr>
            <a:lvl2pPr marL="914400" lvl="1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2pPr>
            <a:lvl3pPr marL="1371600" lvl="2" indent="-2286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3pPr>
            <a:lvl4pPr marL="1828800" lvl="3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4pPr>
            <a:lvl5pPr marL="2286000" lvl="4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5pPr>
            <a:lvl6pPr marL="2743200" lvl="5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6pPr>
            <a:lvl7pPr marL="3200400" lvl="6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7pPr>
            <a:lvl8pPr marL="3657600" lvl="7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8pPr>
            <a:lvl9pPr marL="4114800" lvl="8" indent="-2286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4.jp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microsoft.com/office/2007/relationships/hdphoto" Target="../media/hdphoto3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4.jp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microsoft.com/office/2007/relationships/hdphoto" Target="../media/hdphoto6.wdp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985" t="-46621" b="-127381"/>
            </a:stretch>
          </a:blipFill>
          <a:ln>
            <a:noFill/>
          </a:ln>
        </p:spPr>
      </p:sp>
      <p:grpSp>
        <p:nvGrpSpPr>
          <p:cNvPr id="86" name="Google Shape;86;p13"/>
          <p:cNvGrpSpPr/>
          <p:nvPr/>
        </p:nvGrpSpPr>
        <p:grpSpPr>
          <a:xfrm rot="10800000">
            <a:off x="608681" y="3767320"/>
            <a:ext cx="17070637" cy="4008691"/>
            <a:chOff x="-69112" y="-1326615"/>
            <a:chExt cx="4284741" cy="1502457"/>
          </a:xfrm>
        </p:grpSpPr>
        <p:sp>
          <p:nvSpPr>
            <p:cNvPr id="87" name="Google Shape;87;p13"/>
            <p:cNvSpPr/>
            <p:nvPr/>
          </p:nvSpPr>
          <p:spPr>
            <a:xfrm>
              <a:off x="1" y="-760691"/>
              <a:ext cx="4215628" cy="936533"/>
            </a:xfrm>
            <a:custGeom>
              <a:avLst/>
              <a:gdLst/>
              <a:ahLst/>
              <a:cxnLst/>
              <a:rect l="l" t="t" r="r" b="b"/>
              <a:pathLst>
                <a:path w="4215628" h="936533" extrusionOk="0">
                  <a:moveTo>
                    <a:pt x="0" y="0"/>
                  </a:moveTo>
                  <a:lnTo>
                    <a:pt x="4215628" y="0"/>
                  </a:lnTo>
                  <a:lnTo>
                    <a:pt x="4215628" y="936533"/>
                  </a:lnTo>
                  <a:lnTo>
                    <a:pt x="0" y="936533"/>
                  </a:lnTo>
                  <a:close/>
                </a:path>
              </a:pathLst>
            </a:custGeom>
            <a:solidFill>
              <a:srgbClr val="D9C09D"/>
            </a:solidFill>
            <a:ln w="6667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88" name="Google Shape;88;p13"/>
            <p:cNvSpPr txBox="1"/>
            <p:nvPr/>
          </p:nvSpPr>
          <p:spPr>
            <a:xfrm>
              <a:off x="-69112" y="-1326615"/>
              <a:ext cx="4215628" cy="974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13"/>
          <p:cNvSpPr txBox="1"/>
          <p:nvPr/>
        </p:nvSpPr>
        <p:spPr>
          <a:xfrm>
            <a:off x="815193" y="3244152"/>
            <a:ext cx="16795287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0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Az ember tragédiája</a:t>
            </a:r>
            <a:endParaRPr dirty="0"/>
          </a:p>
        </p:txBody>
      </p:sp>
      <p:sp>
        <p:nvSpPr>
          <p:cNvPr id="10" name="Beszédbuborék: lekerekített sarkú téglalap 9">
            <a:extLst>
              <a:ext uri="{FF2B5EF4-FFF2-40B4-BE49-F238E27FC236}">
                <a16:creationId xmlns:a16="http://schemas.microsoft.com/office/drawing/2014/main" id="{67093C6E-D8A6-47D7-80ED-96D04572478F}"/>
              </a:ext>
            </a:extLst>
          </p:cNvPr>
          <p:cNvSpPr/>
          <p:nvPr/>
        </p:nvSpPr>
        <p:spPr>
          <a:xfrm>
            <a:off x="7343662" y="15462602"/>
            <a:ext cx="3600675" cy="3231654"/>
          </a:xfrm>
          <a:prstGeom prst="wedgeRoundRectCallout">
            <a:avLst>
              <a:gd name="adj1" fmla="val -95581"/>
              <a:gd name="adj2" fmla="val 35878"/>
              <a:gd name="adj3" fmla="val 16667"/>
            </a:avLst>
          </a:prstGeom>
          <a:solidFill>
            <a:srgbClr val="D9C09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11" name="Szövegdoboz 10">
            <a:extLst>
              <a:ext uri="{FF2B5EF4-FFF2-40B4-BE49-F238E27FC236}">
                <a16:creationId xmlns:a16="http://schemas.microsoft.com/office/drawing/2014/main" id="{A3EB2048-E336-4B1B-90DA-4E123AA5D2A0}"/>
              </a:ext>
            </a:extLst>
          </p:cNvPr>
          <p:cNvSpPr txBox="1"/>
          <p:nvPr/>
        </p:nvSpPr>
        <p:spPr>
          <a:xfrm>
            <a:off x="7508645" y="16250427"/>
            <a:ext cx="32707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dirty="0">
                <a:latin typeface="Vesper Libre" panose="020B0604020202020204" charset="-18"/>
                <a:cs typeface="Vesper Libre" panose="020B0604020202020204" charset="-18"/>
              </a:rPr>
              <a:t>„Nem adhatok mást, csak mi lényegem.”</a:t>
            </a:r>
          </a:p>
        </p:txBody>
      </p:sp>
    </p:spTree>
    <p:extLst>
      <p:ext uri="{BB962C8B-B14F-4D97-AF65-F5344CB8AC3E}">
        <p14:creationId xmlns:p14="http://schemas.microsoft.com/office/powerpoint/2010/main" val="19322056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57C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10" b="-13110"/>
            </a:stretch>
          </a:blipFill>
          <a:ln>
            <a:noFill/>
          </a:ln>
        </p:spPr>
      </p:sp>
      <p:sp>
        <p:nvSpPr>
          <p:cNvPr id="169" name="Google Shape;169;p18"/>
          <p:cNvSpPr/>
          <p:nvPr/>
        </p:nvSpPr>
        <p:spPr>
          <a:xfrm>
            <a:off x="196786" y="312226"/>
            <a:ext cx="17893606" cy="9662547"/>
          </a:xfrm>
          <a:custGeom>
            <a:avLst/>
            <a:gdLst/>
            <a:ahLst/>
            <a:cxnLst/>
            <a:rect l="l" t="t" r="r" b="b"/>
            <a:pathLst>
              <a:path w="17893606" h="9662547" extrusionOk="0">
                <a:moveTo>
                  <a:pt x="0" y="0"/>
                </a:moveTo>
                <a:lnTo>
                  <a:pt x="17893606" y="0"/>
                </a:lnTo>
                <a:lnTo>
                  <a:pt x="17893606" y="9662548"/>
                </a:lnTo>
                <a:lnTo>
                  <a:pt x="0" y="9662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0" name="Google Shape;170;p18"/>
          <p:cNvSpPr/>
          <p:nvPr/>
        </p:nvSpPr>
        <p:spPr>
          <a:xfrm>
            <a:off x="2312407" y="3396849"/>
            <a:ext cx="3770285" cy="4495124"/>
          </a:xfrm>
          <a:custGeom>
            <a:avLst/>
            <a:gdLst/>
            <a:ahLst/>
            <a:cxnLst/>
            <a:rect l="l" t="t" r="r" b="b"/>
            <a:pathLst>
              <a:path w="3770285" h="4495124" extrusionOk="0">
                <a:moveTo>
                  <a:pt x="0" y="0"/>
                </a:moveTo>
                <a:lnTo>
                  <a:pt x="3770286" y="0"/>
                </a:lnTo>
                <a:lnTo>
                  <a:pt x="3770286" y="4495124"/>
                </a:lnTo>
                <a:lnTo>
                  <a:pt x="0" y="449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" name="Google Shape;171;p18"/>
          <p:cNvSpPr/>
          <p:nvPr/>
        </p:nvSpPr>
        <p:spPr>
          <a:xfrm>
            <a:off x="7448847" y="3396848"/>
            <a:ext cx="3770285" cy="4495124"/>
          </a:xfrm>
          <a:custGeom>
            <a:avLst/>
            <a:gdLst/>
            <a:ahLst/>
            <a:cxnLst/>
            <a:rect l="l" t="t" r="r" b="b"/>
            <a:pathLst>
              <a:path w="3770285" h="4495124" extrusionOk="0">
                <a:moveTo>
                  <a:pt x="0" y="0"/>
                </a:moveTo>
                <a:lnTo>
                  <a:pt x="3770286" y="0"/>
                </a:lnTo>
                <a:lnTo>
                  <a:pt x="3770286" y="4495124"/>
                </a:lnTo>
                <a:lnTo>
                  <a:pt x="0" y="449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" name="Google Shape;172;p18"/>
          <p:cNvSpPr/>
          <p:nvPr/>
        </p:nvSpPr>
        <p:spPr>
          <a:xfrm>
            <a:off x="12533769" y="3448634"/>
            <a:ext cx="3770285" cy="4495124"/>
          </a:xfrm>
          <a:custGeom>
            <a:avLst/>
            <a:gdLst/>
            <a:ahLst/>
            <a:cxnLst/>
            <a:rect l="l" t="t" r="r" b="b"/>
            <a:pathLst>
              <a:path w="3770285" h="4495124" extrusionOk="0">
                <a:moveTo>
                  <a:pt x="0" y="0"/>
                </a:moveTo>
                <a:lnTo>
                  <a:pt x="3770286" y="0"/>
                </a:lnTo>
                <a:lnTo>
                  <a:pt x="3770286" y="4495124"/>
                </a:lnTo>
                <a:lnTo>
                  <a:pt x="0" y="449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18"/>
          <p:cNvSpPr txBox="1"/>
          <p:nvPr/>
        </p:nvSpPr>
        <p:spPr>
          <a:xfrm>
            <a:off x="3859871" y="1138348"/>
            <a:ext cx="10084422" cy="138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999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Főszereplői</a:t>
            </a:r>
            <a:endParaRPr dirty="0"/>
          </a:p>
        </p:txBody>
      </p:sp>
      <p:sp>
        <p:nvSpPr>
          <p:cNvPr id="177" name="Google Shape;177;p18"/>
          <p:cNvSpPr txBox="1"/>
          <p:nvPr/>
        </p:nvSpPr>
        <p:spPr>
          <a:xfrm>
            <a:off x="2326262" y="8169676"/>
            <a:ext cx="3770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Básti Lajos</a:t>
            </a:r>
            <a:endParaRPr dirty="0"/>
          </a:p>
        </p:txBody>
      </p:sp>
      <p:sp>
        <p:nvSpPr>
          <p:cNvPr id="178" name="Google Shape;178;p18"/>
          <p:cNvSpPr txBox="1"/>
          <p:nvPr/>
        </p:nvSpPr>
        <p:spPr>
          <a:xfrm>
            <a:off x="7448845" y="8169675"/>
            <a:ext cx="3770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Lukács Margit</a:t>
            </a:r>
            <a:endParaRPr dirty="0"/>
          </a:p>
        </p:txBody>
      </p:sp>
      <p:sp>
        <p:nvSpPr>
          <p:cNvPr id="179" name="Google Shape;179;p18"/>
          <p:cNvSpPr txBox="1"/>
          <p:nvPr/>
        </p:nvSpPr>
        <p:spPr>
          <a:xfrm>
            <a:off x="12387723" y="8169675"/>
            <a:ext cx="3770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Major Tamás</a:t>
            </a:r>
            <a:endParaRPr dirty="0"/>
          </a:p>
        </p:txBody>
      </p:sp>
      <p:sp>
        <p:nvSpPr>
          <p:cNvPr id="17" name="Szövegdoboz 16">
            <a:extLst>
              <a:ext uri="{FF2B5EF4-FFF2-40B4-BE49-F238E27FC236}">
                <a16:creationId xmlns:a16="http://schemas.microsoft.com/office/drawing/2014/main" id="{201870F6-D752-4BBF-BE9C-84F338C9F52A}"/>
              </a:ext>
            </a:extLst>
          </p:cNvPr>
          <p:cNvSpPr txBox="1"/>
          <p:nvPr/>
        </p:nvSpPr>
        <p:spPr>
          <a:xfrm>
            <a:off x="2586201" y="2807623"/>
            <a:ext cx="3176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Ádám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EE61395E-EB82-4B49-87FC-DD2BFD66580F}"/>
              </a:ext>
            </a:extLst>
          </p:cNvPr>
          <p:cNvSpPr txBox="1"/>
          <p:nvPr/>
        </p:nvSpPr>
        <p:spPr>
          <a:xfrm>
            <a:off x="7777420" y="2807622"/>
            <a:ext cx="3113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Éva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6318CCE2-8558-477C-9767-C3776657C1F7}"/>
              </a:ext>
            </a:extLst>
          </p:cNvPr>
          <p:cNvSpPr txBox="1"/>
          <p:nvPr/>
        </p:nvSpPr>
        <p:spPr>
          <a:xfrm>
            <a:off x="12716298" y="2807622"/>
            <a:ext cx="3113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Lucifer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7E464FFA-09AC-449D-B6AF-143693BF98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2025" y="3855596"/>
            <a:ext cx="2878760" cy="357762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3449DD61-954C-4AB4-A7D8-3A524DFC0B2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754" y="3780886"/>
            <a:ext cx="2906470" cy="3652336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ED73457F-F245-4558-A6F9-EE910754D0C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965677" y="3907303"/>
            <a:ext cx="3009916" cy="3557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2360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79" grpId="0"/>
      <p:bldP spid="17" grpId="0"/>
      <p:bldP spid="18" grpId="0"/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57C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10" b="-13110"/>
            </a:stretch>
          </a:blipFill>
          <a:ln>
            <a:noFill/>
          </a:ln>
        </p:spPr>
      </p:sp>
      <p:grpSp>
        <p:nvGrpSpPr>
          <p:cNvPr id="198" name="Google Shape;198;p20"/>
          <p:cNvGrpSpPr/>
          <p:nvPr/>
        </p:nvGrpSpPr>
        <p:grpSpPr>
          <a:xfrm>
            <a:off x="-750941" y="486544"/>
            <a:ext cx="19789882" cy="2466010"/>
            <a:chOff x="0" y="-38100"/>
            <a:chExt cx="5212150" cy="649484"/>
          </a:xfrm>
        </p:grpSpPr>
        <p:sp>
          <p:nvSpPr>
            <p:cNvPr id="199" name="Google Shape;199;p20"/>
            <p:cNvSpPr/>
            <p:nvPr/>
          </p:nvSpPr>
          <p:spPr>
            <a:xfrm>
              <a:off x="0" y="0"/>
              <a:ext cx="5212150" cy="611384"/>
            </a:xfrm>
            <a:custGeom>
              <a:avLst/>
              <a:gdLst/>
              <a:ahLst/>
              <a:cxnLst/>
              <a:rect l="l" t="t" r="r" b="b"/>
              <a:pathLst>
                <a:path w="5212150" h="611384" extrusionOk="0">
                  <a:moveTo>
                    <a:pt x="0" y="0"/>
                  </a:moveTo>
                  <a:lnTo>
                    <a:pt x="5212150" y="0"/>
                  </a:lnTo>
                  <a:lnTo>
                    <a:pt x="5212150" y="611384"/>
                  </a:lnTo>
                  <a:lnTo>
                    <a:pt x="0" y="611384"/>
                  </a:lnTo>
                  <a:close/>
                </a:path>
              </a:pathLst>
            </a:custGeom>
            <a:solidFill>
              <a:srgbClr val="D9C09D"/>
            </a:solidFill>
            <a:ln w="6667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200" name="Google Shape;200;p20"/>
            <p:cNvSpPr txBox="1"/>
            <p:nvPr/>
          </p:nvSpPr>
          <p:spPr>
            <a:xfrm>
              <a:off x="0" y="-38100"/>
              <a:ext cx="5212150" cy="649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20"/>
          <p:cNvSpPr txBox="1"/>
          <p:nvPr/>
        </p:nvSpPr>
        <p:spPr>
          <a:xfrm>
            <a:off x="1028700" y="1314450"/>
            <a:ext cx="16230600" cy="138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999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„Kritizált színdarab”</a:t>
            </a:r>
            <a:endParaRPr dirty="0"/>
          </a:p>
        </p:txBody>
      </p:sp>
      <p:sp>
        <p:nvSpPr>
          <p:cNvPr id="202" name="Google Shape;202;p20"/>
          <p:cNvSpPr/>
          <p:nvPr/>
        </p:nvSpPr>
        <p:spPr>
          <a:xfrm>
            <a:off x="11449878" y="0"/>
            <a:ext cx="7159342" cy="11607430"/>
          </a:xfrm>
          <a:custGeom>
            <a:avLst/>
            <a:gdLst/>
            <a:ahLst/>
            <a:cxnLst/>
            <a:rect l="l" t="t" r="r" b="b"/>
            <a:pathLst>
              <a:path w="7196607" h="11607430" extrusionOk="0">
                <a:moveTo>
                  <a:pt x="0" y="0"/>
                </a:moveTo>
                <a:lnTo>
                  <a:pt x="7196606" y="0"/>
                </a:lnTo>
                <a:lnTo>
                  <a:pt x="7196606" y="11607430"/>
                </a:lnTo>
                <a:lnTo>
                  <a:pt x="0" y="1160743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97" name="Google Shape;197;p20"/>
          <p:cNvSpPr txBox="1"/>
          <p:nvPr/>
        </p:nvSpPr>
        <p:spPr>
          <a:xfrm>
            <a:off x="119269" y="3591333"/>
            <a:ext cx="12748591" cy="633404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Az előadás erősen politikai-ideológiai nyomás alatt készült, mert a mű nem illett a szocialista realizmus elvárásaihoz</a:t>
            </a: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A rendezés célja az volt, hogy a darabot marxista szemléletbe illessze, és „elfogadhatóvá tegye” a hatalom számára</a:t>
            </a: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Igyekezett csökkenteni a pesszimizmust, és hangsúlyozni a fejlődés, haladás lehetőségét</a:t>
            </a: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Rákosi Mátyás személyesen tiltotta be a tömegek ideológiai fejlődésére károsan ható darabot</a:t>
            </a: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Krusinszkij kritikája szerint: </a:t>
            </a:r>
            <a:r>
              <a:rPr lang="hu-HU" sz="2500" i="1" dirty="0">
                <a:latin typeface="Vesper Libre" panose="020B0604020202020204" charset="-18"/>
                <a:cs typeface="Vesper Libre" panose="020B0604020202020204" charset="-18"/>
              </a:rPr>
              <a:t>„A darab hősei átutaznak minden korszakon, s arra a következtetésre jutnak, hogy nincs értelme az emberek küzdelmének.”</a:t>
            </a: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u-HU" sz="2200" dirty="0">
              <a:latin typeface="Vesper Libre" panose="020B0604020202020204" charset="-18"/>
              <a:cs typeface="Vesper Libre" panose="020B0604020202020204" charset="-18"/>
            </a:endParaRP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hu-HU" sz="2200" dirty="0">
              <a:latin typeface="Vesper Libre" panose="020B0604020202020204" charset="-18"/>
              <a:cs typeface="Vesper Libre" panose="020B0604020202020204" charset="-18"/>
            </a:endParaRPr>
          </a:p>
        </p:txBody>
      </p:sp>
    </p:spTree>
    <p:extLst>
      <p:ext uri="{BB962C8B-B14F-4D97-AF65-F5344CB8AC3E}">
        <p14:creationId xmlns:p14="http://schemas.microsoft.com/office/powerpoint/2010/main" val="318018971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57C"/>
        </a:solidFill>
        <a:effectLst/>
      </p:bgPr>
    </p:bg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24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10" b="-13110"/>
            </a:stretch>
          </a:blipFill>
          <a:ln>
            <a:noFill/>
          </a:ln>
        </p:spPr>
      </p:sp>
      <p:sp>
        <p:nvSpPr>
          <p:cNvPr id="243" name="Google Shape;243;p24"/>
          <p:cNvSpPr/>
          <p:nvPr/>
        </p:nvSpPr>
        <p:spPr>
          <a:xfrm>
            <a:off x="0" y="-56372"/>
            <a:ext cx="18451286" cy="4543799"/>
          </a:xfrm>
          <a:custGeom>
            <a:avLst/>
            <a:gdLst/>
            <a:ahLst/>
            <a:cxnLst/>
            <a:rect l="l" t="t" r="r" b="b"/>
            <a:pathLst>
              <a:path w="18288000" h="4543799" extrusionOk="0">
                <a:moveTo>
                  <a:pt x="0" y="0"/>
                </a:moveTo>
                <a:lnTo>
                  <a:pt x="18288000" y="0"/>
                </a:lnTo>
                <a:lnTo>
                  <a:pt x="18288000" y="4543799"/>
                </a:lnTo>
                <a:lnTo>
                  <a:pt x="0" y="45437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dirty="0"/>
          </a:p>
        </p:txBody>
      </p:sp>
      <p:sp>
        <p:nvSpPr>
          <p:cNvPr id="244" name="Google Shape;244;p24"/>
          <p:cNvSpPr/>
          <p:nvPr/>
        </p:nvSpPr>
        <p:spPr>
          <a:xfrm rot="10800000" flipH="1">
            <a:off x="0" y="5743201"/>
            <a:ext cx="18288000" cy="4543799"/>
          </a:xfrm>
          <a:custGeom>
            <a:avLst/>
            <a:gdLst/>
            <a:ahLst/>
            <a:cxnLst/>
            <a:rect l="l" t="t" r="r" b="b"/>
            <a:pathLst>
              <a:path w="18288000" h="4543799" extrusionOk="0">
                <a:moveTo>
                  <a:pt x="0" y="4543799"/>
                </a:moveTo>
                <a:lnTo>
                  <a:pt x="18288000" y="4543799"/>
                </a:lnTo>
                <a:lnTo>
                  <a:pt x="18288000" y="0"/>
                </a:lnTo>
                <a:lnTo>
                  <a:pt x="0" y="0"/>
                </a:lnTo>
                <a:lnTo>
                  <a:pt x="0" y="4543799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hu-HU" dirty="0"/>
          </a:p>
        </p:txBody>
      </p:sp>
      <p:sp>
        <p:nvSpPr>
          <p:cNvPr id="245" name="Google Shape;245;p24"/>
          <p:cNvSpPr txBox="1"/>
          <p:nvPr/>
        </p:nvSpPr>
        <p:spPr>
          <a:xfrm>
            <a:off x="3060817" y="2770697"/>
            <a:ext cx="12573001" cy="51706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Az ember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tragédiája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színpadi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megvalósításai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jól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kirajzolják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a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magyar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színház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fejlődését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: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Paulay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Ede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romantikus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,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látványközpontú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ősbemutatója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a 19.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századi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hagyományt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képviseli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,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Németh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Antal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modern,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technikailag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újító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rendezése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már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a 20.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századi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formanyelvet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hozza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,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míg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Gellért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Endre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letisztult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,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emberközpontú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értelmezése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a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belső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drámára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és a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humanista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mondanivalóra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épít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. </a:t>
            </a:r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Ezek 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a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változatok</a:t>
            </a:r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 együtt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átfogóan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mutatják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a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magyar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színház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útját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a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látványos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romantikától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a modern,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gondolati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és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rendezőközpontú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 </a:t>
            </a:r>
            <a:r>
              <a:rPr lang="en-US" sz="3000" dirty="0" err="1">
                <a:latin typeface="Vesper Libre" panose="020B0604020202020204" charset="-18"/>
                <a:cs typeface="Vesper Libre" panose="020B0604020202020204" charset="-18"/>
              </a:rPr>
              <a:t>színházig</a:t>
            </a:r>
            <a:r>
              <a:rPr lang="en-US" sz="3000" dirty="0">
                <a:latin typeface="Vesper Libre" panose="020B0604020202020204" charset="-18"/>
                <a:cs typeface="Vesper Libre" panose="020B0604020202020204" charset="-18"/>
              </a:rPr>
              <a:t>.</a:t>
            </a:r>
          </a:p>
        </p:txBody>
      </p:sp>
      <p:sp>
        <p:nvSpPr>
          <p:cNvPr id="246" name="Google Shape;246;p24"/>
          <p:cNvSpPr txBox="1"/>
          <p:nvPr/>
        </p:nvSpPr>
        <p:spPr>
          <a:xfrm>
            <a:off x="3451691" y="868593"/>
            <a:ext cx="11384617" cy="138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999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Összesítés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2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57C"/>
        </a:solidFill>
        <a:effectLst/>
      </p:bgPr>
    </p:bg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21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985" t="-46621" b="-127381"/>
            </a:stretch>
          </a:blipFill>
          <a:ln>
            <a:noFill/>
          </a:ln>
        </p:spPr>
      </p:sp>
      <p:sp>
        <p:nvSpPr>
          <p:cNvPr id="208" name="Google Shape;208;p21"/>
          <p:cNvSpPr/>
          <p:nvPr/>
        </p:nvSpPr>
        <p:spPr>
          <a:xfrm>
            <a:off x="78808" y="801990"/>
            <a:ext cx="17473696" cy="7292303"/>
          </a:xfrm>
          <a:custGeom>
            <a:avLst/>
            <a:gdLst/>
            <a:ahLst/>
            <a:cxnLst/>
            <a:rect l="l" t="t" r="r" b="b"/>
            <a:pathLst>
              <a:path w="17473696" h="7292303" extrusionOk="0">
                <a:moveTo>
                  <a:pt x="0" y="0"/>
                </a:moveTo>
                <a:lnTo>
                  <a:pt x="17473696" y="0"/>
                </a:lnTo>
                <a:lnTo>
                  <a:pt x="17473696" y="7292303"/>
                </a:lnTo>
                <a:lnTo>
                  <a:pt x="0" y="7292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126"/>
            </a:stretch>
          </a:blipFill>
          <a:ln>
            <a:noFill/>
          </a:ln>
        </p:spPr>
      </p:sp>
      <p:sp>
        <p:nvSpPr>
          <p:cNvPr id="210" name="Google Shape;210;p21"/>
          <p:cNvSpPr/>
          <p:nvPr/>
        </p:nvSpPr>
        <p:spPr>
          <a:xfrm>
            <a:off x="5970920" y="7269144"/>
            <a:ext cx="5620955" cy="2215866"/>
          </a:xfrm>
          <a:custGeom>
            <a:avLst/>
            <a:gdLst/>
            <a:ahLst/>
            <a:cxnLst/>
            <a:rect l="l" t="t" r="r" b="b"/>
            <a:pathLst>
              <a:path w="5213803" h="2215866" extrusionOk="0">
                <a:moveTo>
                  <a:pt x="0" y="0"/>
                </a:moveTo>
                <a:lnTo>
                  <a:pt x="5213802" y="0"/>
                </a:lnTo>
                <a:lnTo>
                  <a:pt x="5213802" y="2215866"/>
                </a:lnTo>
                <a:lnTo>
                  <a:pt x="0" y="221586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11" name="Google Shape;211;p21"/>
          <p:cNvSpPr txBox="1"/>
          <p:nvPr/>
        </p:nvSpPr>
        <p:spPr>
          <a:xfrm>
            <a:off x="1372800" y="2546992"/>
            <a:ext cx="14580911" cy="5031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0899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“</a:t>
            </a:r>
            <a:r>
              <a:rPr lang="hu-HU" sz="10899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A cél halál, az élet küzdelem,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0899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S az ember célja e küzdés maga</a:t>
            </a:r>
            <a:r>
              <a:rPr lang="en-US" sz="10899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.”</a:t>
            </a:r>
            <a:endParaRPr dirty="0"/>
          </a:p>
        </p:txBody>
      </p:sp>
      <p:sp>
        <p:nvSpPr>
          <p:cNvPr id="212" name="Google Shape;212;p21"/>
          <p:cNvSpPr txBox="1"/>
          <p:nvPr/>
        </p:nvSpPr>
        <p:spPr>
          <a:xfrm>
            <a:off x="6056353" y="7896411"/>
            <a:ext cx="5213803" cy="1231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1" i="0" u="none" strike="noStrike" cap="none" dirty="0" err="1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Madách</a:t>
            </a:r>
            <a:r>
              <a:rPr lang="hu-HU" sz="4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 Imre: 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4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Az ember tragédiája</a:t>
            </a:r>
            <a:endParaRPr dirty="0"/>
          </a:p>
        </p:txBody>
      </p:sp>
      <p:sp>
        <p:nvSpPr>
          <p:cNvPr id="8" name="Google Shape;208;p21">
            <a:extLst>
              <a:ext uri="{FF2B5EF4-FFF2-40B4-BE49-F238E27FC236}">
                <a16:creationId xmlns:a16="http://schemas.microsoft.com/office/drawing/2014/main" id="{021404B2-80E9-4A89-A62D-83B55F11A81A}"/>
              </a:ext>
            </a:extLst>
          </p:cNvPr>
          <p:cNvSpPr/>
          <p:nvPr/>
        </p:nvSpPr>
        <p:spPr>
          <a:xfrm flipH="1">
            <a:off x="13299044" y="8288138"/>
            <a:ext cx="4779916" cy="1678758"/>
          </a:xfrm>
          <a:custGeom>
            <a:avLst/>
            <a:gdLst/>
            <a:ahLst/>
            <a:cxnLst/>
            <a:rect l="l" t="t" r="r" b="b"/>
            <a:pathLst>
              <a:path w="17473696" h="7292303" extrusionOk="0">
                <a:moveTo>
                  <a:pt x="0" y="0"/>
                </a:moveTo>
                <a:lnTo>
                  <a:pt x="17473696" y="0"/>
                </a:lnTo>
                <a:lnTo>
                  <a:pt x="17473696" y="7292303"/>
                </a:lnTo>
                <a:lnTo>
                  <a:pt x="0" y="729230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8126"/>
            </a:stretch>
          </a:blipFill>
          <a:ln>
            <a:noFill/>
          </a:ln>
        </p:spPr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53C5B357-5A86-4505-AF36-8466DFB1872F}"/>
              </a:ext>
            </a:extLst>
          </p:cNvPr>
          <p:cNvSpPr txBox="1"/>
          <p:nvPr/>
        </p:nvSpPr>
        <p:spPr>
          <a:xfrm>
            <a:off x="13676242" y="8912073"/>
            <a:ext cx="448777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200" i="1" dirty="0">
                <a:latin typeface="Vesper Libre" panose="020B0604020202020204" charset="-18"/>
                <a:cs typeface="Vesper Libre" panose="020B0604020202020204" charset="-18"/>
              </a:rPr>
              <a:t>Köszönjük a figyelmet!</a:t>
            </a:r>
          </a:p>
          <a:p>
            <a:r>
              <a:rPr lang="hu-HU" sz="2200" i="1" dirty="0">
                <a:latin typeface="Vesper Libre" panose="020B0604020202020204" charset="-18"/>
                <a:cs typeface="Vesper Libre" panose="020B0604020202020204" charset="-18"/>
              </a:rPr>
              <a:t>Készítették: </a:t>
            </a:r>
            <a:r>
              <a:rPr lang="hu-HU" sz="2200" i="1" dirty="0" err="1">
                <a:latin typeface="Vesper Libre" panose="020B0604020202020204" charset="-18"/>
                <a:cs typeface="Vesper Libre" panose="020B0604020202020204" charset="-18"/>
              </a:rPr>
              <a:t>Madách</a:t>
            </a:r>
            <a:r>
              <a:rPr lang="hu-HU" sz="2200" i="1" dirty="0">
                <a:latin typeface="Vesper Libre" panose="020B0604020202020204" charset="-18"/>
                <a:cs typeface="Vesper Libre" panose="020B0604020202020204" charset="-18"/>
              </a:rPr>
              <a:t> angyalai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985" t="-46621" b="-127381"/>
            </a:stretch>
          </a:blipFill>
          <a:ln>
            <a:noFill/>
          </a:ln>
        </p:spPr>
      </p:sp>
      <p:grpSp>
        <p:nvGrpSpPr>
          <p:cNvPr id="86" name="Google Shape;86;p13"/>
          <p:cNvGrpSpPr/>
          <p:nvPr/>
        </p:nvGrpSpPr>
        <p:grpSpPr>
          <a:xfrm rot="10800000">
            <a:off x="804339" y="729652"/>
            <a:ext cx="17070637" cy="4008691"/>
            <a:chOff x="-69112" y="-1326615"/>
            <a:chExt cx="4284741" cy="1502457"/>
          </a:xfrm>
        </p:grpSpPr>
        <p:sp>
          <p:nvSpPr>
            <p:cNvPr id="87" name="Google Shape;87;p13"/>
            <p:cNvSpPr/>
            <p:nvPr/>
          </p:nvSpPr>
          <p:spPr>
            <a:xfrm>
              <a:off x="1" y="-760691"/>
              <a:ext cx="4215628" cy="936533"/>
            </a:xfrm>
            <a:custGeom>
              <a:avLst/>
              <a:gdLst/>
              <a:ahLst/>
              <a:cxnLst/>
              <a:rect l="l" t="t" r="r" b="b"/>
              <a:pathLst>
                <a:path w="4215628" h="936533" extrusionOk="0">
                  <a:moveTo>
                    <a:pt x="0" y="0"/>
                  </a:moveTo>
                  <a:lnTo>
                    <a:pt x="4215628" y="0"/>
                  </a:lnTo>
                  <a:lnTo>
                    <a:pt x="4215628" y="936533"/>
                  </a:lnTo>
                  <a:lnTo>
                    <a:pt x="0" y="936533"/>
                  </a:lnTo>
                  <a:close/>
                </a:path>
              </a:pathLst>
            </a:custGeom>
            <a:solidFill>
              <a:srgbClr val="D9C09D"/>
            </a:solidFill>
            <a:ln w="6667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88" name="Google Shape;88;p13"/>
            <p:cNvSpPr txBox="1"/>
            <p:nvPr/>
          </p:nvSpPr>
          <p:spPr>
            <a:xfrm>
              <a:off x="-69112" y="-1326615"/>
              <a:ext cx="4215628" cy="974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2" name="Kép 1">
            <a:extLst>
              <a:ext uri="{FF2B5EF4-FFF2-40B4-BE49-F238E27FC236}">
                <a16:creationId xmlns:a16="http://schemas.microsoft.com/office/drawing/2014/main" id="{8ECB8494-E271-43BD-9191-322EEDC1A8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29" b="95056" l="7771" r="89980">
                        <a14:foregroundMark x1="58282" y1="25199" x2="61963" y2="45295"/>
                        <a14:foregroundMark x1="59918" y1="52632" x2="66258" y2="63477"/>
                        <a14:foregroundMark x1="12679" y1="62679" x2="8180" y2="73046"/>
                        <a14:foregroundMark x1="8180" y1="73046" x2="7975" y2="76555"/>
                        <a14:foregroundMark x1="22699" y1="89952" x2="49080" y2="98565"/>
                        <a14:foregroundMark x1="49080" y1="98565" x2="65235" y2="97289"/>
                        <a14:foregroundMark x1="65235" y1="97289" x2="75256" y2="91866"/>
                        <a14:foregroundMark x1="75256" y1="91866" x2="75665" y2="91547"/>
                        <a14:foregroundMark x1="32311" y1="28708" x2="33742" y2="34131"/>
                        <a14:foregroundMark x1="52965" y1="13078" x2="63395" y2="22010"/>
                        <a14:foregroundMark x1="63395" y1="22010" x2="56442" y2="14354"/>
                        <a14:foregroundMark x1="56442" y1="14354" x2="56442" y2="14354"/>
                        <a14:foregroundMark x1="52556" y1="14035" x2="38241" y2="14992"/>
                        <a14:foregroundMark x1="32924" y1="17544" x2="43354" y2="13397"/>
                        <a14:foregroundMark x1="43354" y1="13397" x2="51738" y2="12440"/>
                        <a14:foregroundMark x1="30470" y1="95056" x2="31697" y2="95056"/>
                        <a14:foregroundMark x1="31697" y1="94258" x2="31697" y2="94258"/>
                        <a14:backgroundMark x1="64008" y1="50399" x2="64008" y2="4657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10071" y="1141311"/>
            <a:ext cx="9493244" cy="12172320"/>
          </a:xfrm>
          <a:prstGeom prst="rect">
            <a:avLst/>
          </a:prstGeom>
        </p:spPr>
      </p:pic>
      <p:sp>
        <p:nvSpPr>
          <p:cNvPr id="89" name="Google Shape;89;p13"/>
          <p:cNvSpPr txBox="1"/>
          <p:nvPr/>
        </p:nvSpPr>
        <p:spPr>
          <a:xfrm>
            <a:off x="1010851" y="206484"/>
            <a:ext cx="16795287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0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Az ember tragédiája</a:t>
            </a:r>
            <a:endParaRPr dirty="0"/>
          </a:p>
        </p:txBody>
      </p:sp>
      <p:sp>
        <p:nvSpPr>
          <p:cNvPr id="4" name="Beszédbuborék: lekerekített sarkú téglalap 3">
            <a:extLst>
              <a:ext uri="{FF2B5EF4-FFF2-40B4-BE49-F238E27FC236}">
                <a16:creationId xmlns:a16="http://schemas.microsoft.com/office/drawing/2014/main" id="{24061091-1630-498E-9385-062571490E59}"/>
              </a:ext>
            </a:extLst>
          </p:cNvPr>
          <p:cNvSpPr/>
          <p:nvPr/>
        </p:nvSpPr>
        <p:spPr>
          <a:xfrm>
            <a:off x="8482468" y="3996339"/>
            <a:ext cx="3600675" cy="3231654"/>
          </a:xfrm>
          <a:prstGeom prst="wedgeRoundRectCallout">
            <a:avLst>
              <a:gd name="adj1" fmla="val -95581"/>
              <a:gd name="adj2" fmla="val 35878"/>
              <a:gd name="adj3" fmla="val 16667"/>
            </a:avLst>
          </a:prstGeom>
          <a:solidFill>
            <a:srgbClr val="D9C09D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5" name="Szövegdoboz 4">
            <a:extLst>
              <a:ext uri="{FF2B5EF4-FFF2-40B4-BE49-F238E27FC236}">
                <a16:creationId xmlns:a16="http://schemas.microsoft.com/office/drawing/2014/main" id="{BAD61686-61C0-46FC-B00D-1999A6035C2F}"/>
              </a:ext>
            </a:extLst>
          </p:cNvPr>
          <p:cNvSpPr txBox="1"/>
          <p:nvPr/>
        </p:nvSpPr>
        <p:spPr>
          <a:xfrm>
            <a:off x="8647451" y="4784164"/>
            <a:ext cx="3270708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500" dirty="0">
                <a:latin typeface="Vesper Libre" panose="020B0604020202020204" charset="-18"/>
                <a:cs typeface="Vesper Libre" panose="020B0604020202020204" charset="-18"/>
              </a:rPr>
              <a:t>„Nem adhatok mást, csak mi lényegem.”</a:t>
            </a:r>
          </a:p>
        </p:txBody>
      </p:sp>
    </p:spTree>
    <p:extLst>
      <p:ext uri="{BB962C8B-B14F-4D97-AF65-F5344CB8AC3E}">
        <p14:creationId xmlns:p14="http://schemas.microsoft.com/office/powerpoint/2010/main" val="23727329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985" t="-46621" b="-127381"/>
            </a:stretch>
          </a:blipFill>
          <a:ln>
            <a:noFill/>
          </a:ln>
        </p:spPr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1C77E80C-BD97-49C6-908C-93D5736CA0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00" b="99500" l="2500" r="98500">
                        <a14:foregroundMark x1="42500" y1="16500" x2="46000" y2="37500"/>
                        <a14:foregroundMark x1="46000" y1="37500" x2="44500" y2="51000"/>
                        <a14:foregroundMark x1="32000" y1="11500" x2="44000" y2="5000"/>
                        <a14:foregroundMark x1="44000" y1="5000" x2="57000" y2="3500"/>
                        <a14:foregroundMark x1="57000" y1="3500" x2="68500" y2="11000"/>
                        <a14:foregroundMark x1="68500" y1="11000" x2="69500" y2="13500"/>
                        <a14:foregroundMark x1="37500" y1="57000" x2="13500" y2="90000"/>
                        <a14:foregroundMark x1="13500" y1="90000" x2="8500" y2="94000"/>
                        <a14:foregroundMark x1="52000" y1="17000" x2="67000" y2="50000"/>
                        <a14:foregroundMark x1="67000" y1="50000" x2="68000" y2="53500"/>
                        <a14:foregroundMark x1="36000" y1="45000" x2="40000" y2="84500"/>
                        <a14:foregroundMark x1="40000" y1="84500" x2="78000" y2="92500"/>
                        <a14:foregroundMark x1="78000" y1="92500" x2="89500" y2="99000"/>
                        <a14:foregroundMark x1="89500" y1="99000" x2="96000" y2="91000"/>
                        <a14:foregroundMark x1="91811" y1="76572" x2="91500" y2="75500"/>
                        <a14:foregroundMark x1="96000" y1="91000" x2="94148" y2="84621"/>
                        <a14:foregroundMark x1="91500" y1="75500" x2="84420" y2="65667"/>
                        <a14:foregroundMark x1="69582" y1="59555" x2="67500" y2="59000"/>
                        <a14:foregroundMark x1="34500" y1="28500" x2="39500" y2="38500"/>
                        <a14:foregroundMark x1="56500" y1="69000" x2="54000" y2="79000"/>
                        <a14:foregroundMark x1="60500" y1="56000" x2="60000" y2="71500"/>
                        <a14:foregroundMark x1="6000" y1="77000" x2="6000" y2="92000"/>
                        <a14:foregroundMark x1="28500" y1="97000" x2="40500" y2="94500"/>
                        <a14:foregroundMark x1="40500" y1="94500" x2="68000" y2="98000"/>
                        <a14:foregroundMark x1="2500" y1="82000" x2="5000" y2="97500"/>
                        <a14:foregroundMark x1="95583" y1="84186" x2="98500" y2="99500"/>
                        <a14:backgroundMark x1="70500" y1="58500" x2="85000" y2="65000"/>
                        <a14:backgroundMark x1="1000" y1="74000" x2="2000" y2="75000"/>
                        <a14:backgroundMark x1="97000" y1="75000" x2="99500" y2="83000"/>
                        <a14:backgroundMark x1="99500" y1="83000" x2="96500" y2="755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1262270"/>
            <a:ext cx="9024730" cy="9024730"/>
          </a:xfrm>
          <a:prstGeom prst="rect">
            <a:avLst/>
          </a:prstGeom>
        </p:spPr>
      </p:pic>
      <p:grpSp>
        <p:nvGrpSpPr>
          <p:cNvPr id="86" name="Google Shape;86;p13"/>
          <p:cNvGrpSpPr/>
          <p:nvPr/>
        </p:nvGrpSpPr>
        <p:grpSpPr>
          <a:xfrm rot="-3205726">
            <a:off x="4937222" y="3122641"/>
            <a:ext cx="16006212" cy="3700559"/>
            <a:chOff x="0" y="-38100"/>
            <a:chExt cx="4215628" cy="974633"/>
          </a:xfrm>
        </p:grpSpPr>
        <p:sp>
          <p:nvSpPr>
            <p:cNvPr id="87" name="Google Shape;87;p13"/>
            <p:cNvSpPr/>
            <p:nvPr/>
          </p:nvSpPr>
          <p:spPr>
            <a:xfrm>
              <a:off x="0" y="0"/>
              <a:ext cx="4215628" cy="936533"/>
            </a:xfrm>
            <a:custGeom>
              <a:avLst/>
              <a:gdLst/>
              <a:ahLst/>
              <a:cxnLst/>
              <a:rect l="l" t="t" r="r" b="b"/>
              <a:pathLst>
                <a:path w="4215628" h="936533" extrusionOk="0">
                  <a:moveTo>
                    <a:pt x="0" y="0"/>
                  </a:moveTo>
                  <a:lnTo>
                    <a:pt x="4215628" y="0"/>
                  </a:lnTo>
                  <a:lnTo>
                    <a:pt x="4215628" y="936533"/>
                  </a:lnTo>
                  <a:lnTo>
                    <a:pt x="0" y="936533"/>
                  </a:lnTo>
                  <a:close/>
                </a:path>
              </a:pathLst>
            </a:custGeom>
            <a:solidFill>
              <a:srgbClr val="D9C09D"/>
            </a:solidFill>
            <a:ln w="6667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88" name="Google Shape;88;p13"/>
            <p:cNvSpPr txBox="1"/>
            <p:nvPr/>
          </p:nvSpPr>
          <p:spPr>
            <a:xfrm>
              <a:off x="0" y="-38100"/>
              <a:ext cx="4215628" cy="974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13"/>
          <p:cNvSpPr txBox="1"/>
          <p:nvPr/>
        </p:nvSpPr>
        <p:spPr>
          <a:xfrm rot="-3205769">
            <a:off x="6588039" y="3357092"/>
            <a:ext cx="12252527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0" b="0" i="0" u="none" strike="noStrike" cap="none" dirty="0" err="1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Paulay</a:t>
            </a:r>
            <a:r>
              <a:rPr lang="hu-HU" sz="15000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 Ede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57C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10" b="-13110"/>
            </a:stretch>
          </a:blipFill>
          <a:ln>
            <a:noFill/>
          </a:ln>
        </p:spPr>
      </p:sp>
      <p:sp>
        <p:nvSpPr>
          <p:cNvPr id="169" name="Google Shape;169;p18"/>
          <p:cNvSpPr/>
          <p:nvPr/>
        </p:nvSpPr>
        <p:spPr>
          <a:xfrm>
            <a:off x="196786" y="285721"/>
            <a:ext cx="17893606" cy="9662547"/>
          </a:xfrm>
          <a:custGeom>
            <a:avLst/>
            <a:gdLst/>
            <a:ahLst/>
            <a:cxnLst/>
            <a:rect l="l" t="t" r="r" b="b"/>
            <a:pathLst>
              <a:path w="17893606" h="9662547" extrusionOk="0">
                <a:moveTo>
                  <a:pt x="0" y="0"/>
                </a:moveTo>
                <a:lnTo>
                  <a:pt x="17893606" y="0"/>
                </a:lnTo>
                <a:lnTo>
                  <a:pt x="17893606" y="9662548"/>
                </a:lnTo>
                <a:lnTo>
                  <a:pt x="0" y="9662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0" name="Google Shape;170;p18"/>
          <p:cNvSpPr/>
          <p:nvPr/>
        </p:nvSpPr>
        <p:spPr>
          <a:xfrm>
            <a:off x="2209628" y="3369942"/>
            <a:ext cx="3770285" cy="4495124"/>
          </a:xfrm>
          <a:custGeom>
            <a:avLst/>
            <a:gdLst/>
            <a:ahLst/>
            <a:cxnLst/>
            <a:rect l="l" t="t" r="r" b="b"/>
            <a:pathLst>
              <a:path w="3770285" h="4495124" extrusionOk="0">
                <a:moveTo>
                  <a:pt x="0" y="0"/>
                </a:moveTo>
                <a:lnTo>
                  <a:pt x="3770286" y="0"/>
                </a:lnTo>
                <a:lnTo>
                  <a:pt x="3770286" y="4495124"/>
                </a:lnTo>
                <a:lnTo>
                  <a:pt x="0" y="449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" name="Google Shape;171;p18"/>
          <p:cNvSpPr/>
          <p:nvPr/>
        </p:nvSpPr>
        <p:spPr>
          <a:xfrm>
            <a:off x="7258858" y="3369943"/>
            <a:ext cx="3770285" cy="4495124"/>
          </a:xfrm>
          <a:custGeom>
            <a:avLst/>
            <a:gdLst/>
            <a:ahLst/>
            <a:cxnLst/>
            <a:rect l="l" t="t" r="r" b="b"/>
            <a:pathLst>
              <a:path w="3770285" h="4495124" extrusionOk="0">
                <a:moveTo>
                  <a:pt x="0" y="0"/>
                </a:moveTo>
                <a:lnTo>
                  <a:pt x="3770286" y="0"/>
                </a:lnTo>
                <a:lnTo>
                  <a:pt x="3770286" y="4495124"/>
                </a:lnTo>
                <a:lnTo>
                  <a:pt x="0" y="449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" name="Google Shape;172;p18"/>
          <p:cNvSpPr/>
          <p:nvPr/>
        </p:nvSpPr>
        <p:spPr>
          <a:xfrm>
            <a:off x="12242718" y="3369943"/>
            <a:ext cx="3770285" cy="4495124"/>
          </a:xfrm>
          <a:custGeom>
            <a:avLst/>
            <a:gdLst/>
            <a:ahLst/>
            <a:cxnLst/>
            <a:rect l="l" t="t" r="r" b="b"/>
            <a:pathLst>
              <a:path w="3770285" h="4495124" extrusionOk="0">
                <a:moveTo>
                  <a:pt x="0" y="0"/>
                </a:moveTo>
                <a:lnTo>
                  <a:pt x="3770286" y="0"/>
                </a:lnTo>
                <a:lnTo>
                  <a:pt x="3770286" y="4495124"/>
                </a:lnTo>
                <a:lnTo>
                  <a:pt x="0" y="449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18"/>
          <p:cNvSpPr txBox="1"/>
          <p:nvPr/>
        </p:nvSpPr>
        <p:spPr>
          <a:xfrm>
            <a:off x="3859871" y="1138348"/>
            <a:ext cx="10084422" cy="138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999" dirty="0">
                <a:latin typeface="Pirata One"/>
                <a:sym typeface="Pirata One"/>
              </a:rPr>
              <a:t>Főszereplői</a:t>
            </a:r>
            <a:endParaRPr dirty="0"/>
          </a:p>
        </p:txBody>
      </p:sp>
      <p:sp>
        <p:nvSpPr>
          <p:cNvPr id="177" name="Google Shape;177;p18"/>
          <p:cNvSpPr txBox="1"/>
          <p:nvPr/>
        </p:nvSpPr>
        <p:spPr>
          <a:xfrm>
            <a:off x="2209628" y="8204199"/>
            <a:ext cx="3770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Nagy Imre</a:t>
            </a:r>
            <a:endParaRPr lang="en-US" sz="3200" dirty="0"/>
          </a:p>
        </p:txBody>
      </p:sp>
      <p:sp>
        <p:nvSpPr>
          <p:cNvPr id="178" name="Google Shape;178;p18"/>
          <p:cNvSpPr txBox="1"/>
          <p:nvPr/>
        </p:nvSpPr>
        <p:spPr>
          <a:xfrm>
            <a:off x="7258858" y="8150788"/>
            <a:ext cx="3770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Jászai Mari</a:t>
            </a:r>
            <a:endParaRPr dirty="0"/>
          </a:p>
        </p:txBody>
      </p:sp>
      <p:sp>
        <p:nvSpPr>
          <p:cNvPr id="179" name="Google Shape;179;p18"/>
          <p:cNvSpPr txBox="1"/>
          <p:nvPr/>
        </p:nvSpPr>
        <p:spPr>
          <a:xfrm>
            <a:off x="12242717" y="8204199"/>
            <a:ext cx="3770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Gyenes László</a:t>
            </a:r>
            <a:endParaRPr dirty="0"/>
          </a:p>
        </p:txBody>
      </p:sp>
      <p:sp>
        <p:nvSpPr>
          <p:cNvPr id="2" name="Szövegdoboz 1">
            <a:extLst>
              <a:ext uri="{FF2B5EF4-FFF2-40B4-BE49-F238E27FC236}">
                <a16:creationId xmlns:a16="http://schemas.microsoft.com/office/drawing/2014/main" id="{20EEBEFE-66CA-4522-BCFD-AD169F2C6386}"/>
              </a:ext>
            </a:extLst>
          </p:cNvPr>
          <p:cNvSpPr txBox="1"/>
          <p:nvPr/>
        </p:nvSpPr>
        <p:spPr>
          <a:xfrm>
            <a:off x="2641536" y="2679298"/>
            <a:ext cx="3176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Ádám</a:t>
            </a:r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903E709F-AF73-4760-BBA6-1DAD2D1BE6F7}"/>
              </a:ext>
            </a:extLst>
          </p:cNvPr>
          <p:cNvSpPr txBox="1"/>
          <p:nvPr/>
        </p:nvSpPr>
        <p:spPr>
          <a:xfrm>
            <a:off x="7587020" y="2744771"/>
            <a:ext cx="3113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Éva</a:t>
            </a:r>
          </a:p>
        </p:txBody>
      </p:sp>
      <p:sp>
        <p:nvSpPr>
          <p:cNvPr id="4" name="Szövegdoboz 3">
            <a:extLst>
              <a:ext uri="{FF2B5EF4-FFF2-40B4-BE49-F238E27FC236}">
                <a16:creationId xmlns:a16="http://schemas.microsoft.com/office/drawing/2014/main" id="{D70C1641-BA86-4B40-A652-67A2ECE412C3}"/>
              </a:ext>
            </a:extLst>
          </p:cNvPr>
          <p:cNvSpPr txBox="1"/>
          <p:nvPr/>
        </p:nvSpPr>
        <p:spPr>
          <a:xfrm>
            <a:off x="12757490" y="2755686"/>
            <a:ext cx="28889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Lucifer</a:t>
            </a:r>
          </a:p>
        </p:txBody>
      </p:sp>
      <p:pic>
        <p:nvPicPr>
          <p:cNvPr id="5" name="Kép 4">
            <a:extLst>
              <a:ext uri="{FF2B5EF4-FFF2-40B4-BE49-F238E27FC236}">
                <a16:creationId xmlns:a16="http://schemas.microsoft.com/office/drawing/2014/main" id="{E6FC786C-533E-4A80-A9EF-15BEA51EEE6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41536" y="3759960"/>
            <a:ext cx="2906471" cy="3646357"/>
          </a:xfrm>
          <a:prstGeom prst="rect">
            <a:avLst/>
          </a:prstGeom>
        </p:spPr>
      </p:pic>
      <p:pic>
        <p:nvPicPr>
          <p:cNvPr id="6" name="Kép 5">
            <a:extLst>
              <a:ext uri="{FF2B5EF4-FFF2-40B4-BE49-F238E27FC236}">
                <a16:creationId xmlns:a16="http://schemas.microsoft.com/office/drawing/2014/main" id="{A4784087-2592-4DA1-AA6D-3262EDC439A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90764" y="3828691"/>
            <a:ext cx="2906471" cy="3751552"/>
          </a:xfrm>
          <a:prstGeom prst="rect">
            <a:avLst/>
          </a:prstGeom>
        </p:spPr>
      </p:pic>
      <p:pic>
        <p:nvPicPr>
          <p:cNvPr id="7" name="Kép 6">
            <a:extLst>
              <a:ext uri="{FF2B5EF4-FFF2-40B4-BE49-F238E27FC236}">
                <a16:creationId xmlns:a16="http://schemas.microsoft.com/office/drawing/2014/main" id="{D600D0EB-CF6A-419E-BBB4-927A9ED7F7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5618" t="13768" r="3366" b="34830"/>
          <a:stretch/>
        </p:blipFill>
        <p:spPr>
          <a:xfrm>
            <a:off x="12674625" y="3759960"/>
            <a:ext cx="2906471" cy="37454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79" grpId="0"/>
      <p:bldP spid="2" grpId="0"/>
      <p:bldP spid="3" grpId="0"/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57C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/>
          <p:nvPr/>
        </p:nvSpPr>
        <p:spPr>
          <a:xfrm>
            <a:off x="2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10" b="-13110"/>
            </a:stretch>
          </a:blipFill>
          <a:ln>
            <a:noFill/>
          </a:ln>
        </p:spPr>
      </p:sp>
      <p:grpSp>
        <p:nvGrpSpPr>
          <p:cNvPr id="198" name="Google Shape;198;p20"/>
          <p:cNvGrpSpPr/>
          <p:nvPr/>
        </p:nvGrpSpPr>
        <p:grpSpPr>
          <a:xfrm>
            <a:off x="-750941" y="486544"/>
            <a:ext cx="19789882" cy="2466010"/>
            <a:chOff x="0" y="-38100"/>
            <a:chExt cx="5212150" cy="649484"/>
          </a:xfrm>
        </p:grpSpPr>
        <p:sp>
          <p:nvSpPr>
            <p:cNvPr id="199" name="Google Shape;199;p20"/>
            <p:cNvSpPr/>
            <p:nvPr/>
          </p:nvSpPr>
          <p:spPr>
            <a:xfrm>
              <a:off x="0" y="0"/>
              <a:ext cx="5212150" cy="611384"/>
            </a:xfrm>
            <a:custGeom>
              <a:avLst/>
              <a:gdLst/>
              <a:ahLst/>
              <a:cxnLst/>
              <a:rect l="l" t="t" r="r" b="b"/>
              <a:pathLst>
                <a:path w="5212150" h="611384" extrusionOk="0">
                  <a:moveTo>
                    <a:pt x="0" y="0"/>
                  </a:moveTo>
                  <a:lnTo>
                    <a:pt x="5212150" y="0"/>
                  </a:lnTo>
                  <a:lnTo>
                    <a:pt x="5212150" y="611384"/>
                  </a:lnTo>
                  <a:lnTo>
                    <a:pt x="0" y="611384"/>
                  </a:lnTo>
                  <a:close/>
                </a:path>
              </a:pathLst>
            </a:custGeom>
            <a:solidFill>
              <a:srgbClr val="D9C09D"/>
            </a:solidFill>
            <a:ln w="6667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200" name="Google Shape;200;p20"/>
            <p:cNvSpPr txBox="1"/>
            <p:nvPr/>
          </p:nvSpPr>
          <p:spPr>
            <a:xfrm>
              <a:off x="0" y="-38100"/>
              <a:ext cx="5212150" cy="649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20"/>
          <p:cNvSpPr txBox="1"/>
          <p:nvPr/>
        </p:nvSpPr>
        <p:spPr>
          <a:xfrm>
            <a:off x="1028700" y="1314450"/>
            <a:ext cx="16230600" cy="138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999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„Az ősbemutató”</a:t>
            </a:r>
            <a:endParaRPr dirty="0"/>
          </a:p>
        </p:txBody>
      </p:sp>
      <p:sp>
        <p:nvSpPr>
          <p:cNvPr id="3" name="Szövegdoboz 2">
            <a:extLst>
              <a:ext uri="{FF2B5EF4-FFF2-40B4-BE49-F238E27FC236}">
                <a16:creationId xmlns:a16="http://schemas.microsoft.com/office/drawing/2014/main" id="{5BE0864F-1AF4-4ECB-8C7D-3B965B2BB70D}"/>
              </a:ext>
            </a:extLst>
          </p:cNvPr>
          <p:cNvSpPr txBox="1"/>
          <p:nvPr/>
        </p:nvSpPr>
        <p:spPr>
          <a:xfrm>
            <a:off x="237862" y="3447288"/>
            <a:ext cx="539363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hu-HU" sz="2500" b="0" i="0" dirty="0">
                <a:solidFill>
                  <a:srgbClr val="222222"/>
                </a:solidFill>
                <a:effectLst/>
                <a:latin typeface="Vesper Libre" panose="020B0604020202020204" charset="-18"/>
                <a:cs typeface="Vesper Libre" panose="020B0604020202020204" charset="-18"/>
              </a:rPr>
              <a:t>1883. szeptember 21.</a:t>
            </a:r>
            <a:endParaRPr lang="hu-HU" sz="2500" dirty="0">
              <a:latin typeface="Vesper Libre" panose="020B0604020202020204" charset="-18"/>
              <a:cs typeface="Vesper Libre" panose="020B0604020202020204" charset="-18"/>
            </a:endParaRPr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4CDE316D-A91F-4FB9-AB57-DC4C94BB560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86" b="95503" l="2500" r="99900">
                        <a14:foregroundMark x1="46700" y1="16577" x2="79200" y2="88725"/>
                        <a14:foregroundMark x1="10500" y1="7987" x2="36800" y2="76510"/>
                        <a14:foregroundMark x1="88200" y1="3154" x2="21800" y2="3423"/>
                        <a14:foregroundMark x1="21800" y1="3423" x2="13100" y2="4832"/>
                        <a14:foregroundMark x1="13100" y1="4832" x2="6700" y2="18322"/>
                        <a14:foregroundMark x1="6700" y1="18322" x2="15600" y2="87114"/>
                        <a14:foregroundMark x1="15600" y1="87114" x2="50200" y2="93221"/>
                        <a14:foregroundMark x1="50200" y1="93221" x2="72500" y2="95101"/>
                        <a14:foregroundMark x1="72500" y1="95101" x2="87600" y2="91141"/>
                        <a14:foregroundMark x1="87600" y1="91141" x2="95200" y2="48255"/>
                        <a14:foregroundMark x1="95200" y1="48255" x2="89600" y2="6779"/>
                        <a14:foregroundMark x1="95800" y1="4362" x2="9400" y2="2886"/>
                        <a14:foregroundMark x1="4900" y1="3154" x2="2500" y2="62953"/>
                        <a14:foregroundMark x1="2500" y1="85436" x2="5200" y2="94027"/>
                        <a14:foregroundMark x1="5200" y1="94027" x2="13900" y2="96644"/>
                        <a14:foregroundMark x1="13900" y1="96644" x2="52000" y2="98591"/>
                        <a14:foregroundMark x1="52000" y1="98591" x2="66700" y2="97315"/>
                        <a14:foregroundMark x1="66700" y1="97315" x2="77800" y2="97315"/>
                        <a14:foregroundMark x1="77800" y1="97315" x2="98200" y2="95503"/>
                        <a14:foregroundMark x1="98200" y1="95503" x2="99900" y2="9463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415629" y="-92879"/>
            <a:ext cx="6957713" cy="10720668"/>
          </a:xfrm>
          <a:prstGeom prst="rect">
            <a:avLst/>
          </a:prstGeom>
        </p:spPr>
      </p:pic>
      <p:sp>
        <p:nvSpPr>
          <p:cNvPr id="197" name="Google Shape;197;p20"/>
          <p:cNvSpPr txBox="1"/>
          <p:nvPr/>
        </p:nvSpPr>
        <p:spPr>
          <a:xfrm>
            <a:off x="132736" y="3819771"/>
            <a:ext cx="11368236" cy="73466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/>
                <a:ea typeface="Vesper Libre"/>
                <a:cs typeface="Vesper Libre"/>
                <a:sym typeface="Vesper Libre"/>
              </a:rPr>
              <a:t>Paulay volt a</a:t>
            </a:r>
            <a:r>
              <a:rPr lang="hu-HU" sz="2500" b="0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z első, aki színpadra vitte a Tragédiát, az előadás kb. 4 órás volt</a:t>
            </a: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b="0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 Több ezer sort és helyszíneket, színeket írt át, törekedett a látvány hangsúlyosságára</a:t>
            </a: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b="0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A nézők számára átélhetővé tette az isten(i tekintet) nélküli világot</a:t>
            </a: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b="0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Gyenes László (Lucifer) a ruháit magának tervezte</a:t>
            </a:r>
          </a:p>
          <a:p>
            <a:pPr marL="342900" marR="0" lvl="0" indent="-34290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b="0" i="0" u="none" strike="noStrike" cap="none" dirty="0" err="1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Paulay</a:t>
            </a:r>
            <a:r>
              <a:rPr lang="hu-HU" sz="2500" b="0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 több mint száz embert tanított be különféle szerepekre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hu-HU" sz="2500" b="0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A </a:t>
            </a:r>
            <a:r>
              <a:rPr lang="hu-HU" sz="2500" b="0" i="1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Tragédia</a:t>
            </a:r>
            <a:r>
              <a:rPr lang="hu-HU" sz="2500" b="0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 előadásában az emberiség történetének érzékelhetővé tételéhez a </a:t>
            </a:r>
            <a:r>
              <a:rPr lang="hu-HU" sz="2500" b="0" i="0" u="none" strike="noStrike" cap="none" dirty="0" err="1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meiningeni</a:t>
            </a:r>
            <a:r>
              <a:rPr lang="hu-HU" sz="2500" b="0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 hatáskeltés módszerei</a:t>
            </a:r>
          </a:p>
          <a:p>
            <a:pPr marL="342900" indent="-342900" algn="just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hu-HU" sz="2500" b="1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meiningeni hatás</a:t>
            </a:r>
            <a:r>
              <a:rPr lang="hu-HU" sz="2500" b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: </a:t>
            </a:r>
            <a:r>
              <a:rPr lang="hu-HU" sz="2500" b="0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a virtuóz színészegyéniségekre épülő színházzal szemben, az együttes fontosságát, s a valóságot festő színpadképet</a:t>
            </a:r>
          </a:p>
          <a:p>
            <a:pPr algn="just">
              <a:lnSpc>
                <a:spcPct val="140000"/>
              </a:lnSpc>
            </a:pPr>
            <a:endParaRPr lang="hu-HU" sz="2200" b="0" i="0" u="none" strike="noStrike" cap="none" dirty="0">
              <a:solidFill>
                <a:srgbClr val="000000"/>
              </a:solidFill>
              <a:latin typeface="Vesper Libre"/>
              <a:ea typeface="Vesper Libre"/>
              <a:cs typeface="Vesper Libre"/>
              <a:sym typeface="Vesper Libre"/>
            </a:endParaRPr>
          </a:p>
          <a:p>
            <a:pPr algn="just">
              <a:lnSpc>
                <a:spcPct val="140000"/>
              </a:lnSpc>
            </a:pPr>
            <a:endParaRPr lang="hu-HU" sz="2200" b="0" i="0" u="none" strike="noStrike" cap="none" dirty="0">
              <a:solidFill>
                <a:srgbClr val="000000"/>
              </a:solidFill>
              <a:latin typeface="Vesper Libre"/>
              <a:ea typeface="Vesper Libre"/>
              <a:cs typeface="Vesper Libre"/>
              <a:sym typeface="Vesper Libre"/>
            </a:endParaRPr>
          </a:p>
          <a:p>
            <a:pPr marL="0" marR="0" lvl="0" indent="0" algn="just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hu-HU" sz="2200" b="0" i="0" u="none" strike="noStrike" cap="none" dirty="0">
              <a:solidFill>
                <a:srgbClr val="000000"/>
              </a:solidFill>
              <a:latin typeface="Vesper Libre"/>
              <a:ea typeface="Vesper Libre"/>
              <a:cs typeface="Vesper Libre"/>
              <a:sym typeface="Vesper Libre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985" t="-46621" b="-127381"/>
            </a:stretch>
          </a:blipFill>
          <a:ln>
            <a:noFill/>
          </a:ln>
        </p:spPr>
      </p:sp>
      <p:pic>
        <p:nvPicPr>
          <p:cNvPr id="4" name="Kép 3">
            <a:extLst>
              <a:ext uri="{FF2B5EF4-FFF2-40B4-BE49-F238E27FC236}">
                <a16:creationId xmlns:a16="http://schemas.microsoft.com/office/drawing/2014/main" id="{10790F91-585E-464C-A86B-B96B54340C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89" b="89913" l="5400" r="97900">
                        <a14:foregroundMark x1="45000" y1="17489" x2="45000" y2="17489"/>
                        <a14:foregroundMark x1="45000" y1="17489" x2="49100" y2="35269"/>
                        <a14:foregroundMark x1="42500" y1="12264" x2="30300" y2="62627"/>
                        <a14:foregroundMark x1="76300" y1="38244" x2="83400" y2="49855"/>
                        <a14:foregroundMark x1="83400" y1="49855" x2="83900" y2="62990"/>
                        <a14:foregroundMark x1="44500" y1="41727" x2="55900" y2="53338"/>
                        <a14:foregroundMark x1="45700" y1="34688" x2="48200" y2="38679"/>
                        <a14:foregroundMark x1="31000" y1="28955" x2="28900" y2="13425"/>
                        <a14:foregroundMark x1="28900" y1="13425" x2="33957" y2="8877"/>
                        <a14:foregroundMark x1="37145" y1="7398" x2="43400" y2="9361"/>
                        <a14:foregroundMark x1="43400" y1="9361" x2="53400" y2="9942"/>
                        <a14:foregroundMark x1="53400" y1="9942" x2="56200" y2="15312"/>
                        <a14:foregroundMark x1="88200" y1="42525" x2="89200" y2="62554"/>
                        <a14:foregroundMark x1="89200" y1="62554" x2="89800" y2="63788"/>
                        <a14:foregroundMark x1="92200" y1="42888" x2="97400" y2="60595"/>
                        <a14:foregroundMark x1="97400" y1="60595" x2="97900" y2="64441"/>
                        <a14:foregroundMark x1="5400" y1="54862" x2="5400" y2="59361"/>
                        <a14:foregroundMark x1="60700" y1="26560" x2="58900" y2="19666"/>
                        <a14:foregroundMark x1="58900" y1="19666" x2="59400" y2="24746"/>
                        <a14:foregroundMark x1="60100" y1="21480" x2="59400" y2="18578"/>
                        <a14:backgroundMark x1="25900" y1="11829" x2="39200" y2="5660"/>
                        <a14:backgroundMark x1="58700" y1="7620" x2="65000" y2="16183"/>
                        <a14:backgroundMark x1="65000" y1="16183" x2="58700" y2="10668"/>
                        <a14:backgroundMark x1="58700" y1="10668" x2="58500" y2="9797"/>
                        <a14:backgroundMark x1="63100" y1="23948" x2="75000" y2="24601"/>
                        <a14:backgroundMark x1="75000" y1="24601" x2="77700" y2="24383"/>
                        <a14:backgroundMark x1="95400" y1="31567" x2="99500" y2="41582"/>
                        <a14:backgroundMark x1="99500" y1="41582" x2="93000" y2="33091"/>
                        <a14:backgroundMark x1="47700" y1="63135" x2="91400" y2="80261"/>
                        <a14:backgroundMark x1="91400" y1="80261" x2="91000" y2="80261"/>
                        <a14:backgroundMark x1="85900" y1="81132" x2="23700" y2="78084"/>
                        <a14:backgroundMark x1="26000" y1="72424" x2="49300" y2="70972"/>
                        <a14:backgroundMark x1="49300" y1="70972" x2="77900" y2="72787"/>
                        <a14:backgroundMark x1="79500" y1="78084" x2="59900" y2="79971"/>
                        <a14:backgroundMark x1="59900" y1="79971" x2="36500" y2="76778"/>
                        <a14:backgroundMark x1="31900" y1="76633" x2="46500" y2="74891"/>
                        <a14:backgroundMark x1="46500" y1="74891" x2="64000" y2="75327"/>
                        <a14:backgroundMark x1="64000" y1="75327" x2="64200" y2="75472"/>
                        <a14:backgroundMark x1="64000" y1="75762" x2="55000" y2="77576"/>
                        <a14:backgroundMark x1="55000" y1="77576" x2="35400" y2="75617"/>
                        <a14:backgroundMark x1="24300" y1="75254" x2="44500" y2="74601"/>
                        <a14:backgroundMark x1="29900" y1="74964" x2="75700" y2="78012"/>
                        <a14:backgroundMark x1="75700" y1="78012" x2="77700" y2="79100"/>
                        <a14:backgroundMark x1="82100" y1="79898" x2="20000" y2="75254"/>
                        <a14:backgroundMark x1="20000" y1="75254" x2="75600" y2="83672"/>
                        <a14:backgroundMark x1="75600" y1="83672" x2="83400" y2="78302"/>
                        <a14:backgroundMark x1="83400" y1="78302" x2="82100" y2="77576"/>
                        <a14:backgroundMark x1="30700" y1="73948" x2="36300" y2="74238"/>
                        <a14:backgroundMark x1="61900" y1="21626" x2="62400" y2="187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0" y="198783"/>
            <a:ext cx="11331562" cy="16331940"/>
          </a:xfrm>
          <a:prstGeom prst="rect">
            <a:avLst/>
          </a:prstGeom>
        </p:spPr>
      </p:pic>
      <p:grpSp>
        <p:nvGrpSpPr>
          <p:cNvPr id="86" name="Google Shape;86;p13"/>
          <p:cNvGrpSpPr/>
          <p:nvPr/>
        </p:nvGrpSpPr>
        <p:grpSpPr>
          <a:xfrm rot="-3205726">
            <a:off x="4444955" y="3455124"/>
            <a:ext cx="16006212" cy="3700559"/>
            <a:chOff x="0" y="-38100"/>
            <a:chExt cx="4215628" cy="974633"/>
          </a:xfrm>
        </p:grpSpPr>
        <p:sp>
          <p:nvSpPr>
            <p:cNvPr id="87" name="Google Shape;87;p13"/>
            <p:cNvSpPr/>
            <p:nvPr/>
          </p:nvSpPr>
          <p:spPr>
            <a:xfrm>
              <a:off x="0" y="0"/>
              <a:ext cx="4215628" cy="936533"/>
            </a:xfrm>
            <a:custGeom>
              <a:avLst/>
              <a:gdLst/>
              <a:ahLst/>
              <a:cxnLst/>
              <a:rect l="l" t="t" r="r" b="b"/>
              <a:pathLst>
                <a:path w="4215628" h="936533" extrusionOk="0">
                  <a:moveTo>
                    <a:pt x="0" y="0"/>
                  </a:moveTo>
                  <a:lnTo>
                    <a:pt x="4215628" y="0"/>
                  </a:lnTo>
                  <a:lnTo>
                    <a:pt x="4215628" y="936533"/>
                  </a:lnTo>
                  <a:lnTo>
                    <a:pt x="0" y="936533"/>
                  </a:lnTo>
                  <a:close/>
                </a:path>
              </a:pathLst>
            </a:custGeom>
            <a:solidFill>
              <a:srgbClr val="D9C09D"/>
            </a:solidFill>
            <a:ln w="6667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88" name="Google Shape;88;p13"/>
            <p:cNvSpPr txBox="1"/>
            <p:nvPr/>
          </p:nvSpPr>
          <p:spPr>
            <a:xfrm>
              <a:off x="0" y="-38100"/>
              <a:ext cx="4215628" cy="974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13"/>
          <p:cNvSpPr txBox="1"/>
          <p:nvPr/>
        </p:nvSpPr>
        <p:spPr>
          <a:xfrm rot="-3205769">
            <a:off x="6095772" y="3689575"/>
            <a:ext cx="12252527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0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Németh Antal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44439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57C"/>
        </a:solidFill>
        <a:effectLst/>
      </p:bgPr>
    </p:bg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18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10" b="-13110"/>
            </a:stretch>
          </a:blipFill>
          <a:ln>
            <a:noFill/>
          </a:ln>
        </p:spPr>
      </p:sp>
      <p:sp>
        <p:nvSpPr>
          <p:cNvPr id="169" name="Google Shape;169;p18"/>
          <p:cNvSpPr/>
          <p:nvPr/>
        </p:nvSpPr>
        <p:spPr>
          <a:xfrm>
            <a:off x="196786" y="312226"/>
            <a:ext cx="17893606" cy="9662547"/>
          </a:xfrm>
          <a:custGeom>
            <a:avLst/>
            <a:gdLst/>
            <a:ahLst/>
            <a:cxnLst/>
            <a:rect l="l" t="t" r="r" b="b"/>
            <a:pathLst>
              <a:path w="17893606" h="9662547" extrusionOk="0">
                <a:moveTo>
                  <a:pt x="0" y="0"/>
                </a:moveTo>
                <a:lnTo>
                  <a:pt x="17893606" y="0"/>
                </a:lnTo>
                <a:lnTo>
                  <a:pt x="17893606" y="9662548"/>
                </a:lnTo>
                <a:lnTo>
                  <a:pt x="0" y="966254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0" name="Google Shape;170;p18"/>
          <p:cNvSpPr/>
          <p:nvPr/>
        </p:nvSpPr>
        <p:spPr>
          <a:xfrm>
            <a:off x="2406635" y="3396848"/>
            <a:ext cx="3770285" cy="4495124"/>
          </a:xfrm>
          <a:custGeom>
            <a:avLst/>
            <a:gdLst/>
            <a:ahLst/>
            <a:cxnLst/>
            <a:rect l="l" t="t" r="r" b="b"/>
            <a:pathLst>
              <a:path w="3770285" h="4495124" extrusionOk="0">
                <a:moveTo>
                  <a:pt x="0" y="0"/>
                </a:moveTo>
                <a:lnTo>
                  <a:pt x="3770286" y="0"/>
                </a:lnTo>
                <a:lnTo>
                  <a:pt x="3770286" y="4495124"/>
                </a:lnTo>
                <a:lnTo>
                  <a:pt x="0" y="449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1" name="Google Shape;171;p18"/>
          <p:cNvSpPr/>
          <p:nvPr/>
        </p:nvSpPr>
        <p:spPr>
          <a:xfrm>
            <a:off x="7448846" y="3427068"/>
            <a:ext cx="3770285" cy="4495124"/>
          </a:xfrm>
          <a:custGeom>
            <a:avLst/>
            <a:gdLst/>
            <a:ahLst/>
            <a:cxnLst/>
            <a:rect l="l" t="t" r="r" b="b"/>
            <a:pathLst>
              <a:path w="3770285" h="4495124" extrusionOk="0">
                <a:moveTo>
                  <a:pt x="0" y="0"/>
                </a:moveTo>
                <a:lnTo>
                  <a:pt x="3770286" y="0"/>
                </a:lnTo>
                <a:lnTo>
                  <a:pt x="3770286" y="4495124"/>
                </a:lnTo>
                <a:lnTo>
                  <a:pt x="0" y="449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2" name="Google Shape;172;p18"/>
          <p:cNvSpPr/>
          <p:nvPr/>
        </p:nvSpPr>
        <p:spPr>
          <a:xfrm>
            <a:off x="12650918" y="3448634"/>
            <a:ext cx="3770285" cy="4495124"/>
          </a:xfrm>
          <a:custGeom>
            <a:avLst/>
            <a:gdLst/>
            <a:ahLst/>
            <a:cxnLst/>
            <a:rect l="l" t="t" r="r" b="b"/>
            <a:pathLst>
              <a:path w="3770285" h="4495124" extrusionOk="0">
                <a:moveTo>
                  <a:pt x="0" y="0"/>
                </a:moveTo>
                <a:lnTo>
                  <a:pt x="3770286" y="0"/>
                </a:lnTo>
                <a:lnTo>
                  <a:pt x="3770286" y="4495124"/>
                </a:lnTo>
                <a:lnTo>
                  <a:pt x="0" y="44951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74" name="Google Shape;174;p18"/>
          <p:cNvSpPr txBox="1"/>
          <p:nvPr/>
        </p:nvSpPr>
        <p:spPr>
          <a:xfrm>
            <a:off x="3859871" y="1138348"/>
            <a:ext cx="10084422" cy="138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999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Főszereplői</a:t>
            </a:r>
            <a:endParaRPr dirty="0"/>
          </a:p>
        </p:txBody>
      </p:sp>
      <p:sp>
        <p:nvSpPr>
          <p:cNvPr id="177" name="Google Shape;177;p18"/>
          <p:cNvSpPr txBox="1"/>
          <p:nvPr/>
        </p:nvSpPr>
        <p:spPr>
          <a:xfrm>
            <a:off x="2406635" y="8204199"/>
            <a:ext cx="3770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i="0" u="none" strike="noStrike" cap="none" dirty="0" err="1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Abonyi</a:t>
            </a:r>
            <a:r>
              <a:rPr lang="hu-HU" sz="3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 Géza</a:t>
            </a:r>
            <a:endParaRPr dirty="0"/>
          </a:p>
        </p:txBody>
      </p:sp>
      <p:sp>
        <p:nvSpPr>
          <p:cNvPr id="178" name="Google Shape;178;p18"/>
          <p:cNvSpPr txBox="1"/>
          <p:nvPr/>
        </p:nvSpPr>
        <p:spPr>
          <a:xfrm>
            <a:off x="7448845" y="8204199"/>
            <a:ext cx="3770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Tasnádi Ilona</a:t>
            </a:r>
            <a:endParaRPr dirty="0"/>
          </a:p>
        </p:txBody>
      </p:sp>
      <p:sp>
        <p:nvSpPr>
          <p:cNvPr id="179" name="Google Shape;179;p18"/>
          <p:cNvSpPr txBox="1"/>
          <p:nvPr/>
        </p:nvSpPr>
        <p:spPr>
          <a:xfrm>
            <a:off x="12650918" y="8191383"/>
            <a:ext cx="377028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3000" b="1" i="0" u="none" strike="noStrike" cap="none" dirty="0" err="1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Uray</a:t>
            </a:r>
            <a:r>
              <a:rPr lang="hu-HU" sz="3000" b="1" i="0" u="none" strike="noStrike" cap="none" dirty="0">
                <a:solidFill>
                  <a:srgbClr val="000000"/>
                </a:solidFill>
                <a:latin typeface="Vesper Libre"/>
                <a:ea typeface="Vesper Libre"/>
                <a:cs typeface="Vesper Libre"/>
                <a:sym typeface="Vesper Libre"/>
              </a:rPr>
              <a:t> Tivadar</a:t>
            </a:r>
            <a:endParaRPr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5504534E-CD93-457A-9E74-63C69C663B2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8542" y="3855596"/>
            <a:ext cx="2906471" cy="3577627"/>
          </a:xfrm>
          <a:prstGeom prst="rect">
            <a:avLst/>
          </a:prstGeom>
        </p:spPr>
      </p:pic>
      <p:pic>
        <p:nvPicPr>
          <p:cNvPr id="3" name="Kép 2">
            <a:extLst>
              <a:ext uri="{FF2B5EF4-FFF2-40B4-BE49-F238E27FC236}">
                <a16:creationId xmlns:a16="http://schemas.microsoft.com/office/drawing/2014/main" id="{76CE9CDF-61EC-496A-A875-0CC5F5C38D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880753" y="3891065"/>
            <a:ext cx="2906471" cy="3572378"/>
          </a:xfrm>
          <a:prstGeom prst="rect">
            <a:avLst/>
          </a:prstGeom>
        </p:spPr>
      </p:pic>
      <p:pic>
        <p:nvPicPr>
          <p:cNvPr id="4" name="Kép 3">
            <a:extLst>
              <a:ext uri="{FF2B5EF4-FFF2-40B4-BE49-F238E27FC236}">
                <a16:creationId xmlns:a16="http://schemas.microsoft.com/office/drawing/2014/main" id="{F3D1B950-86A0-4C41-988F-E52B1467A40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3134548" y="3927092"/>
            <a:ext cx="2906470" cy="3557917"/>
          </a:xfrm>
          <a:prstGeom prst="rect">
            <a:avLst/>
          </a:prstGeom>
        </p:spPr>
      </p:pic>
      <p:sp>
        <p:nvSpPr>
          <p:cNvPr id="17" name="Szövegdoboz 16">
            <a:extLst>
              <a:ext uri="{FF2B5EF4-FFF2-40B4-BE49-F238E27FC236}">
                <a16:creationId xmlns:a16="http://schemas.microsoft.com/office/drawing/2014/main" id="{201870F6-D752-4BBF-BE9C-84F338C9F52A}"/>
              </a:ext>
            </a:extLst>
          </p:cNvPr>
          <p:cNvSpPr txBox="1"/>
          <p:nvPr/>
        </p:nvSpPr>
        <p:spPr>
          <a:xfrm>
            <a:off x="2838542" y="2683032"/>
            <a:ext cx="317616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Ádám</a:t>
            </a:r>
          </a:p>
        </p:txBody>
      </p:sp>
      <p:sp>
        <p:nvSpPr>
          <p:cNvPr id="18" name="Szövegdoboz 17">
            <a:extLst>
              <a:ext uri="{FF2B5EF4-FFF2-40B4-BE49-F238E27FC236}">
                <a16:creationId xmlns:a16="http://schemas.microsoft.com/office/drawing/2014/main" id="{EE61395E-EB82-4B49-87FC-DD2BFD66580F}"/>
              </a:ext>
            </a:extLst>
          </p:cNvPr>
          <p:cNvSpPr txBox="1"/>
          <p:nvPr/>
        </p:nvSpPr>
        <p:spPr>
          <a:xfrm>
            <a:off x="7674087" y="2623670"/>
            <a:ext cx="3113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Éva</a:t>
            </a:r>
          </a:p>
        </p:txBody>
      </p:sp>
      <p:sp>
        <p:nvSpPr>
          <p:cNvPr id="20" name="Szövegdoboz 19">
            <a:extLst>
              <a:ext uri="{FF2B5EF4-FFF2-40B4-BE49-F238E27FC236}">
                <a16:creationId xmlns:a16="http://schemas.microsoft.com/office/drawing/2014/main" id="{6318CCE2-8558-477C-9767-C3776657C1F7}"/>
              </a:ext>
            </a:extLst>
          </p:cNvPr>
          <p:cNvSpPr txBox="1"/>
          <p:nvPr/>
        </p:nvSpPr>
        <p:spPr>
          <a:xfrm>
            <a:off x="12927881" y="2634195"/>
            <a:ext cx="311313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3000" dirty="0">
                <a:latin typeface="Vesper Libre" panose="020B0604020202020204" charset="-18"/>
                <a:cs typeface="Vesper Libre" panose="020B0604020202020204" charset="-18"/>
              </a:rPr>
              <a:t>Lucifer</a:t>
            </a:r>
          </a:p>
        </p:txBody>
      </p:sp>
    </p:spTree>
    <p:extLst>
      <p:ext uri="{BB962C8B-B14F-4D97-AF65-F5344CB8AC3E}">
        <p14:creationId xmlns:p14="http://schemas.microsoft.com/office/powerpoint/2010/main" val="10365241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7" grpId="0"/>
      <p:bldP spid="178" grpId="0"/>
      <p:bldP spid="179" grpId="0"/>
      <p:bldP spid="17" grpId="0"/>
      <p:bldP spid="18" grpId="0"/>
      <p:bldP spid="2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57C"/>
        </a:solidFill>
        <a:effectLst/>
      </p:bgPr>
    </p:bg>
    <p:spTree>
      <p:nvGrpSpPr>
        <p:cNvPr id="1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20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t="-13110" b="-13110"/>
            </a:stretch>
          </a:blipFill>
          <a:ln>
            <a:noFill/>
          </a:ln>
        </p:spPr>
      </p:sp>
      <p:grpSp>
        <p:nvGrpSpPr>
          <p:cNvPr id="198" name="Google Shape;198;p20"/>
          <p:cNvGrpSpPr/>
          <p:nvPr/>
        </p:nvGrpSpPr>
        <p:grpSpPr>
          <a:xfrm>
            <a:off x="-750941" y="486544"/>
            <a:ext cx="19789882" cy="2466010"/>
            <a:chOff x="0" y="-38100"/>
            <a:chExt cx="5212150" cy="649484"/>
          </a:xfrm>
        </p:grpSpPr>
        <p:sp>
          <p:nvSpPr>
            <p:cNvPr id="199" name="Google Shape;199;p20"/>
            <p:cNvSpPr/>
            <p:nvPr/>
          </p:nvSpPr>
          <p:spPr>
            <a:xfrm>
              <a:off x="0" y="0"/>
              <a:ext cx="5212150" cy="611384"/>
            </a:xfrm>
            <a:custGeom>
              <a:avLst/>
              <a:gdLst/>
              <a:ahLst/>
              <a:cxnLst/>
              <a:rect l="l" t="t" r="r" b="b"/>
              <a:pathLst>
                <a:path w="5212150" h="611384" extrusionOk="0">
                  <a:moveTo>
                    <a:pt x="0" y="0"/>
                  </a:moveTo>
                  <a:lnTo>
                    <a:pt x="5212150" y="0"/>
                  </a:lnTo>
                  <a:lnTo>
                    <a:pt x="5212150" y="611384"/>
                  </a:lnTo>
                  <a:lnTo>
                    <a:pt x="0" y="611384"/>
                  </a:lnTo>
                  <a:close/>
                </a:path>
              </a:pathLst>
            </a:custGeom>
            <a:solidFill>
              <a:srgbClr val="D9C09D"/>
            </a:solidFill>
            <a:ln w="6667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200" name="Google Shape;200;p20"/>
            <p:cNvSpPr txBox="1"/>
            <p:nvPr/>
          </p:nvSpPr>
          <p:spPr>
            <a:xfrm>
              <a:off x="0" y="-38100"/>
              <a:ext cx="5212150" cy="64948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01" name="Google Shape;201;p20"/>
          <p:cNvSpPr txBox="1"/>
          <p:nvPr/>
        </p:nvSpPr>
        <p:spPr>
          <a:xfrm>
            <a:off x="699571" y="1307987"/>
            <a:ext cx="16230600" cy="13848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8999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9999" dirty="0">
                <a:latin typeface="Pirata One"/>
                <a:sym typeface="Pirata One"/>
              </a:rPr>
              <a:t>„A tragédia mint örök kísérlet”</a:t>
            </a:r>
            <a:endParaRPr lang="en-US" dirty="0"/>
          </a:p>
        </p:txBody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CDB20491-E518-452A-A0EB-325A832B777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87" b="99702" l="10000" r="90000">
                        <a14:foregroundMark x1="15751" y1="74495" x2="68000" y2="88376"/>
                        <a14:foregroundMark x1="68000" y1="88376" x2="87700" y2="81967"/>
                        <a14:foregroundMark x1="87700" y1="81967" x2="90000" y2="78689"/>
                        <a14:foregroundMark x1="28219" y1="82008" x2="52700" y2="88227"/>
                        <a14:foregroundMark x1="15751" y1="78840" x2="21070" y2="80192"/>
                        <a14:foregroundMark x1="8700" y1="77049" x2="8723" y2="77055"/>
                        <a14:foregroundMark x1="52700" y1="88227" x2="54348" y2="90460"/>
                        <a14:foregroundMark x1="15751" y1="83847" x2="36727" y2="89685"/>
                        <a14:foregroundMark x1="15751" y1="94086" x2="34200" y2="96721"/>
                        <a14:foregroundMark x1="34200" y1="96721" x2="71900" y2="93294"/>
                        <a14:foregroundMark x1="71900" y1="93294" x2="80800" y2="96721"/>
                        <a14:foregroundMark x1="80800" y1="96721" x2="83500" y2="99255"/>
                        <a14:foregroundMark x1="26400" y1="93294" x2="44400" y2="87034"/>
                        <a14:foregroundMark x1="44400" y1="87034" x2="54600" y2="88972"/>
                        <a14:foregroundMark x1="54600" y1="88972" x2="51900" y2="93592"/>
                        <a14:foregroundMark x1="47100" y1="93294" x2="41300" y2="94933"/>
                        <a14:foregroundMark x1="41300" y1="94933" x2="46800" y2="85693"/>
                        <a14:foregroundMark x1="46800" y1="85693" x2="17000" y2="83756"/>
                        <a14:foregroundMark x1="17000" y1="83756" x2="34500" y2="96423"/>
                        <a14:foregroundMark x1="34500" y1="96423" x2="48400" y2="94635"/>
                        <a14:foregroundMark x1="48400" y1="94635" x2="48800" y2="93294"/>
                        <a14:foregroundMark x1="31600" y1="90015" x2="43600" y2="91356"/>
                        <a14:foregroundMark x1="43600" y1="91356" x2="25500" y2="92697"/>
                        <a14:foregroundMark x1="25500" y1="92697" x2="23100" y2="91505"/>
                        <a14:foregroundMark x1="16563" y1="34360" x2="15500" y2="99702"/>
                        <a14:foregroundMark x1="15500" y1="99702" x2="15500" y2="99702"/>
                        <a14:backgroundMark x1="9800" y1="35917" x2="11900" y2="94337"/>
                        <a14:backgroundMark x1="13200" y1="30253" x2="13200" y2="84241"/>
                        <a14:backgroundMark x1="19200" y1="30700" x2="12000" y2="31595"/>
                        <a14:backgroundMark x1="17400" y1="27720" x2="17300" y2="33532"/>
                        <a14:backgroundMark x1="17300" y1="33532" x2="16900" y2="32042"/>
                        <a14:backgroundMark x1="17000" y1="24888" x2="20100" y2="24888"/>
                        <a14:backgroundMark x1="17400" y1="24143" x2="12100" y2="2429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23271" y="-167608"/>
            <a:ext cx="12936444" cy="10622216"/>
          </a:xfrm>
          <a:prstGeom prst="rect">
            <a:avLst/>
          </a:prstGeom>
        </p:spPr>
      </p:pic>
      <p:sp>
        <p:nvSpPr>
          <p:cNvPr id="197" name="Google Shape;197;p20"/>
          <p:cNvSpPr txBox="1"/>
          <p:nvPr/>
        </p:nvSpPr>
        <p:spPr>
          <a:xfrm>
            <a:off x="298285" y="2952554"/>
            <a:ext cx="11046473" cy="750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Németh Antal nem tekintette véglegesnek egyik változatát sem: minden új bemutatóval újragondolta az egész művet, mintha folyamatos kísérlet lenne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Célja: új, korszerű színpadi formát találni, nem csak a hagyományokat ismételni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Rádiójátékot, hangfelvételt, sőt filmet is készített a műből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Nemzetközi szinten is terjesztette: külföldön is bemutatta </a:t>
            </a:r>
          </a:p>
          <a:p>
            <a:pPr lvl="0" algn="just">
              <a:lnSpc>
                <a:spcPct val="150000"/>
              </a:lnSpc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    (München, Hamburg, Frankfurt)</a:t>
            </a:r>
          </a:p>
          <a:p>
            <a:pPr marL="342900" lvl="0" indent="-3429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Számos tanulmányt írt, előadást tartott a Tragédiáról, s 1933-ban megjelentette </a:t>
            </a:r>
            <a:r>
              <a:rPr lang="hu-HU" sz="2500" b="1" i="1" dirty="0">
                <a:latin typeface="Vesper Libre" panose="020B0604020202020204" charset="-18"/>
                <a:cs typeface="Vesper Libre" panose="020B0604020202020204" charset="-18"/>
              </a:rPr>
              <a:t>Az ember tragédiája a színpadon </a:t>
            </a: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című színháztörténeti kötetét</a:t>
            </a:r>
          </a:p>
          <a:p>
            <a:pPr marL="342900" marR="0" lvl="0" indent="-342900" algn="just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hu-HU" sz="2500" dirty="0">
                <a:latin typeface="Vesper Libre" panose="020B0604020202020204" charset="-18"/>
                <a:cs typeface="Vesper Libre" panose="020B0604020202020204" charset="-18"/>
              </a:rPr>
              <a:t>Fontos volt számára a belső gondolatok és filozófiai konfliktusok színpadra vitele</a:t>
            </a:r>
          </a:p>
        </p:txBody>
      </p:sp>
    </p:spTree>
    <p:extLst>
      <p:ext uri="{BB962C8B-B14F-4D97-AF65-F5344CB8AC3E}">
        <p14:creationId xmlns:p14="http://schemas.microsoft.com/office/powerpoint/2010/main" val="16804256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9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9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3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-8985" t="-46621" b="-127381"/>
            </a:stretch>
          </a:blipFill>
          <a:ln>
            <a:noFill/>
          </a:ln>
        </p:spPr>
      </p:sp>
      <p:pic>
        <p:nvPicPr>
          <p:cNvPr id="2" name="Kép 1">
            <a:extLst>
              <a:ext uri="{FF2B5EF4-FFF2-40B4-BE49-F238E27FC236}">
                <a16:creationId xmlns:a16="http://schemas.microsoft.com/office/drawing/2014/main" id="{E8062492-8BB8-43D8-9882-F7B2F8A905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606" b="98276" l="10000" r="95556">
                        <a14:foregroundMark x1="43056" y1="30542" x2="43889" y2="56897"/>
                        <a14:foregroundMark x1="32802" y1="47711" x2="26944" y2="89655"/>
                        <a14:foregroundMark x1="33675" y1="41452" x2="33652" y2="41617"/>
                        <a14:foregroundMark x1="34167" y1="37931" x2="33915" y2="39739"/>
                        <a14:foregroundMark x1="26944" y1="89655" x2="25000" y2="94828"/>
                        <a14:foregroundMark x1="14167" y1="73153" x2="17222" y2="91379"/>
                        <a14:foregroundMark x1="43889" y1="70936" x2="44167" y2="72660"/>
                        <a14:foregroundMark x1="37778" y1="63300" x2="59444" y2="97537"/>
                        <a14:foregroundMark x1="59444" y1="97537" x2="59444" y2="97537"/>
                        <a14:foregroundMark x1="36944" y1="51970" x2="67778" y2="93103"/>
                        <a14:foregroundMark x1="61389" y1="63300" x2="76667" y2="98522"/>
                        <a14:foregroundMark x1="54444" y1="60345" x2="77778" y2="85714"/>
                        <a14:foregroundMark x1="77778" y1="85714" x2="78333" y2="86946"/>
                        <a14:foregroundMark x1="53056" y1="50246" x2="68611" y2="53202"/>
                        <a14:foregroundMark x1="68611" y1="53202" x2="79167" y2="62069"/>
                        <a14:foregroundMark x1="79167" y1="62069" x2="80278" y2="64286"/>
                        <a14:foregroundMark x1="57778" y1="47783" x2="82222" y2="56897"/>
                        <a14:foregroundMark x1="82222" y1="56897" x2="93611" y2="93103"/>
                        <a14:foregroundMark x1="45833" y1="25369" x2="49722" y2="41379"/>
                        <a14:foregroundMark x1="50556" y1="19704" x2="51667" y2="45567"/>
                        <a14:foregroundMark x1="43611" y1="24138" x2="38056" y2="36946"/>
                        <a14:foregroundMark x1="31351" y1="37442" x2="30877" y2="34393"/>
                        <a14:foregroundMark x1="31389" y1="37685" x2="31406" y2="37794"/>
                        <a14:foregroundMark x1="60833" y1="31034" x2="56389" y2="17980"/>
                        <a14:foregroundMark x1="56389" y1="17980" x2="54722" y2="16010"/>
                        <a14:foregroundMark x1="29722" y1="26355" x2="31389" y2="21429"/>
                        <a14:foregroundMark x1="30573" y1="34433" x2="31389" y2="37931"/>
                        <a14:foregroundMark x1="32222" y1="36700" x2="29463" y2="34580"/>
                        <a14:foregroundMark x1="31944" y1="38916" x2="29355" y2="34594"/>
                        <a14:foregroundMark x1="30833" y1="32512" x2="29444" y2="30296"/>
                        <a14:foregroundMark x1="30556" y1="35961" x2="29444" y2="30296"/>
                        <a14:foregroundMark x1="35420" y1="41213" x2="33889" y2="37931"/>
                        <a14:foregroundMark x1="34302" y1="41468" x2="33611" y2="38916"/>
                        <a14:foregroundMark x1="34722" y1="41133" x2="34444" y2="40640"/>
                        <a14:foregroundMark x1="35000" y1="15025" x2="50556" y2="13054"/>
                        <a14:foregroundMark x1="50556" y1="13054" x2="55556" y2="15517"/>
                        <a14:foregroundMark x1="62778" y1="32266" x2="61389" y2="27586"/>
                        <a14:foregroundMark x1="95556" y1="73153" x2="93056" y2="60345"/>
                        <a14:foregroundMark x1="93056" y1="60345" x2="93056" y2="60345"/>
                        <a14:foregroundMark x1="60000" y1="35714" x2="60000" y2="30788"/>
                        <a14:foregroundMark x1="31389" y1="34483" x2="28611" y2="30542"/>
                        <a14:foregroundMark x1="26944" y1="50000" x2="41111" y2="47291"/>
                        <a14:foregroundMark x1="37778" y1="44581" x2="34444" y2="40887"/>
                        <a14:foregroundMark x1="34444" y1="40887" x2="36111" y2="45074"/>
                        <a14:foregroundMark x1="36111" y1="45074" x2="36111" y2="45074"/>
                        <a14:foregroundMark x1="34167" y1="42611" x2="33056" y2="38916"/>
                        <a14:foregroundMark x1="33889" y1="38424" x2="34722" y2="43350"/>
                        <a14:foregroundMark x1="34722" y1="43350" x2="34722" y2="43596"/>
                        <a14:backgroundMark x1="30247" y1="46156" x2="30467" y2="44274"/>
                        <a14:backgroundMark x1="27500" y1="29803" x2="28333" y2="34729"/>
                        <a14:backgroundMark x1="29167" y1="35222" x2="29444" y2="3399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740151" y="-1041694"/>
            <a:ext cx="10045148" cy="11328694"/>
          </a:xfrm>
          <a:prstGeom prst="rect">
            <a:avLst/>
          </a:prstGeom>
        </p:spPr>
      </p:pic>
      <p:grpSp>
        <p:nvGrpSpPr>
          <p:cNvPr id="86" name="Google Shape;86;p13"/>
          <p:cNvGrpSpPr/>
          <p:nvPr/>
        </p:nvGrpSpPr>
        <p:grpSpPr>
          <a:xfrm rot="-3205726">
            <a:off x="4909885" y="3106254"/>
            <a:ext cx="16006212" cy="3700559"/>
            <a:chOff x="0" y="-38100"/>
            <a:chExt cx="4215628" cy="974633"/>
          </a:xfrm>
        </p:grpSpPr>
        <p:sp>
          <p:nvSpPr>
            <p:cNvPr id="87" name="Google Shape;87;p13"/>
            <p:cNvSpPr/>
            <p:nvPr/>
          </p:nvSpPr>
          <p:spPr>
            <a:xfrm>
              <a:off x="0" y="0"/>
              <a:ext cx="4215628" cy="936533"/>
            </a:xfrm>
            <a:custGeom>
              <a:avLst/>
              <a:gdLst/>
              <a:ahLst/>
              <a:cxnLst/>
              <a:rect l="l" t="t" r="r" b="b"/>
              <a:pathLst>
                <a:path w="4215628" h="936533" extrusionOk="0">
                  <a:moveTo>
                    <a:pt x="0" y="0"/>
                  </a:moveTo>
                  <a:lnTo>
                    <a:pt x="4215628" y="0"/>
                  </a:lnTo>
                  <a:lnTo>
                    <a:pt x="4215628" y="936533"/>
                  </a:lnTo>
                  <a:lnTo>
                    <a:pt x="0" y="936533"/>
                  </a:lnTo>
                  <a:close/>
                </a:path>
              </a:pathLst>
            </a:custGeom>
            <a:solidFill>
              <a:srgbClr val="D9C09D"/>
            </a:solidFill>
            <a:ln w="66675" cap="sq" cmpd="sng">
              <a:solidFill>
                <a:srgbClr val="000000"/>
              </a:solidFill>
              <a:prstDash val="solid"/>
              <a:miter lim="8000"/>
              <a:headEnd type="none" w="sm" len="sm"/>
              <a:tailEnd type="none" w="sm" len="sm"/>
            </a:ln>
          </p:spPr>
        </p:sp>
        <p:sp>
          <p:nvSpPr>
            <p:cNvPr id="88" name="Google Shape;88;p13"/>
            <p:cNvSpPr txBox="1"/>
            <p:nvPr/>
          </p:nvSpPr>
          <p:spPr>
            <a:xfrm>
              <a:off x="0" y="-38100"/>
              <a:ext cx="4215628" cy="9746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0800" tIns="50800" rIns="50800" bIns="50800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89" name="Google Shape;89;p13"/>
          <p:cNvSpPr txBox="1"/>
          <p:nvPr/>
        </p:nvSpPr>
        <p:spPr>
          <a:xfrm rot="-3205769">
            <a:off x="6786727" y="3383802"/>
            <a:ext cx="12252527" cy="3231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u-HU" sz="15000" b="0" i="0" u="none" strike="noStrike" cap="none" dirty="0">
                <a:solidFill>
                  <a:srgbClr val="000000"/>
                </a:solidFill>
                <a:latin typeface="Pirata One"/>
                <a:ea typeface="Pirata One"/>
                <a:cs typeface="Pirata One"/>
                <a:sym typeface="Pirata One"/>
              </a:rPr>
              <a:t>Gellért Endre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887709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463</Words>
  <Application>Microsoft Office PowerPoint</Application>
  <PresentationFormat>Custom</PresentationFormat>
  <Paragraphs>60</Paragraphs>
  <Slides>13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Pirata One</vt:lpstr>
      <vt:lpstr>Vesper Libre</vt:lpstr>
      <vt:lpstr>Calibri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PowerPoint-bemutató</dc:title>
  <cp:lastModifiedBy>Tibor Szilágyi</cp:lastModifiedBy>
  <cp:revision>18</cp:revision>
  <dcterms:modified xsi:type="dcterms:W3CDTF">2026-03-23T13:21:14Z</dcterms:modified>
</cp:coreProperties>
</file>