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2" r:id="rId3"/>
    <p:sldId id="257" r:id="rId4"/>
    <p:sldId id="258" r:id="rId5"/>
    <p:sldId id="261" r:id="rId6"/>
    <p:sldId id="260" r:id="rId7"/>
    <p:sldId id="263" r:id="rId8"/>
    <p:sldId id="264" r:id="rId9"/>
  </p:sldIdLst>
  <p:sldSz cx="10080625" cy="7559675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260" y="7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142" y="-126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átum hely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hu-H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3414F01-A6D2-4D22-B765-728125F01987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hu-H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013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hu-HU"/>
          </a:p>
        </p:txBody>
      </p:sp>
      <p:sp>
        <p:nvSpPr>
          <p:cNvPr id="4" name="Élőfej hely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hu-H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hu-H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hu-H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hu-H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29BD33B-F0CF-4E51-9446-9073C550F057}" type="slidenum">
              <a:rPr/>
              <a:pPr lv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hu-HU" sz="2000" b="0" i="0" u="none" strike="noStrike" kern="1200">
        <a:ln>
          <a:noFill/>
        </a:ln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00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24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349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499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26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59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094" y="2049513"/>
            <a:ext cx="7056438" cy="142793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3087707"/>
            <a:ext cx="10080625" cy="10281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3779837"/>
            <a:ext cx="7056438" cy="839964"/>
          </a:xfrm>
        </p:spPr>
        <p:txBody>
          <a:bodyPr>
            <a:normAutofit/>
          </a:bodyPr>
          <a:lstStyle>
            <a:lvl1pPr marL="0" indent="0" algn="ctr">
              <a:buNone/>
              <a:defRPr sz="22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93D27C-2180-4BF3-8CDC-12E05820CAC9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C26CE9-4D9B-49F6-A64F-C32870E3F844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1332744"/>
            <a:ext cx="1428089" cy="475979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089" y="1343943"/>
            <a:ext cx="5712354" cy="47037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8EAEA7-1DD0-48CC-9799-CE96F1EAA034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094" y="2687885"/>
            <a:ext cx="7056438" cy="33598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163BF2-7968-4DB2-8CD4-96B6B2312A77}" type="slidenum">
              <a:rPr lang="hu-HU" smtClean="0"/>
              <a:pPr lvl="0"/>
              <a:t>‹#›</a:t>
            </a:fld>
            <a:endParaRPr lang="hu-H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1784083"/>
            <a:ext cx="10080625" cy="10281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6AE4B6-463B-48CE-A30A-59A63D379425}" type="slidenum">
              <a:rPr lang="hu-HU" smtClean="0"/>
              <a:pPr lvl="0"/>
              <a:t>‹#›</a:t>
            </a:fld>
            <a:endParaRPr lang="hu-H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2959122"/>
            <a:ext cx="10080625" cy="102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100" y="3759188"/>
            <a:ext cx="6888427" cy="1605382"/>
          </a:xfrm>
        </p:spPr>
        <p:txBody>
          <a:bodyPr anchor="t">
            <a:normAutofit/>
          </a:bodyPr>
          <a:lstStyle>
            <a:lvl1pPr algn="ctr">
              <a:defRPr sz="4000" b="0" i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6100" y="1657529"/>
            <a:ext cx="6888427" cy="1727175"/>
          </a:xfrm>
        </p:spPr>
        <p:txBody>
          <a:bodyPr anchor="b"/>
          <a:lstStyle>
            <a:lvl1pPr marL="0" indent="0" algn="ctr">
              <a:buNone/>
              <a:defRPr sz="2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2959122"/>
            <a:ext cx="10080625" cy="10281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12095" y="2687885"/>
            <a:ext cx="3444214" cy="344385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E2D369-E49D-4713-88DD-FB775CEDC3D3}" type="slidenum">
              <a:rPr lang="hu-HU" smtClean="0"/>
              <a:pPr lvl="0"/>
              <a:t>‹#›</a:t>
            </a:fld>
            <a:endParaRPr lang="hu-H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5124317" y="2687885"/>
            <a:ext cx="3444214" cy="344385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1784083"/>
            <a:ext cx="10080625" cy="10281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1" y="1784083"/>
            <a:ext cx="10080625" cy="102811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512095" y="3107866"/>
            <a:ext cx="3444214" cy="302387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24317" y="3107866"/>
            <a:ext cx="3444214" cy="302387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094" y="2603889"/>
            <a:ext cx="3445964" cy="497517"/>
          </a:xfrm>
        </p:spPr>
        <p:txBody>
          <a:bodyPr anchor="b"/>
          <a:lstStyle>
            <a:lvl1pPr marL="0" indent="0" algn="ctr">
              <a:buNone/>
              <a:defRPr sz="2000" b="1" baseline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2600529"/>
            <a:ext cx="3447714" cy="493899"/>
          </a:xfrm>
        </p:spPr>
        <p:txBody>
          <a:bodyPr anchor="b"/>
          <a:lstStyle>
            <a:lvl1pPr marL="0" indent="0" algn="ctr">
              <a:buNone/>
              <a:defRPr sz="2000" b="1" baseline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C2089F-9D70-4DEC-96DE-49AB09343B90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C5328B-E08D-4A28-8356-596783BDABDC}" type="slidenum">
              <a:rPr lang="hu-HU" smtClean="0"/>
              <a:pPr lvl="0"/>
              <a:t>‹#›</a:t>
            </a:fld>
            <a:endParaRPr lang="hu-H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1" y="1784083"/>
            <a:ext cx="10080625" cy="10281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567E12-D537-4610-8B82-363DF1C98E3B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340" y="1847920"/>
            <a:ext cx="3108192" cy="660772"/>
          </a:xfrm>
        </p:spPr>
        <p:txBody>
          <a:bodyPr anchor="b">
            <a:noAutofit/>
          </a:bodyPr>
          <a:lstStyle>
            <a:lvl1pPr algn="ctr">
              <a:defRPr sz="1900" b="1" cap="all" spc="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0340" y="2508692"/>
            <a:ext cx="3108192" cy="3203062"/>
          </a:xfrm>
        </p:spPr>
        <p:txBody>
          <a:bodyPr/>
          <a:lstStyle>
            <a:lvl1pPr marL="0" indent="0" algn="ctr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15DC87-5C99-4512-8E28-D6693DA71F80}" type="slidenum">
              <a:rPr lang="hu-HU" smtClean="0"/>
              <a:pPr lvl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12093" y="1847921"/>
            <a:ext cx="3612225" cy="386383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612900" y="2036072"/>
            <a:ext cx="3407251" cy="3406894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339" y="1847920"/>
            <a:ext cx="3108193" cy="660772"/>
          </a:xfrm>
        </p:spPr>
        <p:txBody>
          <a:bodyPr anchor="b">
            <a:noAutofit/>
          </a:bodyPr>
          <a:lstStyle>
            <a:lvl1pPr algn="ctr">
              <a:defRPr sz="1900" b="1" cap="all" spc="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104" y="2099911"/>
            <a:ext cx="3276203" cy="3275859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0339" y="2509812"/>
            <a:ext cx="3108193" cy="3169464"/>
          </a:xfrm>
        </p:spPr>
        <p:txBody>
          <a:bodyPr/>
          <a:lstStyle>
            <a:lvl1pPr marL="0" indent="0" algn="ctr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2239D0-29E5-4572-BC48-E244477FCA61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" y="1"/>
            <a:ext cx="10080625" cy="7559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2094" y="1427938"/>
            <a:ext cx="7056438" cy="755968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094" y="2267904"/>
            <a:ext cx="7056438" cy="377983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36020" y="7006699"/>
            <a:ext cx="2352146" cy="402483"/>
          </a:xfrm>
          <a:prstGeom prst="rect">
            <a:avLst/>
          </a:prstGeom>
          <a:ln>
            <a:noFill/>
          </a:ln>
        </p:spPr>
        <p:txBody>
          <a:bodyPr vert="horz" lIns="100794" tIns="50397" rIns="100794" bIns="50397" rtlCol="0" anchor="ctr"/>
          <a:lstStyle>
            <a:lvl1pPr algn="l">
              <a:defRPr sz="12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276204" y="7006699"/>
            <a:ext cx="352821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2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7358856" y="7015380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fld id="{84ABC9AD-45D2-4E63-B30C-531C3988E528}" type="slidenum">
              <a:rPr lang="hu-HU" smtClean="0"/>
              <a:pPr lvl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4000" kern="1200" cap="all" spc="331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302383" algn="l" defTabSz="1007943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ClrTx/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jokaiszinhaz.hu/sik-ferenc-80-eve-szuletett" TargetMode="External"/><Relationship Id="rId2" Type="http://schemas.openxmlformats.org/officeDocument/2006/relationships/hyperlink" Target="http://www.szinhaziadattar.hu/web/oszmi.01.01.php?bm=1&amp;kr=A_5_=%227681%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IxiXte1j-Y" TargetMode="External"/><Relationship Id="rId5" Type="http://schemas.openxmlformats.org/officeDocument/2006/relationships/hyperlink" Target="https://nemzetiszinhaz.hu/torteneti-attekintes" TargetMode="External"/><Relationship Id="rId4" Type="http://schemas.openxmlformats.org/officeDocument/2006/relationships/hyperlink" Target="http://7ora7.hu/kozremukodok/sik-feren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1751930" y="1259557"/>
            <a:ext cx="6624638" cy="1728787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sz="6000" dirty="0" smtClean="0">
                <a:latin typeface="Algerian" pitchFamily="82" charset="0"/>
              </a:rPr>
              <a:t>Csongor és tünde</a:t>
            </a:r>
            <a:endParaRPr lang="hu-HU" sz="6000" dirty="0">
              <a:latin typeface="Algerian" pitchFamily="82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04008" y="2915741"/>
            <a:ext cx="5115994" cy="667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4000" b="0" i="1" u="sng" strike="noStrike" kern="1200" dirty="0">
                <a:ln>
                  <a:noFill/>
                </a:ln>
                <a:ea typeface="Microsoft YaHei" pitchFamily="2"/>
                <a:cs typeface="Mangal" pitchFamily="2"/>
              </a:rPr>
              <a:t>Sík Ferenc rendezése alapján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26" y="4007657"/>
            <a:ext cx="2802268" cy="18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55" y="3707829"/>
            <a:ext cx="2389188" cy="266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iszt Ferenc- Szerelmi álm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94128" y="4969228"/>
            <a:ext cx="609600" cy="60960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4007657"/>
            <a:ext cx="2829202" cy="213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1583754" y="676361"/>
            <a:ext cx="6769100" cy="126206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dirty="0" smtClean="0">
                <a:latin typeface="Algerian" pitchFamily="82" charset="0"/>
              </a:rPr>
              <a:t>A Nemzeti Színház</a:t>
            </a:r>
            <a:endParaRPr lang="hu-HU" dirty="0">
              <a:latin typeface="Algerian" pitchFamily="82" charset="0"/>
            </a:endParaRP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1439912" y="2483693"/>
            <a:ext cx="7272338" cy="3529012"/>
          </a:xfrm>
        </p:spPr>
        <p:txBody>
          <a:bodyPr>
            <a:no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hu-H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hu-H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hu-HU" sz="1600" dirty="0"/>
              <a:t> </a:t>
            </a:r>
            <a:r>
              <a:rPr lang="hu-HU" sz="1600" dirty="0" smtClean="0">
                <a:latin typeface="+mn-lt"/>
              </a:rPr>
              <a:t>A Nemzeti </a:t>
            </a:r>
            <a:r>
              <a:rPr lang="hu-HU" sz="1600" dirty="0">
                <a:latin typeface="+mn-lt"/>
              </a:rPr>
              <a:t>Színházat először gróf Széchenyi István álmodta meg a Duna partjára. Pompázatos épületet tervezett, és az intézményt részvénytársaságként szerette volna üzemeltetni. A gróf 1832-es, A magyar játékszínről című röpiratában indítványozta a nagyszabású színház felépítését.</a:t>
            </a:r>
          </a:p>
          <a:p>
            <a:pPr lvl="0"/>
            <a:r>
              <a:rPr lang="hu-HU" sz="1600" dirty="0">
                <a:latin typeface="+mn-lt"/>
              </a:rPr>
              <a:t>A magyar országgyűlés </a:t>
            </a:r>
            <a:r>
              <a:rPr lang="hu-HU" sz="1600" dirty="0" smtClean="0">
                <a:latin typeface="+mn-lt"/>
              </a:rPr>
              <a:t>1836-ban elrendelte </a:t>
            </a:r>
            <a:r>
              <a:rPr lang="hu-HU" sz="1600" dirty="0">
                <a:latin typeface="+mn-lt"/>
              </a:rPr>
              <a:t>egy nemzeti díszes játékszín megvalósítását, mely Pest </a:t>
            </a:r>
            <a:r>
              <a:rPr lang="hu-HU" sz="1600" dirty="0" smtClean="0">
                <a:latin typeface="+mn-lt"/>
              </a:rPr>
              <a:t>városában, </a:t>
            </a:r>
            <a:r>
              <a:rPr lang="hu-HU" sz="1600" dirty="0">
                <a:latin typeface="+mn-lt"/>
              </a:rPr>
              <a:t>1837. augusztus 22 </a:t>
            </a:r>
            <a:r>
              <a:rPr lang="hu-HU" sz="1600" dirty="0" err="1">
                <a:latin typeface="+mn-lt"/>
              </a:rPr>
              <a:t>-től</a:t>
            </a:r>
            <a:r>
              <a:rPr lang="hu-HU" sz="1600" dirty="0">
                <a:latin typeface="+mn-lt"/>
              </a:rPr>
              <a:t> 1840-ig Pesti Magyar Színház, majd 1840-től Nemzeti Színház néven működött. </a:t>
            </a:r>
            <a:r>
              <a:rPr lang="hu-HU" sz="1600" dirty="0" smtClean="0">
                <a:latin typeface="+mn-lt"/>
              </a:rPr>
              <a:t>1913-ban azonban </a:t>
            </a:r>
            <a:r>
              <a:rPr lang="hu-HU" sz="1600" dirty="0">
                <a:latin typeface="+mn-lt"/>
              </a:rPr>
              <a:t>lebontották</a:t>
            </a:r>
            <a:r>
              <a:rPr lang="hu-HU" sz="1600" dirty="0" smtClean="0">
                <a:latin typeface="+mn-lt"/>
              </a:rPr>
              <a:t>.</a:t>
            </a:r>
            <a:endParaRPr lang="hu-HU" sz="1600" dirty="0">
              <a:latin typeface="+mn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32000" y="1907629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Történeti áttekintés :</a:t>
            </a:r>
            <a:endParaRPr lang="hu-HU" sz="28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212478" y="2422233"/>
            <a:ext cx="7572250" cy="3693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A társulat számára a Blaha Lujza téren álló Népszínház épületét bérelték ki.  A színház 1964-ig itt működött, majd 1965. április 23-án az épületet felrobbantották.</a:t>
            </a:r>
          </a:p>
          <a:p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1964-ben a teátrum társulata átköltözött a mai Thália Színház épületébe. Két évvel később pedig a volt Magyar Színház épületébe, a Hevesi Sándor térre, egy hosszúra nyúlt átmeneti időre. </a:t>
            </a:r>
          </a:p>
          <a:p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A teátrum 2000. szeptember elsejéig, a Duna- parti építkezés megkezdéséig viselte a Nemzeti Színház nevet.</a:t>
            </a:r>
          </a:p>
          <a:p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Az új Nemzeti Színház, a Duna partján, 2002. március 15-én nyitotta meg kapuit. Elkészültére nemzeti jelképpé, szimbólummá vált.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90" y="2330915"/>
            <a:ext cx="5635698" cy="36350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24" y="2346458"/>
            <a:ext cx="5909763" cy="39004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5" y="2330915"/>
            <a:ext cx="6084994" cy="392672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7" y="2330915"/>
            <a:ext cx="5956110" cy="391117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12" y="1360779"/>
            <a:ext cx="3325548" cy="472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1008063" y="684213"/>
            <a:ext cx="9072562" cy="126206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dirty="0">
                <a:latin typeface="Algerian" pitchFamily="82" charset="0"/>
              </a:rPr>
              <a:t>Ki is volt Sík Ferenc?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0" y="4248150"/>
            <a:ext cx="4897438" cy="3060700"/>
          </a:xfrm>
        </p:spPr>
        <p:txBody>
          <a:bodyPr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hu-H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hu-H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endParaRPr lang="hu-HU" sz="2600" dirty="0"/>
          </a:p>
          <a:p>
            <a:pPr lvl="0"/>
            <a:endParaRPr lang="hu-HU" sz="2600" dirty="0"/>
          </a:p>
          <a:p>
            <a:pPr lvl="0"/>
            <a:endParaRPr lang="hu-HU" sz="2600" dirty="0"/>
          </a:p>
          <a:p>
            <a:pPr lvl="0"/>
            <a:endParaRPr lang="hu-HU" sz="2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832400" y="1962013"/>
            <a:ext cx="2843468" cy="406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zövegdoboz 15"/>
          <p:cNvSpPr txBox="1"/>
          <p:nvPr/>
        </p:nvSpPr>
        <p:spPr>
          <a:xfrm>
            <a:off x="1223888" y="1835621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u-HU" dirty="0" err="1" smtClean="0"/>
              <a:t>Magyar-történelem-francia</a:t>
            </a:r>
            <a:r>
              <a:rPr lang="hu-HU" dirty="0" smtClean="0"/>
              <a:t> szakos tanárként végzett 1957-ben.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/>
              <a:t>A Magyar Állami Népi Együttes egyik alapítója, szólótáncosa ás a tánckar vezetője volt.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/>
              <a:t>1963-ban végzett a Színház- és Filmművészeti Főiskola rendezői szakán.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/>
              <a:t>1963 és 1965 között az egri Gárdonyi Géza Színházban rendezett. 1965-ben a Pécsi Nemzeti Színházhoz szerződött, amelynek 1975-től főrendezője lett.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/>
              <a:t>1973-ban az ő közreműködésével jött létre a Gyulai Várszínház, melynek 1994-ig művészeti vezetője volt.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/>
              <a:t>1992 és 1995 között a Nemzeti Színház rendezője, 1991-től főrendezője.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223888" y="1908231"/>
            <a:ext cx="4536504" cy="4339650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Élete során munkáját díjai koronázták meg, többek között: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Jászai Mari-díj (1970)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Érdemes művész (1975)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Kiváló művész (1985)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Kossuth-díj (1994)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600" dirty="0" smtClean="0"/>
              <a:t>Magyar Örökség díj (2006)- posztumusz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hu-HU" sz="1600" dirty="0" smtClean="0"/>
          </a:p>
          <a:p>
            <a:pPr algn="just"/>
            <a:r>
              <a:rPr lang="hu-HU" b="1" i="1" dirty="0" smtClean="0"/>
              <a:t>Első Nemzeti Színházbeli rendezése még vendégként, a Csongor és Tünde volt. 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Budapesten hunyt el 1995. január 16-án.</a:t>
            </a:r>
            <a:endParaRPr lang="hu-HU" dirty="0"/>
          </a:p>
          <a:p>
            <a:pPr algn="just"/>
            <a:r>
              <a:rPr lang="hu-HU" dirty="0" smtClean="0"/>
              <a:t>Az Ibsen-ház egyik oktató termét róla nevezték el, és ott helyezték el szobrát, amelyet a Színházi Világnapon ünnepélyes keretek közt a Jókai Színház színpadán avattak föl.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00" y="2141197"/>
            <a:ext cx="3269410" cy="370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Egyenes összekötő nyíllal 24"/>
          <p:cNvCxnSpPr/>
          <p:nvPr/>
        </p:nvCxnSpPr>
        <p:spPr>
          <a:xfrm flipV="1">
            <a:off x="5544368" y="5775686"/>
            <a:ext cx="57606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1947387" y="1192665"/>
            <a:ext cx="6242050" cy="803275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sz="3600" dirty="0" smtClean="0">
                <a:latin typeface="Algerian" pitchFamily="82" charset="0"/>
              </a:rPr>
              <a:t>Az előadásról :</a:t>
            </a:r>
            <a:endParaRPr lang="hu-HU" sz="3600" dirty="0">
              <a:latin typeface="Algerian" pitchFamily="82" charset="0"/>
            </a:endParaRP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6804025" y="4625975"/>
            <a:ext cx="3276600" cy="760413"/>
          </a:xfrm>
        </p:spPr>
        <p:txBody>
          <a:bodyPr>
            <a:normAutofit fontScale="70000" lnSpcReduction="2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hu-H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hu-H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108000" lvl="0" indent="0" algn="ctr">
              <a:buNone/>
            </a:pPr>
            <a:r>
              <a:rPr lang="hu-HU" sz="4400" dirty="0" smtClean="0"/>
              <a:t> </a:t>
            </a:r>
            <a:endParaRPr lang="hu-HU" sz="4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51544" y="5390040"/>
            <a:ext cx="1831184" cy="7986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Bodnár Erika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(Tünde)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319952" y="5390040"/>
            <a:ext cx="1985585" cy="7986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Téri Sándor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(Csongor)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871960" y="2123653"/>
            <a:ext cx="639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Sík Ferenc által rendezett Csongor és Tünde, 1976. 04. 16-án került bemutatásra. </a:t>
            </a:r>
            <a:endParaRPr lang="hu-HU" sz="2400" dirty="0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295896" y="2339677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2332502" y="3155731"/>
            <a:ext cx="5471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darabot a budapesti Nemzeti Színházban mutatták be.</a:t>
            </a:r>
            <a:endParaRPr lang="hu-HU" sz="2800" dirty="0"/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1279421" y="4664472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3867247" y="4340057"/>
            <a:ext cx="2064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Főszereplői : </a:t>
            </a:r>
            <a:endParaRPr lang="hu-HU" sz="2800" dirty="0"/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1295896" y="3627846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4920454" y="586806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3567136" y="4867665"/>
            <a:ext cx="600222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5256336" y="4851880"/>
            <a:ext cx="611835" cy="4636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04" y="1386003"/>
            <a:ext cx="3313336" cy="38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3" y="2188265"/>
            <a:ext cx="3923564" cy="308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Szövegdoboz 26"/>
          <p:cNvSpPr txBox="1"/>
          <p:nvPr/>
        </p:nvSpPr>
        <p:spPr>
          <a:xfrm>
            <a:off x="1215983" y="1246291"/>
            <a:ext cx="7704855" cy="497059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cs typeface="Aharoni" pitchFamily="2" charset="-79"/>
              </a:rPr>
              <a:t>További szereplők</a:t>
            </a:r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000" dirty="0"/>
          </a:p>
          <a:p>
            <a:pPr marL="285750" indent="-285750">
              <a:buFont typeface="Arial" pitchFamily="34" charset="0"/>
              <a:buChar char="•"/>
            </a:pPr>
            <a:endParaRPr lang="hu-HU" sz="100" dirty="0" smtClean="0"/>
          </a:p>
          <a:p>
            <a:endParaRPr lang="hu-HU" dirty="0"/>
          </a:p>
        </p:txBody>
      </p:sp>
      <p:graphicFrame>
        <p:nvGraphicFramePr>
          <p:cNvPr id="29" name="Táblázat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57268"/>
              </p:ext>
            </p:extLst>
          </p:nvPr>
        </p:nvGraphicFramePr>
        <p:xfrm>
          <a:off x="1948148" y="1830037"/>
          <a:ext cx="624052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264"/>
                <a:gridCol w="31202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Szerep 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Színész:</a:t>
                      </a:r>
                      <a:endParaRPr lang="hu-HU" dirty="0"/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Balga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Pathó</a:t>
                      </a:r>
                      <a:r>
                        <a:rPr lang="hu-HU" dirty="0" smtClean="0"/>
                        <a:t> István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Ilma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Ronyecz</a:t>
                      </a:r>
                      <a:r>
                        <a:rPr lang="hu-HU" dirty="0" smtClean="0"/>
                        <a:t> Mária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Mirigy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hu-HU" dirty="0" smtClean="0"/>
                        <a:t>Császár Angéla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Ledér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Kohut Magda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Éj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Szacsvay</a:t>
                      </a:r>
                      <a:r>
                        <a:rPr lang="hu-HU" dirty="0" smtClean="0"/>
                        <a:t> László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Kurrah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Felföldy</a:t>
                      </a:r>
                      <a:r>
                        <a:rPr lang="hu-HU" dirty="0" smtClean="0"/>
                        <a:t> László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Berreh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Benedek Miklós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Kalmár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Agárdi Gábor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Fejedelem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Csurka László</a:t>
                      </a:r>
                    </a:p>
                  </a:txBody>
                  <a:tcPr/>
                </a:tc>
              </a:tr>
              <a:tr h="153314">
                <a:tc>
                  <a:txBody>
                    <a:bodyPr/>
                    <a:lstStyle/>
                    <a:p>
                      <a:r>
                        <a:rPr lang="hu-HU" dirty="0" smtClean="0"/>
                        <a:t>Tudós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Őze Lajos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12" y="1760905"/>
            <a:ext cx="2984307" cy="395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42" y="1977201"/>
            <a:ext cx="4931846" cy="36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11" y="1704337"/>
            <a:ext cx="2873540" cy="385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75" y="1300964"/>
            <a:ext cx="4127062" cy="483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28" y="1300964"/>
            <a:ext cx="3952970" cy="48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  <p:bldP spid="19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719832" y="570851"/>
            <a:ext cx="9072562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dirty="0" smtClean="0">
                <a:latin typeface="Algerian" pitchFamily="82" charset="0"/>
              </a:rPr>
              <a:t>Téri Sándor (Csongor)</a:t>
            </a:r>
            <a:endParaRPr lang="hu-HU" dirty="0">
              <a:latin typeface="Algerian" pitchFamily="82" charset="0"/>
            </a:endParaRP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1295896" y="2267669"/>
            <a:ext cx="7200800" cy="3232150"/>
          </a:xfrm>
        </p:spPr>
        <p:txBody>
          <a:bodyPr>
            <a:no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hu-H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hu-H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hu-HU" sz="1800" dirty="0" smtClean="0"/>
              <a:t>1953</a:t>
            </a:r>
            <a:r>
              <a:rPr lang="hu-HU" sz="1800" dirty="0"/>
              <a:t>. február </a:t>
            </a:r>
            <a:r>
              <a:rPr lang="hu-HU" sz="1800" dirty="0" smtClean="0"/>
              <a:t>22-én született. </a:t>
            </a:r>
          </a:p>
          <a:p>
            <a:pPr lvl="0"/>
            <a:r>
              <a:rPr lang="hu-HU" sz="1800" dirty="0" smtClean="0"/>
              <a:t>1971-től 1975-ig a  </a:t>
            </a:r>
            <a:r>
              <a:rPr lang="hu-HU" sz="1800" dirty="0"/>
              <a:t>Színház- és Filmművészeti Főiskola, színész </a:t>
            </a:r>
            <a:r>
              <a:rPr lang="hu-HU" sz="1800" dirty="0" smtClean="0"/>
              <a:t>szakán tanult. </a:t>
            </a:r>
          </a:p>
          <a:p>
            <a:pPr lvl="0"/>
            <a:r>
              <a:rPr lang="hu-HU" sz="1800" dirty="0" smtClean="0"/>
              <a:t>1975 és 1982 között a </a:t>
            </a:r>
            <a:r>
              <a:rPr lang="hu-HU" sz="1800" dirty="0"/>
              <a:t>budapesti Nemzeti </a:t>
            </a:r>
            <a:r>
              <a:rPr lang="hu-HU" sz="1800" dirty="0" smtClean="0"/>
              <a:t>Színház tagja. </a:t>
            </a:r>
          </a:p>
          <a:p>
            <a:pPr lvl="0"/>
            <a:r>
              <a:rPr lang="hu-HU" sz="1800" dirty="0" smtClean="0"/>
              <a:t>1993–1996 </a:t>
            </a:r>
            <a:r>
              <a:rPr lang="hu-HU" sz="1800" dirty="0"/>
              <a:t>között a Magyar Színészkamara ügyvivője </a:t>
            </a:r>
            <a:r>
              <a:rPr lang="hu-HU" sz="1800" dirty="0" smtClean="0"/>
              <a:t>volt. </a:t>
            </a:r>
          </a:p>
          <a:p>
            <a:pPr lvl="0"/>
            <a:r>
              <a:rPr lang="hu-HU" sz="1800" dirty="0" smtClean="0"/>
              <a:t>Később </a:t>
            </a:r>
            <a:r>
              <a:rPr lang="hu-HU" sz="1800" dirty="0"/>
              <a:t>a tatabányai Jászai Mari Színház szakmai igazgatóhelyettese</a:t>
            </a:r>
            <a:r>
              <a:rPr lang="hu-HU" sz="1600" dirty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952080" y="1763613"/>
            <a:ext cx="3753097" cy="442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1583928" y="1172835"/>
            <a:ext cx="7200900" cy="6477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hu-HU" dirty="0" smtClean="0">
                <a:latin typeface="Algerian" pitchFamily="82" charset="0"/>
              </a:rPr>
              <a:t>Bodnár Erika (tünde)</a:t>
            </a:r>
            <a:endParaRPr lang="hu-HU" dirty="0">
              <a:latin typeface="Algerian" pitchFamily="82" charset="0"/>
            </a:endParaRP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1151880" y="2123653"/>
            <a:ext cx="7560840" cy="4176713"/>
          </a:xfrm>
        </p:spPr>
        <p:txBody>
          <a:bodyPr>
            <a:no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hu-H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hu-H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hu-H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hu-H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hu-HU" sz="2000" spc="-30" dirty="0" smtClean="0"/>
              <a:t>Bodnár Erika 1948. március 17-én született Budapesten. </a:t>
            </a:r>
          </a:p>
          <a:p>
            <a:pPr lvl="0"/>
            <a:r>
              <a:rPr lang="hu-HU" sz="2000" spc="-30" dirty="0" smtClean="0"/>
              <a:t> A </a:t>
            </a:r>
            <a:r>
              <a:rPr lang="hu-HU" sz="2000" spc="-30" dirty="0"/>
              <a:t>Színművészeti Főiskolát 1970-ben végezte el</a:t>
            </a:r>
            <a:r>
              <a:rPr lang="hu-HU" sz="2000" spc="-30" dirty="0" smtClean="0"/>
              <a:t>.</a:t>
            </a:r>
          </a:p>
          <a:p>
            <a:pPr lvl="0"/>
            <a:r>
              <a:rPr lang="hu-HU" sz="2000" spc="-30" dirty="0" smtClean="0"/>
              <a:t> </a:t>
            </a:r>
            <a:r>
              <a:rPr lang="hu-HU" sz="2000" spc="-30" dirty="0"/>
              <a:t>Jászai Mari-díjjal jutalmazták 1982-ben. </a:t>
            </a:r>
            <a:endParaRPr lang="hu-HU" sz="2000" spc="-30" dirty="0" smtClean="0"/>
          </a:p>
          <a:p>
            <a:pPr lvl="0"/>
            <a:r>
              <a:rPr lang="hu-HU" sz="2000" spc="-30" dirty="0" smtClean="0"/>
              <a:t>A </a:t>
            </a:r>
            <a:r>
              <a:rPr lang="hu-HU" sz="2000" spc="-30" dirty="0"/>
              <a:t>Budapesti Katona József </a:t>
            </a:r>
            <a:r>
              <a:rPr lang="hu-HU" sz="2000" spc="-30" dirty="0" smtClean="0"/>
              <a:t>Színház egyik </a:t>
            </a:r>
            <a:r>
              <a:rPr lang="hu-HU" sz="2000" spc="-30" dirty="0"/>
              <a:t>alapító tagja. </a:t>
            </a:r>
            <a:endParaRPr lang="hu-HU" sz="2000" spc="-30" dirty="0" smtClean="0"/>
          </a:p>
          <a:p>
            <a:pPr lvl="0"/>
            <a:r>
              <a:rPr lang="hu-HU" sz="2000" spc="-30" dirty="0" smtClean="0"/>
              <a:t>Filmen</a:t>
            </a:r>
            <a:r>
              <a:rPr lang="hu-HU" sz="2000" spc="-30" dirty="0"/>
              <a:t>, televízióban és a rádióban is jelentős alakításokkal hívta fel magára a figyelmet.</a:t>
            </a:r>
          </a:p>
          <a:p>
            <a:pPr lvl="0" algn="ctr"/>
            <a:endParaRPr lang="hu-HU" sz="1600" spc="-30" dirty="0"/>
          </a:p>
          <a:p>
            <a:pPr algn="ctr"/>
            <a:endParaRPr lang="hu-HU" sz="1600" spc="-30" dirty="0"/>
          </a:p>
          <a:p>
            <a:pPr lvl="0" algn="ctr"/>
            <a:endParaRPr lang="hu-HU" sz="16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240112" y="1799643"/>
            <a:ext cx="3422496" cy="4587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11920" y="1259557"/>
            <a:ext cx="7056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 smtClean="0"/>
              <a:t>„..A Nemzeti Színház, a </a:t>
            </a:r>
            <a:r>
              <a:rPr lang="hu-HU" sz="4000" b="1" i="1" dirty="0"/>
              <a:t>hagyományok folytatása során törekedni kíván arra, </a:t>
            </a:r>
            <a:r>
              <a:rPr lang="hu-HU" sz="4000" b="1" i="1" dirty="0" smtClean="0"/>
              <a:t>hogy az </a:t>
            </a:r>
            <a:r>
              <a:rPr lang="hu-HU" sz="4000" b="1" i="1" dirty="0"/>
              <a:t>intézmény jelentőségéhez méltó módon becsülje meg a magyar és egyetemes </a:t>
            </a:r>
            <a:r>
              <a:rPr lang="hu-HU" sz="4000" b="1" i="1" dirty="0" smtClean="0"/>
              <a:t>drámairodalom, és </a:t>
            </a:r>
            <a:r>
              <a:rPr lang="hu-HU" sz="4000" b="1" i="1" dirty="0"/>
              <a:t>színházművészet </a:t>
            </a:r>
            <a:r>
              <a:rPr lang="hu-HU" sz="4000" b="1" i="1"/>
              <a:t>tolmácsolóit</a:t>
            </a:r>
            <a:r>
              <a:rPr lang="hu-HU" sz="4000" b="1" i="1" smtClean="0"/>
              <a:t>.”</a:t>
            </a:r>
            <a:endParaRPr lang="hu-HU" sz="4000" b="1" i="1" dirty="0"/>
          </a:p>
          <a:p>
            <a:endParaRPr lang="hu-HU" sz="4000" b="1" i="1" dirty="0"/>
          </a:p>
        </p:txBody>
      </p:sp>
    </p:spTree>
    <p:extLst>
      <p:ext uri="{BB962C8B-B14F-4D97-AF65-F5344CB8AC3E}">
        <p14:creationId xmlns:p14="http://schemas.microsoft.com/office/powerpoint/2010/main" val="34010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84128" y="1331565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Algerian" pitchFamily="82" charset="0"/>
              </a:rPr>
              <a:t>Források :</a:t>
            </a:r>
            <a:endParaRPr lang="hu-HU" sz="4000" dirty="0">
              <a:latin typeface="Algerian" pitchFamily="82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95896" y="1907629"/>
            <a:ext cx="7416824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     </a:t>
            </a:r>
            <a:r>
              <a:rPr lang="hu-HU" dirty="0" err="1" smtClean="0"/>
              <a:t>Ablonczy</a:t>
            </a:r>
            <a:r>
              <a:rPr lang="hu-HU" dirty="0" smtClean="0"/>
              <a:t> László: Sík Ferenc szíve, Szoboravatás a Nemzeti           Színházban, </a:t>
            </a:r>
            <a:r>
              <a:rPr lang="hu-HU" dirty="0" err="1" smtClean="0"/>
              <a:t>in</a:t>
            </a:r>
            <a:r>
              <a:rPr lang="hu-HU" dirty="0" smtClean="0"/>
              <a:t>: Magyar Nemzet, 2015. január 17., szombat, pp. 28., Budapest, 2015, ISSN 0237-3793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     Sík Zoltán Nándor: Szemben az árral - Sík Ferenc, a Nemzeti Színház néhai főrendezője, </a:t>
            </a:r>
            <a:r>
              <a:rPr lang="hu-HU" dirty="0" err="1" smtClean="0"/>
              <a:t>in</a:t>
            </a:r>
            <a:r>
              <a:rPr lang="hu-HU" dirty="0" smtClean="0"/>
              <a:t>: Magyar Krónika 2015/1. szám. pp. 100–101., Budapest, 2015, ISSN:2064-7409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     Szántó Judit (</a:t>
            </a:r>
            <a:r>
              <a:rPr lang="hu-HU" dirty="0" err="1" smtClean="0"/>
              <a:t>szerk</a:t>
            </a:r>
            <a:r>
              <a:rPr lang="hu-HU" dirty="0" smtClean="0"/>
              <a:t>): 15 éves a Gyulai Várszínház, Magyar Színházi Intézet, Budapest, 1978, ISBN 963 7601 376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u="sng" dirty="0">
                <a:hlinkClick r:id="rId2"/>
              </a:rPr>
              <a:t>http://www.szinhaziadattar.hu/web/oszmi.01.01.php?bm=1&amp;kr=A_5_%3D%227681%22</a:t>
            </a: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u="sng" dirty="0">
                <a:hlinkClick r:id="rId3"/>
              </a:rPr>
              <a:t>http://</a:t>
            </a:r>
            <a:r>
              <a:rPr lang="hu-HU" u="sng" dirty="0" smtClean="0">
                <a:hlinkClick r:id="rId3"/>
              </a:rPr>
              <a:t>jokaiszinhaz.hu/sik-ferenc-80-eve-szuletett</a:t>
            </a:r>
            <a:r>
              <a:rPr lang="hu-HU" u="sng" dirty="0" smtClean="0"/>
              <a:t> </a:t>
            </a: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u="sng" dirty="0">
                <a:hlinkClick r:id="rId4"/>
              </a:rPr>
              <a:t>http://</a:t>
            </a:r>
            <a:r>
              <a:rPr lang="hu-HU" u="sng" dirty="0" smtClean="0">
                <a:hlinkClick r:id="rId4"/>
              </a:rPr>
              <a:t>7ora7.hu/</a:t>
            </a:r>
            <a:r>
              <a:rPr lang="hu-HU" u="sng" dirty="0" err="1" smtClean="0">
                <a:hlinkClick r:id="rId4"/>
              </a:rPr>
              <a:t>kozremukodok</a:t>
            </a:r>
            <a:r>
              <a:rPr lang="hu-HU" u="sng" dirty="0" smtClean="0">
                <a:hlinkClick r:id="rId4"/>
              </a:rPr>
              <a:t>/</a:t>
            </a:r>
            <a:r>
              <a:rPr lang="hu-HU" u="sng" dirty="0" err="1" smtClean="0">
                <a:hlinkClick r:id="rId4"/>
              </a:rPr>
              <a:t>sik-ferenc</a:t>
            </a:r>
            <a:endParaRPr lang="hu-HU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>
                <a:hlinkClick r:id="rId5"/>
              </a:rPr>
              <a:t>https://nemzetiszinhaz.hu/torteneti-attekintes</a:t>
            </a: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>
                <a:hlinkClick r:id="rId6"/>
              </a:rPr>
              <a:t>https://</a:t>
            </a:r>
            <a:r>
              <a:rPr lang="hu-HU" dirty="0" smtClean="0">
                <a:hlinkClick r:id="rId6"/>
              </a:rPr>
              <a:t>www.youtube.com/watch?v=QIxiXte1j-Y</a:t>
            </a: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01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vat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zmoking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iva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613</Words>
  <Application>Microsoft Office PowerPoint</Application>
  <PresentationFormat>Egyéni</PresentationFormat>
  <Paragraphs>104</Paragraphs>
  <Slides>8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22" baseType="lpstr">
      <vt:lpstr>Microsoft YaHei</vt:lpstr>
      <vt:lpstr>Aharoni</vt:lpstr>
      <vt:lpstr>Algerian</vt:lpstr>
      <vt:lpstr>Arial</vt:lpstr>
      <vt:lpstr>Calibri</vt:lpstr>
      <vt:lpstr>Garamond</vt:lpstr>
      <vt:lpstr>Liberation Sans</vt:lpstr>
      <vt:lpstr>Lucida Sans Unicode</vt:lpstr>
      <vt:lpstr>Mangal</vt:lpstr>
      <vt:lpstr>StarSymbol</vt:lpstr>
      <vt:lpstr>Tahoma</vt:lpstr>
      <vt:lpstr>Times New Roman</vt:lpstr>
      <vt:lpstr>Wingdings</vt:lpstr>
      <vt:lpstr>Divat</vt:lpstr>
      <vt:lpstr>Csongor és tünde</vt:lpstr>
      <vt:lpstr>A Nemzeti Színház</vt:lpstr>
      <vt:lpstr>Ki is volt Sík Ferenc?</vt:lpstr>
      <vt:lpstr>Az előadásról :</vt:lpstr>
      <vt:lpstr>Téri Sándor (Csongor)</vt:lpstr>
      <vt:lpstr>Bodnár Erika (tünde)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Csongor és tünde</dc:title>
  <dc:creator>Barbii</dc:creator>
  <cp:lastModifiedBy>Papp Eszter Ágnes</cp:lastModifiedBy>
  <cp:revision>37</cp:revision>
  <dcterms:created xsi:type="dcterms:W3CDTF">2016-03-18T18:29:36Z</dcterms:created>
  <dcterms:modified xsi:type="dcterms:W3CDTF">2016-03-20T19:44:06Z</dcterms:modified>
</cp:coreProperties>
</file>