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665EB-4A74-433D-9ADA-CBE3A1296840}" type="datetimeFigureOut">
              <a:rPr lang="hu-HU" smtClean="0"/>
              <a:pPr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5FC4-39BB-4232-AEB7-5889F5E81D9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785786" y="428604"/>
            <a:ext cx="7286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dirty="0" smtClean="0">
                <a:latin typeface="Lucida Calligraphy" pitchFamily="66" charset="0"/>
              </a:rPr>
              <a:t>Arany János</a:t>
            </a:r>
          </a:p>
          <a:p>
            <a:pPr algn="ctr"/>
            <a:r>
              <a:rPr lang="hu-HU" sz="4400" b="1" i="1" dirty="0" smtClean="0">
                <a:latin typeface="Lucida Calligraphy" pitchFamily="66" charset="0"/>
              </a:rPr>
              <a:t>Vojtina Ars Poétikája</a:t>
            </a:r>
            <a:endParaRPr lang="hu-HU" sz="4400" b="1" i="1" dirty="0">
              <a:latin typeface="Lucida Calligraphy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5720" y="2500306"/>
            <a:ext cx="7286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Lucida Calligraphy" pitchFamily="66" charset="0"/>
              </a:rPr>
              <a:t>Tele vagyok, dallal vagyok tele,</a:t>
            </a:r>
            <a:r>
              <a:rPr lang="hu-HU" sz="2400" dirty="0" smtClean="0">
                <a:latin typeface="Lucida Calligraphy" pitchFamily="66" charset="0"/>
              </a:rPr>
              <a:t/>
            </a:r>
            <a:br>
              <a:rPr lang="hu-HU" sz="2400" dirty="0" smtClean="0">
                <a:latin typeface="Lucida Calligraphy" pitchFamily="66" charset="0"/>
              </a:rPr>
            </a:br>
            <a:r>
              <a:rPr lang="hu-HU" sz="2400" dirty="0">
                <a:latin typeface="Lucida Calligraphy" pitchFamily="66" charset="0"/>
              </a:rPr>
              <a:t>Nem, mint virággal a rét kebele,</a:t>
            </a:r>
            <a:r>
              <a:rPr lang="hu-HU" sz="2400" dirty="0" smtClean="0">
                <a:latin typeface="Lucida Calligraphy" pitchFamily="66" charset="0"/>
              </a:rPr>
              <a:t/>
            </a:r>
            <a:br>
              <a:rPr lang="hu-HU" sz="2400" dirty="0" smtClean="0">
                <a:latin typeface="Lucida Calligraphy" pitchFamily="66" charset="0"/>
              </a:rPr>
            </a:br>
            <a:r>
              <a:rPr lang="hu-HU" sz="2400" dirty="0">
                <a:latin typeface="Lucida Calligraphy" pitchFamily="66" charset="0"/>
              </a:rPr>
              <a:t>Nem mint sugárral, csillaggal az </a:t>
            </a:r>
            <a:r>
              <a:rPr lang="hu-HU" sz="2400" dirty="0" smtClean="0">
                <a:latin typeface="Lucida Calligraphy" pitchFamily="66" charset="0"/>
              </a:rPr>
              <a:t>ég</a:t>
            </a:r>
            <a:r>
              <a:rPr lang="hu-HU" sz="2400" dirty="0">
                <a:latin typeface="Lucida Calligraphy" pitchFamily="66" charset="0"/>
              </a:rPr>
              <a:t>:</a:t>
            </a:r>
            <a:r>
              <a:rPr lang="hu-HU" sz="2400" dirty="0" smtClean="0">
                <a:latin typeface="Lucida Calligraphy" pitchFamily="66" charset="0"/>
              </a:rPr>
              <a:t/>
            </a:r>
            <a:br>
              <a:rPr lang="hu-HU" sz="2400" dirty="0" smtClean="0">
                <a:latin typeface="Lucida Calligraphy" pitchFamily="66" charset="0"/>
              </a:rPr>
            </a:br>
            <a:r>
              <a:rPr lang="hu-HU" sz="2400" dirty="0">
                <a:latin typeface="Lucida Calligraphy" pitchFamily="66" charset="0"/>
              </a:rPr>
              <a:t>De tartalmával </a:t>
            </a:r>
            <a:r>
              <a:rPr lang="hu-HU" sz="2400" dirty="0" smtClean="0">
                <a:latin typeface="Lucida Calligraphy" pitchFamily="66" charset="0"/>
              </a:rPr>
              <a:t>a „poshadt fazék”,</a:t>
            </a:r>
            <a:r>
              <a:rPr lang="hu-HU" sz="2400" dirty="0">
                <a:latin typeface="Lucida Calligraphy" pitchFamily="66" charset="0"/>
              </a:rPr>
              <a:t>  </a:t>
            </a:r>
            <a:r>
              <a:rPr lang="hu-HU" sz="2400" dirty="0" smtClean="0">
                <a:latin typeface="Lucida Calligraphy" pitchFamily="66" charset="0"/>
              </a:rPr>
              <a:t/>
            </a:r>
            <a:br>
              <a:rPr lang="hu-HU" sz="2400" dirty="0" smtClean="0">
                <a:latin typeface="Lucida Calligraphy" pitchFamily="66" charset="0"/>
              </a:rPr>
            </a:br>
            <a:r>
              <a:rPr lang="hu-HU" sz="2400" dirty="0">
                <a:latin typeface="Lucida Calligraphy" pitchFamily="66" charset="0"/>
              </a:rPr>
              <a:t>Vagy mint csatorna, földalatti árok,</a:t>
            </a:r>
            <a:r>
              <a:rPr lang="hu-HU" sz="2400" dirty="0" smtClean="0">
                <a:latin typeface="Lucida Calligraphy" pitchFamily="66" charset="0"/>
              </a:rPr>
              <a:t/>
            </a:r>
            <a:br>
              <a:rPr lang="hu-HU" sz="2400" dirty="0" smtClean="0">
                <a:latin typeface="Lucida Calligraphy" pitchFamily="66" charset="0"/>
              </a:rPr>
            </a:br>
            <a:r>
              <a:rPr lang="hu-HU" sz="2400" dirty="0">
                <a:latin typeface="Lucida Calligraphy" pitchFamily="66" charset="0"/>
              </a:rPr>
              <a:t>Amelybe nem csupán harmat szivárog. </a:t>
            </a:r>
            <a:r>
              <a:rPr lang="hu-HU" sz="2400" dirty="0" smtClean="0">
                <a:latin typeface="Lucida Calligraphy" pitchFamily="66" charset="0"/>
              </a:rPr>
              <a:t>Tele </a:t>
            </a:r>
            <a:r>
              <a:rPr lang="hu-HU" sz="2400" dirty="0">
                <a:latin typeface="Lucida Calligraphy" pitchFamily="66" charset="0"/>
              </a:rPr>
              <a:t>vagyok. Nincs tűrni mód tovább:</a:t>
            </a:r>
            <a:r>
              <a:rPr lang="hu-HU" sz="2400" dirty="0" smtClean="0">
                <a:latin typeface="Lucida Calligraphy" pitchFamily="66" charset="0"/>
              </a:rPr>
              <a:t/>
            </a:r>
            <a:br>
              <a:rPr lang="hu-HU" sz="2400" dirty="0" smtClean="0">
                <a:latin typeface="Lucida Calligraphy" pitchFamily="66" charset="0"/>
              </a:rPr>
            </a:br>
            <a:r>
              <a:rPr lang="hu-HU" sz="2400" dirty="0">
                <a:latin typeface="Lucida Calligraphy" pitchFamily="66" charset="0"/>
              </a:rPr>
              <a:t>Feszít a kóranyag, a zagyva </a:t>
            </a:r>
            <a:r>
              <a:rPr lang="hu-HU" sz="2400" dirty="0" smtClean="0">
                <a:latin typeface="Lucida Calligraphy" pitchFamily="66" charset="0"/>
              </a:rPr>
              <a:t>táp…</a:t>
            </a:r>
            <a:endParaRPr lang="hu-HU" sz="2400" dirty="0">
              <a:latin typeface="Lucida Calligraphy" pitchFamily="66" charset="0"/>
            </a:endParaRPr>
          </a:p>
        </p:txBody>
      </p:sp>
      <p:pic>
        <p:nvPicPr>
          <p:cNvPr id="10" name="Kép 9" descr="9c445cfb8e1c0cbe27d2df3b93b08a91.jpg"/>
          <p:cNvPicPr>
            <a:picLocks noChangeAspect="1"/>
          </p:cNvPicPr>
          <p:nvPr/>
        </p:nvPicPr>
        <p:blipFill>
          <a:blip r:embed="rId2" cstate="print"/>
          <a:srcRect l="9422" t="9803" r="15212" b="13725"/>
          <a:stretch>
            <a:fillRect/>
          </a:stretch>
        </p:blipFill>
        <p:spPr>
          <a:xfrm>
            <a:off x="7072330" y="2285992"/>
            <a:ext cx="1758474" cy="285752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14282" y="1928802"/>
            <a:ext cx="8715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Lucida Calligraphy" pitchFamily="66" charset="0"/>
              </a:rPr>
              <a:t>- </a:t>
            </a:r>
            <a:r>
              <a:rPr lang="hu-HU" sz="2400" dirty="0">
                <a:latin typeface="Lucida Calligraphy" pitchFamily="66" charset="0"/>
              </a:rPr>
              <a:t>A bukott szabadságharc után minden bonyolulttá és érthetetlenné, minden bizonytalanná vált, míg a forradalom előtt, mondhatni, a forradalom előestéjén egyszerűnek és érthetőnek látszott. </a:t>
            </a:r>
          </a:p>
          <a:p>
            <a:endParaRPr lang="hu-HU" sz="2400" dirty="0" smtClean="0">
              <a:latin typeface="Lucida Calligraphy" pitchFamily="66" charset="0"/>
            </a:endParaRPr>
          </a:p>
          <a:p>
            <a:r>
              <a:rPr lang="hu-HU" sz="2400" dirty="0" smtClean="0">
                <a:latin typeface="Lucida Calligraphy" pitchFamily="66" charset="0"/>
              </a:rPr>
              <a:t>- Barátom</a:t>
            </a:r>
            <a:r>
              <a:rPr lang="hu-HU" sz="2400" dirty="0">
                <a:latin typeface="Lucida Calligraphy" pitchFamily="66" charset="0"/>
              </a:rPr>
              <a:t>, Petőfi meghalt</a:t>
            </a:r>
            <a:r>
              <a:rPr lang="hu-HU" sz="2400" dirty="0" smtClean="0">
                <a:latin typeface="Lucida Calligraphy" pitchFamily="66" charset="0"/>
              </a:rPr>
              <a:t>.</a:t>
            </a:r>
          </a:p>
          <a:p>
            <a:endParaRPr lang="hu-HU" sz="2400" dirty="0">
              <a:latin typeface="Lucida Calligraphy" pitchFamily="66" charset="0"/>
            </a:endParaRPr>
          </a:p>
          <a:p>
            <a:r>
              <a:rPr lang="hu-HU" sz="2400" dirty="0">
                <a:latin typeface="Lucida Calligraphy" pitchFamily="66" charset="0"/>
              </a:rPr>
              <a:t>- Sok költőtársamnak bujdosnia kell, de a reményt nem adhatjuk fel, ébren kell tartani a nemzeti tudatot, írnunk kell. </a:t>
            </a:r>
          </a:p>
          <a:p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43042" y="571480"/>
            <a:ext cx="56436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atin typeface="Lucida Calligraphy" pitchFamily="66" charset="0"/>
              </a:rPr>
              <a:t>Jelenlegi helyzet: </a:t>
            </a:r>
          </a:p>
          <a:p>
            <a:pPr algn="ctr"/>
            <a:endParaRPr lang="hu-H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28596" y="2000240"/>
            <a:ext cx="81439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Lucida Calligraphy" pitchFamily="66" charset="0"/>
              </a:rPr>
              <a:t>Mindezek miatt tervezem egy ars poetica megírását, még ebben az évben (</a:t>
            </a:r>
            <a:r>
              <a:rPr lang="hu-HU" sz="2400" dirty="0" smtClean="0">
                <a:latin typeface="Lucida Calligraphy" pitchFamily="66" charset="0"/>
              </a:rPr>
              <a:t>1861)</a:t>
            </a:r>
            <a:endParaRPr lang="hu-HU" sz="2400" dirty="0">
              <a:latin typeface="Lucida Calligraphy" pitchFamily="66" charset="0"/>
            </a:endParaRPr>
          </a:p>
          <a:p>
            <a:pPr algn="ctr"/>
            <a:r>
              <a:rPr lang="hu-HU" sz="2400" dirty="0">
                <a:latin typeface="Lucida Calligraphy" pitchFamily="66" charset="0"/>
              </a:rPr>
              <a:t>Tiltakoznom kell </a:t>
            </a:r>
            <a:r>
              <a:rPr lang="hu-HU" sz="2400" b="1" dirty="0">
                <a:latin typeface="Lucida Calligraphy" pitchFamily="66" charset="0"/>
              </a:rPr>
              <a:t>f</a:t>
            </a:r>
            <a:r>
              <a:rPr lang="hu-HU" sz="2400" dirty="0">
                <a:latin typeface="Lucida Calligraphy" pitchFamily="66" charset="0"/>
              </a:rPr>
              <a:t>inom gúnnyal a rossz költők ellen, akik elárasztják a sajtót. ezért is adom címnek a Vojtina Ars poeticáját. Utalva Vojtina Mátyásra, aki  a fővárosba keveredett szlovák származású versfaragó, írók kollégájának hiszi magát. </a:t>
            </a:r>
          </a:p>
          <a:p>
            <a:pPr algn="ctr"/>
            <a:endParaRPr lang="hu-HU" sz="2000" dirty="0">
              <a:latin typeface="Lucida Calligraphy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786050" y="428604"/>
            <a:ext cx="378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atin typeface="Lucida Calligraphy" pitchFamily="66" charset="0"/>
              </a:rPr>
              <a:t>Versterv</a:t>
            </a:r>
            <a:r>
              <a:rPr lang="hu-HU" sz="4400" b="1" dirty="0" smtClean="0"/>
              <a:t>:</a:t>
            </a:r>
            <a:endParaRPr lang="hu-HU" sz="44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57158" y="1785926"/>
            <a:ext cx="84296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Lucida Calligraphy" pitchFamily="66" charset="0"/>
              </a:rPr>
              <a:t>Nem </a:t>
            </a:r>
            <a:r>
              <a:rPr lang="hu-HU" sz="2400" dirty="0">
                <a:latin typeface="Lucida Calligraphy" pitchFamily="66" charset="0"/>
              </a:rPr>
              <a:t>a szerelemről, érzésekről kell ebben az időben írni, hanem a </a:t>
            </a:r>
            <a:r>
              <a:rPr lang="hu-HU" sz="2400" dirty="0" smtClean="0">
                <a:latin typeface="Lucida Calligraphy" pitchFamily="66" charset="0"/>
              </a:rPr>
              <a:t>hazáról. Kérdés</a:t>
            </a:r>
            <a:r>
              <a:rPr lang="hu-HU" sz="2400" dirty="0">
                <a:latin typeface="Lucida Calligraphy" pitchFamily="66" charset="0"/>
              </a:rPr>
              <a:t>, </a:t>
            </a:r>
            <a:r>
              <a:rPr lang="hu-HU" sz="2400" dirty="0" smtClean="0">
                <a:latin typeface="Lucida Calligraphy" pitchFamily="66" charset="0"/>
              </a:rPr>
              <a:t>hogyan</a:t>
            </a:r>
            <a:r>
              <a:rPr lang="hu-HU" sz="2400" dirty="0">
                <a:latin typeface="Lucida Calligraphy" pitchFamily="66" charset="0"/>
              </a:rPr>
              <a:t>?</a:t>
            </a:r>
            <a:endParaRPr lang="hu-HU" sz="2400" dirty="0" smtClean="0">
              <a:latin typeface="Lucida Calligraphy" pitchFamily="66" charset="0"/>
            </a:endParaRPr>
          </a:p>
          <a:p>
            <a:pPr>
              <a:buFontTx/>
              <a:buChar char="-"/>
            </a:pPr>
            <a:endParaRPr lang="hu-HU" sz="2400" dirty="0">
              <a:latin typeface="Lucida Calligraphy" pitchFamily="66" charset="0"/>
            </a:endParaRPr>
          </a:p>
          <a:p>
            <a:r>
              <a:rPr lang="hu-HU" sz="2400" dirty="0" smtClean="0">
                <a:latin typeface="Lucida Calligraphy" pitchFamily="66" charset="0"/>
              </a:rPr>
              <a:t>Hazugságokat </a:t>
            </a:r>
            <a:r>
              <a:rPr lang="hu-HU" sz="2400" dirty="0">
                <a:latin typeface="Lucida Calligraphy" pitchFamily="66" charset="0"/>
              </a:rPr>
              <a:t>kell írni, ahogyan sokan teszik? </a:t>
            </a:r>
            <a:r>
              <a:rPr lang="hu-HU" sz="2400" dirty="0" smtClean="0">
                <a:latin typeface="Lucida Calligraphy" pitchFamily="66" charset="0"/>
              </a:rPr>
              <a:t>Ha ezt választom úgy kell megírnom, hogy valóságnak tűnjön.</a:t>
            </a:r>
          </a:p>
          <a:p>
            <a:endParaRPr lang="hu-HU" sz="2400" dirty="0" smtClean="0">
              <a:latin typeface="Lucida Calligraphy" pitchFamily="66" charset="0"/>
            </a:endParaRPr>
          </a:p>
          <a:p>
            <a:r>
              <a:rPr lang="hu-HU" sz="2400" dirty="0" smtClean="0">
                <a:latin typeface="Lucida Calligraphy" pitchFamily="66" charset="0"/>
              </a:rPr>
              <a:t>Ezt </a:t>
            </a:r>
            <a:r>
              <a:rPr lang="hu-HU" sz="2400" dirty="0">
                <a:latin typeface="Lucida Calligraphy" pitchFamily="66" charset="0"/>
              </a:rPr>
              <a:t>elutasítom, egy költő ezt nem teheti. </a:t>
            </a:r>
          </a:p>
          <a:p>
            <a:r>
              <a:rPr lang="hu-HU" sz="2400" dirty="0">
                <a:latin typeface="Lucida Calligraphy" pitchFamily="66" charset="0"/>
              </a:rPr>
              <a:t>Eszméimet versben fejezem ki, a valóságot fogom megírni</a:t>
            </a:r>
            <a:r>
              <a:rPr lang="hu-HU" sz="2400" dirty="0" smtClean="0">
                <a:latin typeface="Lucida Calligraphy" pitchFamily="66" charset="0"/>
              </a:rPr>
              <a:t>.</a:t>
            </a:r>
          </a:p>
          <a:p>
            <a:endParaRPr lang="hu-HU" sz="2400" dirty="0" smtClean="0">
              <a:latin typeface="Lucida Calligraphy" pitchFamily="66" charset="0"/>
            </a:endParaRPr>
          </a:p>
          <a:p>
            <a:endParaRPr lang="hu-HU" dirty="0">
              <a:latin typeface="Lucida Calligraphy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28662" y="285728"/>
            <a:ext cx="72866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atin typeface="Lucida Calligraphy" pitchFamily="66" charset="0"/>
              </a:rPr>
              <a:t>Művem fő gondolatai: </a:t>
            </a:r>
          </a:p>
          <a:p>
            <a:pPr algn="ctr"/>
            <a:endParaRPr lang="hu-HU" sz="32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242886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latin typeface="Lucida Calligraphy" pitchFamily="66" charset="0"/>
              </a:rPr>
              <a:t>A jelenben élek, mert aki a jelenben él, az küzd, vágyakozik és remél.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500298" y="642918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latin typeface="Lucida Calligraphy" pitchFamily="66" charset="0"/>
              </a:rPr>
              <a:t>Üzenet:</a:t>
            </a:r>
            <a:endParaRPr lang="hu-HU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206</Words>
  <Application>Microsoft Office PowerPoint</Application>
  <PresentationFormat>Diavetítés a képernyőre (4:3 oldalarány)</PresentationFormat>
  <Paragraphs>21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13</cp:revision>
  <dcterms:created xsi:type="dcterms:W3CDTF">2018-03-11T16:15:05Z</dcterms:created>
  <dcterms:modified xsi:type="dcterms:W3CDTF">2018-03-11T17:52:49Z</dcterms:modified>
</cp:coreProperties>
</file>