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8"/>
    <p:sldId id="257" r:id="rId39"/>
    <p:sldId id="258" r:id="rId40"/>
    <p:sldId id="259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ed Hat Display" charset="1" panose="02010503040201060303"/>
      <p:regular r:id="rId10"/>
    </p:embeddedFont>
    <p:embeddedFont>
      <p:font typeface="Red Hat Display Bold" charset="1" panose="02010803040201060303"/>
      <p:regular r:id="rId11"/>
    </p:embeddedFont>
    <p:embeddedFont>
      <p:font typeface="Red Hat Display Italics" charset="1" panose="020105030402010D0303"/>
      <p:regular r:id="rId12"/>
    </p:embeddedFont>
    <p:embeddedFont>
      <p:font typeface="Red Hat Display Bold Italics" charset="1" panose="020108030402010D0303"/>
      <p:regular r:id="rId13"/>
    </p:embeddedFont>
    <p:embeddedFont>
      <p:font typeface="The Seasons" charset="1" panose="00000000000000000000"/>
      <p:regular r:id="rId14"/>
    </p:embeddedFont>
    <p:embeddedFont>
      <p:font typeface="The Seasons Bold" charset="1" panose="00000000000000000000"/>
      <p:regular r:id="rId15"/>
    </p:embeddedFont>
    <p:embeddedFont>
      <p:font typeface="The Seasons Italics" charset="1" panose="00000000000000000000"/>
      <p:regular r:id="rId16"/>
    </p:embeddedFont>
    <p:embeddedFont>
      <p:font typeface="The Seasons Bold Italics" charset="1" panose="00000000000000000000"/>
      <p:regular r:id="rId17"/>
    </p:embeddedFont>
    <p:embeddedFont>
      <p:font typeface="The Seasons Light" charset="1" panose="00000000000000000000"/>
      <p:regular r:id="rId18"/>
    </p:embeddedFont>
    <p:embeddedFont>
      <p:font typeface="The Seasons Light Italics" charset="1" panose="00000000000000000000"/>
      <p:regular r:id="rId19"/>
    </p:embeddedFont>
    <p:embeddedFont>
      <p:font typeface="Montserrat" charset="1" panose="00000500000000000000"/>
      <p:regular r:id="rId20"/>
    </p:embeddedFont>
    <p:embeddedFont>
      <p:font typeface="Montserrat Bold" charset="1" panose="00000800000000000000"/>
      <p:regular r:id="rId21"/>
    </p:embeddedFont>
    <p:embeddedFont>
      <p:font typeface="Montserrat Italics" charset="1" panose="00000500000000000000"/>
      <p:regular r:id="rId22"/>
    </p:embeddedFont>
    <p:embeddedFont>
      <p:font typeface="Montserrat Bold Italics" charset="1" panose="00000800000000000000"/>
      <p:regular r:id="rId23"/>
    </p:embeddedFont>
    <p:embeddedFont>
      <p:font typeface="Montserrat Thin" charset="1" panose="00000300000000000000"/>
      <p:regular r:id="rId24"/>
    </p:embeddedFont>
    <p:embeddedFont>
      <p:font typeface="Montserrat Thin Italics" charset="1" panose="00000300000000000000"/>
      <p:regular r:id="rId25"/>
    </p:embeddedFont>
    <p:embeddedFont>
      <p:font typeface="Montserrat Extra-Light" charset="1" panose="00000300000000000000"/>
      <p:regular r:id="rId26"/>
    </p:embeddedFont>
    <p:embeddedFont>
      <p:font typeface="Montserrat Extra-Light Italics" charset="1" panose="00000300000000000000"/>
      <p:regular r:id="rId27"/>
    </p:embeddedFont>
    <p:embeddedFont>
      <p:font typeface="Montserrat Light" charset="1" panose="00000400000000000000"/>
      <p:regular r:id="rId28"/>
    </p:embeddedFont>
    <p:embeddedFont>
      <p:font typeface="Montserrat Light Italics" charset="1" panose="00000400000000000000"/>
      <p:regular r:id="rId29"/>
    </p:embeddedFont>
    <p:embeddedFont>
      <p:font typeface="Montserrat Medium" charset="1" panose="00000600000000000000"/>
      <p:regular r:id="rId30"/>
    </p:embeddedFont>
    <p:embeddedFont>
      <p:font typeface="Montserrat Medium Italics" charset="1" panose="00000600000000000000"/>
      <p:regular r:id="rId31"/>
    </p:embeddedFont>
    <p:embeddedFont>
      <p:font typeface="Montserrat Semi-Bold" charset="1" panose="00000700000000000000"/>
      <p:regular r:id="rId32"/>
    </p:embeddedFont>
    <p:embeddedFont>
      <p:font typeface="Montserrat Semi-Bold Italics" charset="1" panose="00000700000000000000"/>
      <p:regular r:id="rId33"/>
    </p:embeddedFont>
    <p:embeddedFont>
      <p:font typeface="Montserrat Ultra-Bold" charset="1" panose="00000900000000000000"/>
      <p:regular r:id="rId34"/>
    </p:embeddedFont>
    <p:embeddedFont>
      <p:font typeface="Montserrat Ultra-Bold Italics" charset="1" panose="00000900000000000000"/>
      <p:regular r:id="rId35"/>
    </p:embeddedFont>
    <p:embeddedFont>
      <p:font typeface="Montserrat Heavy" charset="1" panose="00000A00000000000000"/>
      <p:regular r:id="rId36"/>
    </p:embeddedFont>
    <p:embeddedFont>
      <p:font typeface="Montserrat Heavy Italics" charset="1" panose="00000A0000000000000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slides/slide1.xml" Type="http://schemas.openxmlformats.org/officeDocument/2006/relationships/slide"/><Relationship Id="rId39" Target="slides/slide2.xml" Type="http://schemas.openxmlformats.org/officeDocument/2006/relationships/slide"/><Relationship Id="rId4" Target="theme/theme1.xml" Type="http://schemas.openxmlformats.org/officeDocument/2006/relationships/theme"/><Relationship Id="rId40" Target="slides/slide3.xml" Type="http://schemas.openxmlformats.org/officeDocument/2006/relationships/slide"/><Relationship Id="rId41" Target="slides/slide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F22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7992151"/>
            <a:ext cx="18288000" cy="2294849"/>
            <a:chOff x="0" y="0"/>
            <a:chExt cx="6186311" cy="7762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86311" cy="776282"/>
            </a:xfrm>
            <a:custGeom>
              <a:avLst/>
              <a:gdLst/>
              <a:ahLst/>
              <a:cxnLst/>
              <a:rect r="r" b="b" t="t" l="l"/>
              <a:pathLst>
                <a:path h="776282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776282"/>
                  </a:lnTo>
                  <a:lnTo>
                    <a:pt x="0" y="776282"/>
                  </a:lnTo>
                  <a:close/>
                </a:path>
              </a:pathLst>
            </a:custGeom>
            <a:solidFill>
              <a:srgbClr val="C8A888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3727850" y="0"/>
            <a:ext cx="4788131" cy="10287000"/>
          </a:xfrm>
          <a:custGeom>
            <a:avLst/>
            <a:gdLst/>
            <a:ahLst/>
            <a:cxnLst/>
            <a:rect r="r" b="b" t="t" l="l"/>
            <a:pathLst>
              <a:path h="10287000" w="4788131">
                <a:moveTo>
                  <a:pt x="4788131" y="0"/>
                </a:moveTo>
                <a:lnTo>
                  <a:pt x="0" y="0"/>
                </a:lnTo>
                <a:lnTo>
                  <a:pt x="0" y="10287000"/>
                </a:lnTo>
                <a:lnTo>
                  <a:pt x="4788131" y="10287000"/>
                </a:lnTo>
                <a:lnTo>
                  <a:pt x="47881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27981" y="0"/>
            <a:ext cx="4788131" cy="10287000"/>
          </a:xfrm>
          <a:custGeom>
            <a:avLst/>
            <a:gdLst/>
            <a:ahLst/>
            <a:cxnLst/>
            <a:rect r="r" b="b" t="t" l="l"/>
            <a:pathLst>
              <a:path h="10287000" w="4788131">
                <a:moveTo>
                  <a:pt x="0" y="0"/>
                </a:moveTo>
                <a:lnTo>
                  <a:pt x="4788131" y="0"/>
                </a:lnTo>
                <a:lnTo>
                  <a:pt x="47881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466483" y="215186"/>
            <a:ext cx="4131831" cy="4718438"/>
          </a:xfrm>
          <a:custGeom>
            <a:avLst/>
            <a:gdLst/>
            <a:ahLst/>
            <a:cxnLst/>
            <a:rect r="r" b="b" t="t" l="l"/>
            <a:pathLst>
              <a:path h="4718438" w="4131831">
                <a:moveTo>
                  <a:pt x="0" y="0"/>
                </a:moveTo>
                <a:lnTo>
                  <a:pt x="4131831" y="0"/>
                </a:lnTo>
                <a:lnTo>
                  <a:pt x="4131831" y="4718437"/>
                </a:lnTo>
                <a:lnTo>
                  <a:pt x="0" y="47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9709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29816" y="5333673"/>
            <a:ext cx="13887469" cy="291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6"/>
              </a:lnSpc>
            </a:pPr>
            <a:r>
              <a:rPr lang="en-US" sz="13099">
                <a:solidFill>
                  <a:srgbClr val="D1B266"/>
                </a:solidFill>
                <a:latin typeface="The Seasons Bold"/>
              </a:rPr>
              <a:t>SINKOVITS IMRE (1928-2001)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07315" y="8338571"/>
            <a:ext cx="10116447" cy="919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6"/>
              </a:lnSpc>
            </a:pPr>
            <a:r>
              <a:rPr lang="en-US" sz="5040">
                <a:solidFill>
                  <a:srgbClr val="1F222B"/>
                </a:solidFill>
                <a:latin typeface="The Seasons"/>
              </a:rPr>
              <a:t>Készítette: dramaTourg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32373" y="9279566"/>
            <a:ext cx="10066332" cy="503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7"/>
              </a:lnSpc>
            </a:pPr>
            <a:r>
              <a:rPr lang="en-US" sz="2991">
                <a:solidFill>
                  <a:srgbClr val="1F222B"/>
                </a:solidFill>
                <a:latin typeface="Red Hat Display"/>
              </a:rPr>
              <a:t>2024. április 7.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82206" y="7083302"/>
            <a:ext cx="1965020" cy="1407669"/>
          </a:xfrm>
          <a:custGeom>
            <a:avLst/>
            <a:gdLst/>
            <a:ahLst/>
            <a:cxnLst/>
            <a:rect r="r" b="b" t="t" l="l"/>
            <a:pathLst>
              <a:path h="1407669" w="1965020">
                <a:moveTo>
                  <a:pt x="0" y="0"/>
                </a:moveTo>
                <a:lnTo>
                  <a:pt x="1965020" y="0"/>
                </a:lnTo>
                <a:lnTo>
                  <a:pt x="1965020" y="1407669"/>
                </a:lnTo>
                <a:lnTo>
                  <a:pt x="0" y="14076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56895" y="6842078"/>
            <a:ext cx="1965020" cy="1407669"/>
          </a:xfrm>
          <a:custGeom>
            <a:avLst/>
            <a:gdLst/>
            <a:ahLst/>
            <a:cxnLst/>
            <a:rect r="r" b="b" t="t" l="l"/>
            <a:pathLst>
              <a:path h="1407669" w="1965020">
                <a:moveTo>
                  <a:pt x="0" y="0"/>
                </a:moveTo>
                <a:lnTo>
                  <a:pt x="1965020" y="0"/>
                </a:lnTo>
                <a:lnTo>
                  <a:pt x="1965020" y="1407669"/>
                </a:lnTo>
                <a:lnTo>
                  <a:pt x="0" y="14076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A8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595023">
            <a:off x="1091118" y="5192431"/>
            <a:ext cx="1193495" cy="655337"/>
          </a:xfrm>
          <a:custGeom>
            <a:avLst/>
            <a:gdLst/>
            <a:ahLst/>
            <a:cxnLst/>
            <a:rect r="r" b="b" t="t" l="l"/>
            <a:pathLst>
              <a:path h="655337" w="1193495">
                <a:moveTo>
                  <a:pt x="0" y="0"/>
                </a:moveTo>
                <a:lnTo>
                  <a:pt x="1193495" y="0"/>
                </a:lnTo>
                <a:lnTo>
                  <a:pt x="1193495" y="655337"/>
                </a:lnTo>
                <a:lnTo>
                  <a:pt x="0" y="655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595023">
            <a:off x="1120819" y="3783037"/>
            <a:ext cx="1193495" cy="655337"/>
          </a:xfrm>
          <a:custGeom>
            <a:avLst/>
            <a:gdLst/>
            <a:ahLst/>
            <a:cxnLst/>
            <a:rect r="r" b="b" t="t" l="l"/>
            <a:pathLst>
              <a:path h="655337" w="1193495">
                <a:moveTo>
                  <a:pt x="0" y="0"/>
                </a:moveTo>
                <a:lnTo>
                  <a:pt x="1193495" y="0"/>
                </a:lnTo>
                <a:lnTo>
                  <a:pt x="1193495" y="655337"/>
                </a:lnTo>
                <a:lnTo>
                  <a:pt x="0" y="655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595023">
            <a:off x="1091118" y="6597062"/>
            <a:ext cx="1193495" cy="655337"/>
          </a:xfrm>
          <a:custGeom>
            <a:avLst/>
            <a:gdLst/>
            <a:ahLst/>
            <a:cxnLst/>
            <a:rect r="r" b="b" t="t" l="l"/>
            <a:pathLst>
              <a:path h="655337" w="1193495">
                <a:moveTo>
                  <a:pt x="0" y="0"/>
                </a:moveTo>
                <a:lnTo>
                  <a:pt x="1193495" y="0"/>
                </a:lnTo>
                <a:lnTo>
                  <a:pt x="1193495" y="655337"/>
                </a:lnTo>
                <a:lnTo>
                  <a:pt x="0" y="655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595023">
            <a:off x="9741853" y="3405204"/>
            <a:ext cx="1193495" cy="655337"/>
          </a:xfrm>
          <a:custGeom>
            <a:avLst/>
            <a:gdLst/>
            <a:ahLst/>
            <a:cxnLst/>
            <a:rect r="r" b="b" t="t" l="l"/>
            <a:pathLst>
              <a:path h="655337" w="1193495">
                <a:moveTo>
                  <a:pt x="0" y="0"/>
                </a:moveTo>
                <a:lnTo>
                  <a:pt x="1193495" y="0"/>
                </a:lnTo>
                <a:lnTo>
                  <a:pt x="1193495" y="655337"/>
                </a:lnTo>
                <a:lnTo>
                  <a:pt x="0" y="655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595023">
            <a:off x="1310591" y="8001693"/>
            <a:ext cx="1193495" cy="655337"/>
          </a:xfrm>
          <a:custGeom>
            <a:avLst/>
            <a:gdLst/>
            <a:ahLst/>
            <a:cxnLst/>
            <a:rect r="r" b="b" t="t" l="l"/>
            <a:pathLst>
              <a:path h="655337" w="1193495">
                <a:moveTo>
                  <a:pt x="0" y="0"/>
                </a:moveTo>
                <a:lnTo>
                  <a:pt x="1193495" y="0"/>
                </a:lnTo>
                <a:lnTo>
                  <a:pt x="1193495" y="655337"/>
                </a:lnTo>
                <a:lnTo>
                  <a:pt x="0" y="655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595023">
            <a:off x="9769700" y="4958796"/>
            <a:ext cx="1193495" cy="655337"/>
          </a:xfrm>
          <a:custGeom>
            <a:avLst/>
            <a:gdLst/>
            <a:ahLst/>
            <a:cxnLst/>
            <a:rect r="r" b="b" t="t" l="l"/>
            <a:pathLst>
              <a:path h="655337" w="1193495">
                <a:moveTo>
                  <a:pt x="0" y="0"/>
                </a:moveTo>
                <a:lnTo>
                  <a:pt x="1193495" y="0"/>
                </a:lnTo>
                <a:lnTo>
                  <a:pt x="1193495" y="655337"/>
                </a:lnTo>
                <a:lnTo>
                  <a:pt x="0" y="655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96761" y="2830096"/>
            <a:ext cx="1515861" cy="2005601"/>
          </a:xfrm>
          <a:custGeom>
            <a:avLst/>
            <a:gdLst/>
            <a:ahLst/>
            <a:cxnLst/>
            <a:rect r="r" b="b" t="t" l="l"/>
            <a:pathLst>
              <a:path h="2005601" w="1515861">
                <a:moveTo>
                  <a:pt x="0" y="0"/>
                </a:moveTo>
                <a:lnTo>
                  <a:pt x="1515861" y="0"/>
                </a:lnTo>
                <a:lnTo>
                  <a:pt x="1515861" y="2005601"/>
                </a:lnTo>
                <a:lnTo>
                  <a:pt x="0" y="20056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82758" y="1343025"/>
            <a:ext cx="15402755" cy="1610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82"/>
              </a:lnSpc>
            </a:pPr>
            <a:r>
              <a:rPr lang="en-US" sz="12508">
                <a:solidFill>
                  <a:srgbClr val="5F1A1F"/>
                </a:solidFill>
                <a:latin typeface="The Seasons Bold"/>
              </a:rPr>
              <a:t>KITÜNTETÉSEI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18904" y="6068684"/>
            <a:ext cx="6617632" cy="1393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3845">
                <a:solidFill>
                  <a:srgbClr val="1F222B"/>
                </a:solidFill>
                <a:latin typeface="The Seasons Bold"/>
              </a:rPr>
              <a:t>Magyarország érdemes művésze (1970)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14882" y="4869524"/>
            <a:ext cx="6425675" cy="710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3845">
                <a:solidFill>
                  <a:srgbClr val="1F222B"/>
                </a:solidFill>
                <a:latin typeface="The Seasons Bold"/>
              </a:rPr>
              <a:t>Jászai Mari-díj (1955, 1962)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814882" y="3415956"/>
            <a:ext cx="6425675" cy="710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3845">
                <a:solidFill>
                  <a:srgbClr val="1F222B"/>
                </a:solidFill>
                <a:latin typeface="The Seasons Bold"/>
              </a:rPr>
              <a:t>Kossuth-díj (1966)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18325" y="7582957"/>
            <a:ext cx="6425675" cy="1393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3845">
                <a:solidFill>
                  <a:srgbClr val="1F222B"/>
                </a:solidFill>
                <a:latin typeface="The Seasons Bold"/>
              </a:rPr>
              <a:t>Magyarország kiváló művésze (1974)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340666" y="3074008"/>
            <a:ext cx="6425675" cy="1393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3845">
                <a:solidFill>
                  <a:srgbClr val="1F222B"/>
                </a:solidFill>
                <a:latin typeface="The Seasons Bold"/>
              </a:rPr>
              <a:t>A Nemzeti Színház örökös tagja (1989)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340666" y="6410632"/>
            <a:ext cx="6425675" cy="710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3845">
                <a:solidFill>
                  <a:srgbClr val="1F222B"/>
                </a:solidFill>
                <a:latin typeface="The Seasons Bold"/>
              </a:rPr>
              <a:t>A Nemzet Színésze (2000)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2595023">
            <a:off x="9770428" y="6387239"/>
            <a:ext cx="1193495" cy="655337"/>
          </a:xfrm>
          <a:custGeom>
            <a:avLst/>
            <a:gdLst/>
            <a:ahLst/>
            <a:cxnLst/>
            <a:rect r="r" b="b" t="t" l="l"/>
            <a:pathLst>
              <a:path h="655337" w="1193495">
                <a:moveTo>
                  <a:pt x="0" y="0"/>
                </a:moveTo>
                <a:lnTo>
                  <a:pt x="1193495" y="0"/>
                </a:lnTo>
                <a:lnTo>
                  <a:pt x="1193495" y="655337"/>
                </a:lnTo>
                <a:lnTo>
                  <a:pt x="0" y="655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1340666" y="4673410"/>
            <a:ext cx="6425675" cy="1393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83"/>
              </a:lnSpc>
            </a:pPr>
            <a:r>
              <a:rPr lang="en-US" sz="3845">
                <a:solidFill>
                  <a:srgbClr val="1F222B"/>
                </a:solidFill>
                <a:latin typeface="The Seasons Bold"/>
              </a:rPr>
              <a:t>Örökös tag a Halhatatlanok Társulatában (1997)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1A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47234" y="712476"/>
            <a:ext cx="8238835" cy="9360654"/>
            <a:chOff x="0" y="0"/>
            <a:chExt cx="2786964" cy="31664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86964" cy="3166444"/>
            </a:xfrm>
            <a:custGeom>
              <a:avLst/>
              <a:gdLst/>
              <a:ahLst/>
              <a:cxnLst/>
              <a:rect r="r" b="b" t="t" l="l"/>
              <a:pathLst>
                <a:path h="3166444" w="2786964">
                  <a:moveTo>
                    <a:pt x="0" y="0"/>
                  </a:moveTo>
                  <a:lnTo>
                    <a:pt x="2786964" y="0"/>
                  </a:lnTo>
                  <a:lnTo>
                    <a:pt x="2786964" y="3166444"/>
                  </a:lnTo>
                  <a:lnTo>
                    <a:pt x="0" y="3166444"/>
                  </a:lnTo>
                  <a:close/>
                </a:path>
              </a:pathLst>
            </a:custGeom>
            <a:solidFill>
              <a:srgbClr val="C8A888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2001" y="712476"/>
            <a:ext cx="8047827" cy="9360654"/>
            <a:chOff x="0" y="0"/>
            <a:chExt cx="2722351" cy="31664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722351" cy="3166444"/>
            </a:xfrm>
            <a:custGeom>
              <a:avLst/>
              <a:gdLst/>
              <a:ahLst/>
              <a:cxnLst/>
              <a:rect r="r" b="b" t="t" l="l"/>
              <a:pathLst>
                <a:path h="3166444" w="2722351">
                  <a:moveTo>
                    <a:pt x="0" y="0"/>
                  </a:moveTo>
                  <a:lnTo>
                    <a:pt x="2722351" y="0"/>
                  </a:lnTo>
                  <a:lnTo>
                    <a:pt x="2722351" y="3166444"/>
                  </a:lnTo>
                  <a:lnTo>
                    <a:pt x="0" y="3166444"/>
                  </a:lnTo>
                  <a:close/>
                </a:path>
              </a:pathLst>
            </a:custGeom>
            <a:solidFill>
              <a:srgbClr val="C8A888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7570329" y="3353746"/>
            <a:ext cx="2739822" cy="4109733"/>
          </a:xfrm>
          <a:custGeom>
            <a:avLst/>
            <a:gdLst/>
            <a:ahLst/>
            <a:cxnLst/>
            <a:rect r="r" b="b" t="t" l="l"/>
            <a:pathLst>
              <a:path h="4109733" w="2739822">
                <a:moveTo>
                  <a:pt x="0" y="0"/>
                </a:moveTo>
                <a:lnTo>
                  <a:pt x="2739822" y="0"/>
                </a:lnTo>
                <a:lnTo>
                  <a:pt x="2739822" y="4109733"/>
                </a:lnTo>
                <a:lnTo>
                  <a:pt x="0" y="4109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94170" y="912501"/>
            <a:ext cx="6783490" cy="1378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2"/>
              </a:lnSpc>
            </a:pPr>
            <a:r>
              <a:rPr lang="en-US" sz="10207">
                <a:solidFill>
                  <a:srgbClr val="1F222B"/>
                </a:solidFill>
                <a:latin typeface="The Seasons Bold"/>
              </a:rPr>
              <a:t>ÉLETRAJZA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88111" y="727458"/>
            <a:ext cx="7997959" cy="8778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7000"/>
              </a:lnSpc>
              <a:buFont typeface="Arial"/>
              <a:buChar char="•"/>
            </a:pPr>
            <a:r>
              <a:rPr lang="en-US" sz="3500">
                <a:solidFill>
                  <a:srgbClr val="1F222B"/>
                </a:solidFill>
                <a:latin typeface="Montserrat"/>
              </a:rPr>
              <a:t>1956. október 23-án a Petőfi-szobornál , majd a Parlament előtt is elszavalta a Nemzeti dalt</a:t>
            </a:r>
          </a:p>
          <a:p>
            <a:pPr marL="755651" indent="-377825" lvl="1">
              <a:lnSpc>
                <a:spcPts val="7000"/>
              </a:lnSpc>
              <a:buFont typeface="Arial"/>
              <a:buChar char="•"/>
            </a:pPr>
            <a:r>
              <a:rPr lang="en-US" sz="3500">
                <a:solidFill>
                  <a:srgbClr val="1F222B"/>
                </a:solidFill>
                <a:latin typeface="Montserrat"/>
              </a:rPr>
              <a:t> ezt követően, 1961-ig a József Attila Színház tagja </a:t>
            </a:r>
          </a:p>
          <a:p>
            <a:pPr marL="755651" indent="-377825" lvl="1">
              <a:lnSpc>
                <a:spcPts val="7000"/>
              </a:lnSpc>
              <a:buFont typeface="Arial"/>
              <a:buChar char="•"/>
            </a:pPr>
            <a:r>
              <a:rPr lang="en-US" sz="3500">
                <a:solidFill>
                  <a:srgbClr val="1F222B"/>
                </a:solidFill>
                <a:latin typeface="Montserrat"/>
              </a:rPr>
              <a:t>1963-ban visszatért a Nemzeti Színházhoz, melynek 1989 óta örökös tagja</a:t>
            </a:r>
          </a:p>
          <a:p>
            <a:pPr marL="755651" indent="-377825" lvl="1">
              <a:lnSpc>
                <a:spcPts val="7000"/>
              </a:lnSpc>
              <a:buFont typeface="Arial"/>
              <a:buChar char="•"/>
            </a:pPr>
            <a:r>
              <a:rPr lang="en-US" sz="3500">
                <a:solidFill>
                  <a:srgbClr val="1F222B"/>
                </a:solidFill>
                <a:latin typeface="Montserrat"/>
              </a:rPr>
              <a:t>elhunyt 2001. január 17-én, Budapesten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46795" y="2482864"/>
            <a:ext cx="8278239" cy="7059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51" indent="-377825" lvl="1">
              <a:lnSpc>
                <a:spcPts val="7000"/>
              </a:lnSpc>
              <a:buFont typeface="Arial"/>
              <a:buChar char="•"/>
            </a:pPr>
            <a:r>
              <a:rPr lang="en-US" sz="3500">
                <a:solidFill>
                  <a:srgbClr val="1F222B"/>
                </a:solidFill>
                <a:latin typeface="Montserrat"/>
              </a:rPr>
              <a:t>1928. szeptember 21-én született Budapesten</a:t>
            </a:r>
          </a:p>
          <a:p>
            <a:pPr marL="755651" indent="-377825" lvl="1">
              <a:lnSpc>
                <a:spcPts val="7000"/>
              </a:lnSpc>
              <a:buFont typeface="Arial"/>
              <a:buChar char="•"/>
            </a:pPr>
            <a:r>
              <a:rPr lang="en-US" sz="3500">
                <a:solidFill>
                  <a:srgbClr val="1F222B"/>
                </a:solidFill>
                <a:latin typeface="Montserrat"/>
              </a:rPr>
              <a:t>1951-ben szerzett diplomát a Színház- és Filmművészeti Főiskolán</a:t>
            </a:r>
          </a:p>
          <a:p>
            <a:pPr marL="755651" indent="-377825" lvl="1">
              <a:lnSpc>
                <a:spcPts val="7000"/>
              </a:lnSpc>
              <a:buFont typeface="Arial"/>
              <a:buChar char="•"/>
            </a:pPr>
          </a:p>
          <a:p>
            <a:pPr>
              <a:lnSpc>
                <a:spcPts val="7200"/>
              </a:lnSpc>
            </a:pPr>
          </a:p>
          <a:p>
            <a:pPr>
              <a:lnSpc>
                <a:spcPts val="72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294170" y="7387279"/>
            <a:ext cx="7645122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1F222B"/>
                </a:solidFill>
                <a:latin typeface="Montserrat"/>
              </a:rPr>
              <a:t>1951-1956: a Nemzeti Színház tagja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F1A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76047" y="2068047"/>
            <a:ext cx="4183253" cy="4114800"/>
          </a:xfrm>
          <a:custGeom>
            <a:avLst/>
            <a:gdLst/>
            <a:ahLst/>
            <a:cxnLst/>
            <a:rect r="r" b="b" t="t" l="l"/>
            <a:pathLst>
              <a:path h="4114800" w="4183253">
                <a:moveTo>
                  <a:pt x="0" y="0"/>
                </a:moveTo>
                <a:lnTo>
                  <a:pt x="4183253" y="0"/>
                </a:lnTo>
                <a:lnTo>
                  <a:pt x="41832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64480"/>
            <a:ext cx="16321780" cy="1754207"/>
          </a:xfrm>
          <a:custGeom>
            <a:avLst/>
            <a:gdLst/>
            <a:ahLst/>
            <a:cxnLst/>
            <a:rect r="r" b="b" t="t" l="l"/>
            <a:pathLst>
              <a:path h="1754207" w="16321780">
                <a:moveTo>
                  <a:pt x="0" y="0"/>
                </a:moveTo>
                <a:lnTo>
                  <a:pt x="16321780" y="0"/>
                </a:lnTo>
                <a:lnTo>
                  <a:pt x="16321780" y="1754207"/>
                </a:lnTo>
                <a:lnTo>
                  <a:pt x="0" y="17542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45249" r="0" b="-81209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7000" y="2308608"/>
            <a:ext cx="3425331" cy="4236594"/>
          </a:xfrm>
          <a:custGeom>
            <a:avLst/>
            <a:gdLst/>
            <a:ahLst/>
            <a:cxnLst/>
            <a:rect r="r" b="b" t="t" l="l"/>
            <a:pathLst>
              <a:path h="4236594" w="3425331">
                <a:moveTo>
                  <a:pt x="0" y="0"/>
                </a:moveTo>
                <a:lnTo>
                  <a:pt x="3425332" y="0"/>
                </a:lnTo>
                <a:lnTo>
                  <a:pt x="3425332" y="4236594"/>
                </a:lnTo>
                <a:lnTo>
                  <a:pt x="0" y="42365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077157" y="6008137"/>
            <a:ext cx="2845624" cy="4056528"/>
          </a:xfrm>
          <a:custGeom>
            <a:avLst/>
            <a:gdLst/>
            <a:ahLst/>
            <a:cxnLst/>
            <a:rect r="r" b="b" t="t" l="l"/>
            <a:pathLst>
              <a:path h="4056528" w="2845624">
                <a:moveTo>
                  <a:pt x="0" y="0"/>
                </a:moveTo>
                <a:lnTo>
                  <a:pt x="2845624" y="0"/>
                </a:lnTo>
                <a:lnTo>
                  <a:pt x="2845624" y="4056527"/>
                </a:lnTo>
                <a:lnTo>
                  <a:pt x="0" y="40565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83389" y="2152037"/>
            <a:ext cx="8964960" cy="910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77"/>
              </a:lnSpc>
            </a:pPr>
            <a:r>
              <a:rPr lang="en-US" sz="6792">
                <a:solidFill>
                  <a:srgbClr val="D1B266"/>
                </a:solidFill>
                <a:latin typeface="The Seasons Bold"/>
              </a:rPr>
              <a:t>JELENTŐS SZEREPEI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3389" y="3005318"/>
            <a:ext cx="7859896" cy="7059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17427" indent="-358713" lvl="1">
              <a:lnSpc>
                <a:spcPts val="4652"/>
              </a:lnSpc>
              <a:buFont typeface="Arial"/>
              <a:buChar char="•"/>
            </a:pPr>
            <a:r>
              <a:rPr lang="en-US" sz="3322">
                <a:solidFill>
                  <a:srgbClr val="FDFAF0"/>
                </a:solidFill>
                <a:latin typeface="Montserrat"/>
              </a:rPr>
              <a:t>ideális drámai hős volt</a:t>
            </a:r>
          </a:p>
          <a:p>
            <a:pPr marL="717427" indent="-358713" lvl="1">
              <a:lnSpc>
                <a:spcPts val="4652"/>
              </a:lnSpc>
              <a:buFont typeface="Arial"/>
              <a:buChar char="•"/>
            </a:pPr>
            <a:r>
              <a:rPr lang="en-US" sz="3322">
                <a:solidFill>
                  <a:srgbClr val="FDFAF0"/>
                </a:solidFill>
                <a:latin typeface="Montserrat"/>
              </a:rPr>
              <a:t> neve egyet jelentett a minőségi színjátszással</a:t>
            </a:r>
          </a:p>
          <a:p>
            <a:pPr marL="717427" indent="-358713" lvl="1">
              <a:lnSpc>
                <a:spcPts val="4652"/>
              </a:lnSpc>
              <a:buFont typeface="Arial"/>
              <a:buChar char="•"/>
            </a:pPr>
            <a:r>
              <a:rPr lang="en-US" sz="3322">
                <a:solidFill>
                  <a:srgbClr val="FDFAF0"/>
                </a:solidFill>
                <a:latin typeface="Montserrat"/>
              </a:rPr>
              <a:t>Katona József: Bánk bán – Tiborc, Bánk bán.</a:t>
            </a:r>
          </a:p>
          <a:p>
            <a:pPr marL="717427" indent="-358713" lvl="1">
              <a:lnSpc>
                <a:spcPts val="4652"/>
              </a:lnSpc>
              <a:buFont typeface="Arial"/>
              <a:buChar char="•"/>
            </a:pPr>
            <a:r>
              <a:rPr lang="en-US" sz="3322">
                <a:solidFill>
                  <a:srgbClr val="FDFAF0"/>
                </a:solidFill>
                <a:latin typeface="Montserrat"/>
              </a:rPr>
              <a:t>Madách Imre: Az ember tragédiája – Ádám, Lucifer, az Úr hangja, A Föld szelleme, Rabszolga, Saint-Just, Udvaronc.</a:t>
            </a:r>
          </a:p>
          <a:p>
            <a:pPr marL="717427" indent="-358713" lvl="1">
              <a:lnSpc>
                <a:spcPts val="4652"/>
              </a:lnSpc>
              <a:buFont typeface="Arial"/>
              <a:buChar char="•"/>
            </a:pPr>
            <a:r>
              <a:rPr lang="en-US" sz="3322">
                <a:solidFill>
                  <a:srgbClr val="FDFAF0"/>
                </a:solidFill>
                <a:latin typeface="Montserrat"/>
              </a:rPr>
              <a:t>Madách Imre: Mózes – Mózes</a:t>
            </a:r>
          </a:p>
          <a:p>
            <a:pPr marL="717427" indent="-358713" lvl="1">
              <a:lnSpc>
                <a:spcPts val="4652"/>
              </a:lnSpc>
              <a:buFont typeface="Arial"/>
              <a:buChar char="•"/>
            </a:pPr>
            <a:r>
              <a:rPr lang="en-US" sz="3322">
                <a:solidFill>
                  <a:srgbClr val="FDFAF0"/>
                </a:solidFill>
                <a:latin typeface="Montserrat"/>
              </a:rPr>
              <a:t>Shakespeare: A vihar – Prospero</a:t>
            </a:r>
          </a:p>
          <a:p>
            <a:pPr>
              <a:lnSpc>
                <a:spcPts val="4652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783389" y="482454"/>
            <a:ext cx="14755001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ontserrat"/>
              </a:rPr>
              <a:t>„Én a színházat nem szórakoztató, hanem szórakoztatva nevelő intézménynek tekintem." (Sinkovits Imre)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DAGBxCUgpdo</dc:identifier>
  <dcterms:modified xsi:type="dcterms:W3CDTF">2011-08-01T06:04:30Z</dcterms:modified>
  <cp:revision>1</cp:revision>
  <dc:title>Colorful Vintage Illustration Trendy History Theater Presentation</dc:title>
</cp:coreProperties>
</file>