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22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86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10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08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84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971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57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147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011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72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909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5985-2402-419D-86A3-D4C0232AF41B}" type="datetimeFigureOut">
              <a:rPr lang="hu-HU" smtClean="0"/>
              <a:t>2022. 03. 18.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4C073-3474-49E2-BBAC-4BA586E7EB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5951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konyvtar.dia.hu/html/muvek/TAMASI/tamasi00101a/tamasi00101b_o/tamasi00101b_o.html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konyvtar.dia.hu/html/muvek/TAMASI/tamasi00101a/tamasi00101b_o/tamasi00101b_o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hyperlink" Target="https://nemzetiszinhaz.hu/muvesz/toth-laszlo" TargetMode="External"/><Relationship Id="rId26" Type="http://schemas.openxmlformats.org/officeDocument/2006/relationships/image" Target="../media/image26.jpeg"/><Relationship Id="rId3" Type="http://schemas.openxmlformats.org/officeDocument/2006/relationships/image" Target="../media/image13.jpeg"/><Relationship Id="rId21" Type="http://schemas.openxmlformats.org/officeDocument/2006/relationships/hyperlink" Target="https://nemzetiszinhaz.hu/muvesz/varga-jozsef" TargetMode="Externa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hyperlink" Target="https://nemzetiszinhaz.hu/muvesz/barta-agnes" TargetMode="External"/><Relationship Id="rId25" Type="http://schemas.openxmlformats.org/officeDocument/2006/relationships/image" Target="../media/image25.jpeg"/><Relationship Id="rId2" Type="http://schemas.openxmlformats.org/officeDocument/2006/relationships/image" Target="../media/image1.jpeg"/><Relationship Id="rId16" Type="http://schemas.openxmlformats.org/officeDocument/2006/relationships/hyperlink" Target="https://nemzetiszinhaz.hu/muvesz/rubold-odon" TargetMode="External"/><Relationship Id="rId20" Type="http://schemas.openxmlformats.org/officeDocument/2006/relationships/hyperlink" Target="https://nemzetiszinhaz.hu/muvesz/toth-auguszt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24.jpeg"/><Relationship Id="rId5" Type="http://schemas.openxmlformats.org/officeDocument/2006/relationships/image" Target="../media/image15.jpeg"/><Relationship Id="rId15" Type="http://schemas.openxmlformats.org/officeDocument/2006/relationships/hyperlink" Target="https://nemzetiszinhaz.hu/muvesz/horvath-lajos-otto" TargetMode="External"/><Relationship Id="rId23" Type="http://schemas.openxmlformats.org/officeDocument/2006/relationships/hyperlink" Target="https://konyvtar.dia.hu/html/muvek/TAMASI/tamasi00101a/tamasi00101b_o/tamasi00101b_o.html" TargetMode="External"/><Relationship Id="rId10" Type="http://schemas.openxmlformats.org/officeDocument/2006/relationships/image" Target="../media/image20.jpeg"/><Relationship Id="rId19" Type="http://schemas.openxmlformats.org/officeDocument/2006/relationships/hyperlink" Target="https://nemzetiszinhaz.hu/muvesz/katona-kinga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hyperlink" Target="https://nemzetiszinhaz.hu/muvesz/trill-zsolt" TargetMode="External"/><Relationship Id="rId22" Type="http://schemas.openxmlformats.org/officeDocument/2006/relationships/hyperlink" Target="https://nemzetiszinhaz.hu/muvesz/bordas-rolan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hyperlink" Target="https://konyvtar.dia.hu/html/muvek/TAMASI/tamasi00101a/tamasi00101b_o/tamasi00101b_o.html" TargetMode="Externa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onyvtar.dia.hu/html/muvek/TAMASI/tamasi00101a/tamasi00111_o/tamasi00111_o.html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dia.hu/html/muvek/TAMASI/tamasi00101a/tamasi00111_o/tamasi00111_o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dia.hu/html/muvek/TAMASI/tamasi00101a/tamasi00101b_o/tamasi00101b_o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onyvtar.dia.hu/html/muvek/TAMASI/tamasi00101a/tamasi00111_o/tamasi00111_o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andadb.hu/tetel/583041/Kortars_1990__3_reszlet" TargetMode="External"/><Relationship Id="rId13" Type="http://schemas.openxmlformats.org/officeDocument/2006/relationships/hyperlink" Target="https://www.soproniszinhaz.hu/eloadasok/226-ordogolo-jozsias.html?fbclid=IwAR0ikwYIaSZkxY8bETB0OVM40yQ9Mt41NvoyJManId1Zgu5lbz1sqA_tKuA" TargetMode="External"/><Relationship Id="rId3" Type="http://schemas.openxmlformats.org/officeDocument/2006/relationships/hyperlink" Target="https://nemzetiszinhaz.hu/eloadas/osvigasztalas/kapcsolodo-tartalmak" TargetMode="External"/><Relationship Id="rId7" Type="http://schemas.openxmlformats.org/officeDocument/2006/relationships/hyperlink" Target="https://konyvtar.dia.hu/html/muvek/TAMASI/tamasi00101a/tamasi00125/tamasi00125.html" TargetMode="External"/><Relationship Id="rId12" Type="http://schemas.openxmlformats.org/officeDocument/2006/relationships/hyperlink" Target="https://szinhazikritikak.blog.hu/2018/04/25/ordogolo_jozsias_budapesti_operettszinhaz_632" TargetMode="External"/><Relationship Id="rId17" Type="http://schemas.openxmlformats.org/officeDocument/2006/relationships/hyperlink" Target="https://port.hu/adatlap/szindarab/szinhaz/vitez-lelek/directing-8915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nemzetiszinhaz.hu/eloadas/vitez-lelek/kapcsolodo-tartalmak#lg=1&amp;slide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mzetiszinhaz.hu/hirek/2020/10/enekes-madar" TargetMode="External"/><Relationship Id="rId11" Type="http://schemas.openxmlformats.org/officeDocument/2006/relationships/hyperlink" Target="https://szinhaz.net/kereses/" TargetMode="External"/><Relationship Id="rId5" Type="http://schemas.openxmlformats.org/officeDocument/2006/relationships/hyperlink" Target="https://konyvtar.dia.hu/html/muvek/TAMASI/tamasi00101a/tamasi00101a_o/tamasi00101a_o.html" TargetMode="External"/><Relationship Id="rId15" Type="http://schemas.openxmlformats.org/officeDocument/2006/relationships/hyperlink" Target="https://port.hu/adatlap/film/tv/ordogolo-jozsias-ordogolo-jozsias/movie-142611" TargetMode="External"/><Relationship Id="rId10" Type="http://schemas.openxmlformats.org/officeDocument/2006/relationships/hyperlink" Target="https://mek.oszk.hu/01000/01087/01087.htm#cim1" TargetMode="External"/><Relationship Id="rId4" Type="http://schemas.openxmlformats.org/officeDocument/2006/relationships/hyperlink" Target="https://nemzetiszinhaz.hu/hirek/2022/01/adamok-es-evak-unnepe-2022" TargetMode="External"/><Relationship Id="rId9" Type="http://schemas.openxmlformats.org/officeDocument/2006/relationships/hyperlink" Target="https://konyvtar.dia.hu/html/muvek/TAMASI/tamasi00101a_kv.html" TargetMode="External"/><Relationship Id="rId14" Type="http://schemas.openxmlformats.org/officeDocument/2006/relationships/hyperlink" Target="https://port.hu/adatlap/szindarab/szinhaz/osvigasztalas/directing-2714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CEE88CAE-6526-45D9-8216-99F65B350AE8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6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A6C232F1-05B1-4B3E-80BB-7DB2F9376227}"/>
              </a:ext>
            </a:extLst>
          </p:cNvPr>
          <p:cNvSpPr/>
          <p:nvPr/>
        </p:nvSpPr>
        <p:spPr>
          <a:xfrm rot="8100800">
            <a:off x="625309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6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: felső két sarkán levágva 9">
            <a:extLst>
              <a:ext uri="{FF2B5EF4-FFF2-40B4-BE49-F238E27FC236}">
                <a16:creationId xmlns:a16="http://schemas.microsoft.com/office/drawing/2014/main" id="{449F084E-604C-4075-B472-34C311DEDAF0}"/>
              </a:ext>
            </a:extLst>
          </p:cNvPr>
          <p:cNvSpPr/>
          <p:nvPr/>
        </p:nvSpPr>
        <p:spPr>
          <a:xfrm rot="8100800">
            <a:off x="1505085" y="1032278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6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felső két sarkán levágva 10">
            <a:extLst>
              <a:ext uri="{FF2B5EF4-FFF2-40B4-BE49-F238E27FC236}">
                <a16:creationId xmlns:a16="http://schemas.microsoft.com/office/drawing/2014/main" id="{9C812566-2BE2-4CEF-985E-4787D8992517}"/>
              </a:ext>
            </a:extLst>
          </p:cNvPr>
          <p:cNvSpPr/>
          <p:nvPr/>
        </p:nvSpPr>
        <p:spPr>
          <a:xfrm rot="18908951">
            <a:off x="7294619" y="1704309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6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felső két sarkán levágva 11">
            <a:extLst>
              <a:ext uri="{FF2B5EF4-FFF2-40B4-BE49-F238E27FC236}">
                <a16:creationId xmlns:a16="http://schemas.microsoft.com/office/drawing/2014/main" id="{77B581A9-0866-4B1D-A056-79936FDCE3E9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6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Téglalap: felső két sarkán levágva 12">
            <a:extLst>
              <a:ext uri="{FF2B5EF4-FFF2-40B4-BE49-F238E27FC236}">
                <a16:creationId xmlns:a16="http://schemas.microsoft.com/office/drawing/2014/main" id="{03E38C59-3E77-4BF8-BC8B-BC8901A4F27F}"/>
              </a:ext>
            </a:extLst>
          </p:cNvPr>
          <p:cNvSpPr/>
          <p:nvPr/>
        </p:nvSpPr>
        <p:spPr>
          <a:xfrm rot="18893216">
            <a:off x="8671815" y="3061858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6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C72FBC6E-F2DE-45B7-87C1-21BCA21AE0D1}"/>
              </a:ext>
            </a:extLst>
          </p:cNvPr>
          <p:cNvSpPr txBox="1"/>
          <p:nvPr/>
        </p:nvSpPr>
        <p:spPr>
          <a:xfrm>
            <a:off x="1870238" y="1596999"/>
            <a:ext cx="7484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latin typeface="Calisto MT" panose="02040603050505030304" pitchFamily="18" charset="0"/>
              </a:rPr>
              <a:t>Tamási Áron színpadi műveinek sorsa</a:t>
            </a:r>
          </a:p>
        </p:txBody>
      </p:sp>
      <p:pic>
        <p:nvPicPr>
          <p:cNvPr id="19" name="Picture 4" descr="Szálhúzott arany öntapadós tapéta - bútorfólia">
            <a:extLst>
              <a:ext uri="{FF2B5EF4-FFF2-40B4-BE49-F238E27FC236}">
                <a16:creationId xmlns:a16="http://schemas.microsoft.com/office/drawing/2014/main" id="{C626AABE-A8CD-49A9-869F-EC5C37659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81839" y="-3396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zálhúzott arany öntapadós tapéta - bútorfólia">
            <a:extLst>
              <a:ext uri="{FF2B5EF4-FFF2-40B4-BE49-F238E27FC236}">
                <a16:creationId xmlns:a16="http://schemas.microsoft.com/office/drawing/2014/main" id="{90E779D9-4134-4F6E-AD37-660819F62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22581" y="121591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zálhúzott arany öntapadós tapéta - bútorfólia">
            <a:extLst>
              <a:ext uri="{FF2B5EF4-FFF2-40B4-BE49-F238E27FC236}">
                <a16:creationId xmlns:a16="http://schemas.microsoft.com/office/drawing/2014/main" id="{7E0B0081-4391-4266-B2AE-1E7DD4B13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3" y="5350041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zálhúzott arany öntapadós tapéta - bútorfólia">
            <a:extLst>
              <a:ext uri="{FF2B5EF4-FFF2-40B4-BE49-F238E27FC236}">
                <a16:creationId xmlns:a16="http://schemas.microsoft.com/office/drawing/2014/main" id="{D9A42335-F0E2-4ACC-ACF9-99AF6B30F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57081" y="4215729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684E8CF-A3EF-4C46-95C2-D2DE7C904A55}"/>
              </a:ext>
            </a:extLst>
          </p:cNvPr>
          <p:cNvSpPr txBox="1"/>
          <p:nvPr/>
        </p:nvSpPr>
        <p:spPr>
          <a:xfrm>
            <a:off x="8794673" y="3786301"/>
            <a:ext cx="26674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Illés Endre-„Nem a megszokott, ismerős, régi színház. Az a mélyebbről feltörő, ősi színjátszás ez, mely nem ügyesen bonyolított mesével, tetszetős, hatásos felvonásvégekkel, vagy éppen a nemzeti mélabú nagy tablóival fejezi ki magát – másként színház ez.”</a:t>
            </a:r>
          </a:p>
        </p:txBody>
      </p:sp>
      <p:pic>
        <p:nvPicPr>
          <p:cNvPr id="2050" name="Picture 2" descr="Tamási Áron – Wikipédia">
            <a:extLst>
              <a:ext uri="{FF2B5EF4-FFF2-40B4-BE49-F238E27FC236}">
                <a16:creationId xmlns:a16="http://schemas.microsoft.com/office/drawing/2014/main" id="{4EC93FD0-2B17-48F7-B53A-BE4221508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3401" r="-423" b="35384"/>
          <a:stretch/>
        </p:blipFill>
        <p:spPr bwMode="auto">
          <a:xfrm>
            <a:off x="1546825" y="4211484"/>
            <a:ext cx="1639979" cy="16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mási Áron">
            <a:extLst>
              <a:ext uri="{FF2B5EF4-FFF2-40B4-BE49-F238E27FC236}">
                <a16:creationId xmlns:a16="http://schemas.microsoft.com/office/drawing/2014/main" id="{E0EA02DD-D03C-4047-ACCB-435C41D7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5" y="6835"/>
            <a:ext cx="1584325" cy="16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D0AAC69-1BCE-457E-9E5E-448DD26B85E5}"/>
              </a:ext>
            </a:extLst>
          </p:cNvPr>
          <p:cNvSpPr txBox="1"/>
          <p:nvPr/>
        </p:nvSpPr>
        <p:spPr>
          <a:xfrm>
            <a:off x="3084689" y="3400439"/>
            <a:ext cx="581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„A legnagyobb dolog: világot teremteni.”-Tamási Áron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7458A4D-A45E-4851-9F0E-246395630145}"/>
              </a:ext>
            </a:extLst>
          </p:cNvPr>
          <p:cNvSpPr txBox="1"/>
          <p:nvPr/>
        </p:nvSpPr>
        <p:spPr>
          <a:xfrm>
            <a:off x="0" y="-3820"/>
            <a:ext cx="387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/>
              <a:t>Készítette: </a:t>
            </a:r>
            <a:r>
              <a:rPr lang="hu-HU" i="1" dirty="0" err="1"/>
              <a:t>Bethlenesek</a:t>
            </a:r>
            <a:r>
              <a:rPr lang="hu-HU" i="1" dirty="0"/>
              <a:t> a rengetegben</a:t>
            </a:r>
          </a:p>
        </p:txBody>
      </p:sp>
    </p:spTree>
    <p:extLst>
      <p:ext uri="{BB962C8B-B14F-4D97-AF65-F5344CB8AC3E}">
        <p14:creationId xmlns:p14="http://schemas.microsoft.com/office/powerpoint/2010/main" val="218411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44A326DA-DC9E-41E7-8365-9EE4E56A14CB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9B2D851E-BE24-4769-ADC1-7EA884242830}"/>
              </a:ext>
            </a:extLst>
          </p:cNvPr>
          <p:cNvSpPr/>
          <p:nvPr/>
        </p:nvSpPr>
        <p:spPr>
          <a:xfrm rot="8100800">
            <a:off x="636563" y="193147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4ACB32D2-0BEB-47C3-9F80-DA1276FC7E64}"/>
              </a:ext>
            </a:extLst>
          </p:cNvPr>
          <p:cNvSpPr/>
          <p:nvPr/>
        </p:nvSpPr>
        <p:spPr>
          <a:xfrm rot="8100800">
            <a:off x="1505085" y="1032278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F22A256E-C906-4D4D-82CF-056D7239934E}"/>
              </a:ext>
            </a:extLst>
          </p:cNvPr>
          <p:cNvSpPr/>
          <p:nvPr/>
        </p:nvSpPr>
        <p:spPr>
          <a:xfrm rot="18893216">
            <a:off x="8653875" y="3035974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7ED94886-7C8C-41DD-838B-E47A0A09546A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011C2BF9-5C8E-40D6-A9EE-26ED399D5798}"/>
              </a:ext>
            </a:extLst>
          </p:cNvPr>
          <p:cNvSpPr/>
          <p:nvPr/>
        </p:nvSpPr>
        <p:spPr>
          <a:xfrm rot="18908951">
            <a:off x="7294619" y="1704309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28B23EEF-A0E9-41CF-833C-9F4B3EC32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3" y="5297872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192793DF-1AC9-4155-BB25-B4055A637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37419" y="4260514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CB41874E-9A8D-402C-A845-27A0B3F5E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81839" y="-40048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8CE1BDFA-3267-4040-BD91-B324B0F56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22581" y="120037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F15EBFF-1393-4B71-AB35-CBDC0C82103A}"/>
              </a:ext>
            </a:extLst>
          </p:cNvPr>
          <p:cNvSpPr txBox="1"/>
          <p:nvPr/>
        </p:nvSpPr>
        <p:spPr>
          <a:xfrm>
            <a:off x="5916725" y="171873"/>
            <a:ext cx="43700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listo MT" panose="02040603050505030304" pitchFamily="18" charset="0"/>
              </a:rPr>
              <a:t>Ősvigasztalás</a:t>
            </a:r>
          </a:p>
          <a:p>
            <a:pPr algn="ctr"/>
            <a:r>
              <a:rPr lang="hu-HU" dirty="0"/>
              <a:t>Színmű négy jelenésben, megelőző játékkal</a:t>
            </a:r>
          </a:p>
          <a:p>
            <a:pPr algn="ctr"/>
            <a:r>
              <a:rPr lang="hu-HU" sz="2800" dirty="0"/>
              <a:t>1924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7E78218-2971-4003-9A80-65BAEE5C039F}"/>
              </a:ext>
            </a:extLst>
          </p:cNvPr>
          <p:cNvSpPr txBox="1"/>
          <p:nvPr/>
        </p:nvSpPr>
        <p:spPr>
          <a:xfrm>
            <a:off x="10599408" y="22528"/>
            <a:ext cx="1287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1924–1942</a:t>
            </a:r>
            <a:endParaRPr lang="hu-HU" dirty="0"/>
          </a:p>
        </p:txBody>
      </p:sp>
      <p:pic>
        <p:nvPicPr>
          <p:cNvPr id="16" name="Kép 15" descr="A képen személy, modellt állás, beltéri, különböző látható&#10;&#10;Automatikusan generált leírás">
            <a:extLst>
              <a:ext uri="{FF2B5EF4-FFF2-40B4-BE49-F238E27FC236}">
                <a16:creationId xmlns:a16="http://schemas.microsoft.com/office/drawing/2014/main" id="{F43C33BF-8366-4959-9E4B-5AF50847C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23" y="30445"/>
            <a:ext cx="3068569" cy="1455669"/>
          </a:xfrm>
          <a:prstGeom prst="rect">
            <a:avLst/>
          </a:prstGeom>
        </p:spPr>
      </p:pic>
      <p:pic>
        <p:nvPicPr>
          <p:cNvPr id="18" name="Kép 17" descr="A képen férfi, modellt állás, felöltözött látható&#10;&#10;Automatikusan generált leírás">
            <a:extLst>
              <a:ext uri="{FF2B5EF4-FFF2-40B4-BE49-F238E27FC236}">
                <a16:creationId xmlns:a16="http://schemas.microsoft.com/office/drawing/2014/main" id="{22B1928C-78D1-46D5-9EB6-52F15C11D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" y="11823"/>
            <a:ext cx="2689021" cy="1325103"/>
          </a:xfrm>
          <a:prstGeom prst="rect">
            <a:avLst/>
          </a:prstGeom>
        </p:spPr>
      </p:pic>
      <p:graphicFrame>
        <p:nvGraphicFramePr>
          <p:cNvPr id="20" name="Táblázat 20">
            <a:extLst>
              <a:ext uri="{FF2B5EF4-FFF2-40B4-BE49-F238E27FC236}">
                <a16:creationId xmlns:a16="http://schemas.microsoft.com/office/drawing/2014/main" id="{D4ECCE9C-DA85-4D25-BFA6-53CCF41B0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932428"/>
              </p:ext>
            </p:extLst>
          </p:nvPr>
        </p:nvGraphicFramePr>
        <p:xfrm>
          <a:off x="64257" y="1002870"/>
          <a:ext cx="5739384" cy="578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580">
                  <a:extLst>
                    <a:ext uri="{9D8B030D-6E8A-4147-A177-3AD203B41FA5}">
                      <a16:colId xmlns:a16="http://schemas.microsoft.com/office/drawing/2014/main" val="571789078"/>
                    </a:ext>
                  </a:extLst>
                </a:gridCol>
                <a:gridCol w="466530">
                  <a:extLst>
                    <a:ext uri="{9D8B030D-6E8A-4147-A177-3AD203B41FA5}">
                      <a16:colId xmlns:a16="http://schemas.microsoft.com/office/drawing/2014/main" val="3408852895"/>
                    </a:ext>
                  </a:extLst>
                </a:gridCol>
                <a:gridCol w="625151">
                  <a:extLst>
                    <a:ext uri="{9D8B030D-6E8A-4147-A177-3AD203B41FA5}">
                      <a16:colId xmlns:a16="http://schemas.microsoft.com/office/drawing/2014/main" val="2196582874"/>
                    </a:ext>
                  </a:extLst>
                </a:gridCol>
                <a:gridCol w="625151">
                  <a:extLst>
                    <a:ext uri="{9D8B030D-6E8A-4147-A177-3AD203B41FA5}">
                      <a16:colId xmlns:a16="http://schemas.microsoft.com/office/drawing/2014/main" val="1836440994"/>
                    </a:ext>
                  </a:extLst>
                </a:gridCol>
                <a:gridCol w="550507">
                  <a:extLst>
                    <a:ext uri="{9D8B030D-6E8A-4147-A177-3AD203B41FA5}">
                      <a16:colId xmlns:a16="http://schemas.microsoft.com/office/drawing/2014/main" val="515158420"/>
                    </a:ext>
                  </a:extLst>
                </a:gridCol>
                <a:gridCol w="662473">
                  <a:extLst>
                    <a:ext uri="{9D8B030D-6E8A-4147-A177-3AD203B41FA5}">
                      <a16:colId xmlns:a16="http://schemas.microsoft.com/office/drawing/2014/main" val="843767217"/>
                    </a:ext>
                  </a:extLst>
                </a:gridCol>
                <a:gridCol w="634482">
                  <a:extLst>
                    <a:ext uri="{9D8B030D-6E8A-4147-A177-3AD203B41FA5}">
                      <a16:colId xmlns:a16="http://schemas.microsoft.com/office/drawing/2014/main" val="1897914398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920882872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3300415441"/>
                    </a:ext>
                  </a:extLst>
                </a:gridCol>
                <a:gridCol w="569168">
                  <a:extLst>
                    <a:ext uri="{9D8B030D-6E8A-4147-A177-3AD203B41FA5}">
                      <a16:colId xmlns:a16="http://schemas.microsoft.com/office/drawing/2014/main" val="3239828835"/>
                    </a:ext>
                  </a:extLst>
                </a:gridCol>
              </a:tblGrid>
              <a:tr h="578698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chemeClr val="bg1"/>
                          </a:solidFill>
                        </a:rPr>
                        <a:t>Kovács Frigyes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Szőke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Pál 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 err="1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Szélyes</a:t>
                      </a:r>
                      <a:endParaRPr lang="hu-HU" sz="800" b="1" i="0" dirty="0">
                        <a:solidFill>
                          <a:schemeClr val="bg1"/>
                        </a:solidFill>
                        <a:effectLst/>
                        <a:latin typeface="LatoWeb"/>
                      </a:endParaRP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Imre 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 err="1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Liszi</a:t>
                      </a:r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 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Melinda 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 err="1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Katkó</a:t>
                      </a:r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 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Ferenc 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Gulyás 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Attila  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Mészáros  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Mihály   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Nagy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Róbert  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Balázs </a:t>
                      </a: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Csongor</a:t>
                      </a:r>
                      <a:endParaRPr lang="hu-HU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hu-HU" sz="800" b="1" i="0" dirty="0" err="1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Ragány</a:t>
                      </a:r>
                      <a:endParaRPr lang="hu-HU" sz="800" b="1" i="0" dirty="0">
                        <a:solidFill>
                          <a:schemeClr val="bg1"/>
                        </a:solidFill>
                        <a:effectLst/>
                        <a:latin typeface="LatoWeb"/>
                      </a:endParaRPr>
                    </a:p>
                    <a:p>
                      <a:pPr algn="l" fontAlgn="base"/>
                      <a:r>
                        <a:rPr lang="hu-HU" sz="800" b="1" i="0" dirty="0">
                          <a:solidFill>
                            <a:schemeClr val="bg1"/>
                          </a:solidFill>
                          <a:effectLst/>
                          <a:latin typeface="LatoWeb"/>
                        </a:rPr>
                        <a:t>Misa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298366"/>
                  </a:ext>
                </a:extLst>
              </a:tr>
            </a:tbl>
          </a:graphicData>
        </a:graphic>
      </p:graphicFrame>
      <p:sp>
        <p:nvSpPr>
          <p:cNvPr id="21" name="Szövegdoboz 20">
            <a:extLst>
              <a:ext uri="{FF2B5EF4-FFF2-40B4-BE49-F238E27FC236}">
                <a16:creationId xmlns:a16="http://schemas.microsoft.com/office/drawing/2014/main" id="{B31036C2-0CF9-42E6-AD15-8984DFE0ADA8}"/>
              </a:ext>
            </a:extLst>
          </p:cNvPr>
          <p:cNvSpPr txBox="1"/>
          <p:nvPr/>
        </p:nvSpPr>
        <p:spPr>
          <a:xfrm>
            <a:off x="1595399" y="1788384"/>
            <a:ext cx="3181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"/>
            </a:pPr>
            <a:r>
              <a:rPr lang="hu-HU" sz="1400" dirty="0"/>
              <a:t>Első színműve</a:t>
            </a:r>
          </a:p>
          <a:p>
            <a:pPr marL="285750" indent="-285750">
              <a:buFont typeface="Symbol" panose="05050102010706020507" pitchFamily="18" charset="2"/>
              <a:buChar char=""/>
            </a:pPr>
            <a:r>
              <a:rPr lang="hu-HU" sz="1400" dirty="0"/>
              <a:t>50 évvel az után, hogy Amerikában megírta a darabot, bekerült a színház történelembe</a:t>
            </a:r>
          </a:p>
          <a:p>
            <a:pPr marL="285750" indent="-285750">
              <a:buFont typeface="Symbol" panose="05050102010706020507" pitchFamily="18" charset="2"/>
              <a:buChar char=""/>
            </a:pPr>
            <a:r>
              <a:rPr lang="hu-HU" sz="1400" dirty="0"/>
              <a:t>A darab az életbe vetett hitről, az újrakezdés lehetőségéről szól</a:t>
            </a:r>
          </a:p>
          <a:p>
            <a:pPr marL="285750" indent="-285750">
              <a:buFont typeface="Symbol" panose="05050102010706020507" pitchFamily="18" charset="2"/>
              <a:buChar char=""/>
            </a:pPr>
            <a:r>
              <a:rPr lang="hu-HU" sz="1400" dirty="0"/>
              <a:t>Az ősi hagyományok elvetésével megszűnik az ember és természet harmonikus kapcsolata, helyét a káosz és az erkölcsi szennyezettség foglalja el</a:t>
            </a:r>
          </a:p>
          <a:p>
            <a:endParaRPr lang="hu-HU" sz="140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35F6C98A-D6E0-4FD7-A5F6-9A1C9EEE96B0}"/>
              </a:ext>
            </a:extLst>
          </p:cNvPr>
          <p:cNvSpPr txBox="1"/>
          <p:nvPr/>
        </p:nvSpPr>
        <p:spPr>
          <a:xfrm>
            <a:off x="3274050" y="4166145"/>
            <a:ext cx="2909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Cselekménye időtlen („történik Székelyföldön a XIX. században, sőt be is vezeti a XX. századot”)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Az antik dráma és a középkori misztériumjáték építő módszerét a későbbi parasztdrámák cselekményformáló fogásaival és a</a:t>
            </a:r>
            <a:r>
              <a:rPr lang="hu-HU" dirty="0"/>
              <a:t> </a:t>
            </a:r>
            <a:r>
              <a:rPr lang="hu-HU" sz="1400" dirty="0"/>
              <a:t>formabontó avantgárd színház megoldásaival elegyítve próbál új minőséget teremteni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AF980B-4DA5-4FF8-BA77-88FAB630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93" y="1336926"/>
            <a:ext cx="966643" cy="13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Ősvigasztalás - Kolozsvári Állami Magyar Színház">
            <a:extLst>
              <a:ext uri="{FF2B5EF4-FFF2-40B4-BE49-F238E27FC236}">
                <a16:creationId xmlns:a16="http://schemas.microsoft.com/office/drawing/2014/main" id="{8CD44090-7E37-4237-8C5B-B020B38A2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6162" r="36444" b="23605"/>
          <a:stretch/>
        </p:blipFill>
        <p:spPr bwMode="auto">
          <a:xfrm>
            <a:off x="1578293" y="4344739"/>
            <a:ext cx="1537720" cy="13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Ősvigasztalás - Kolozsvári Állami Magyar Színház">
            <a:extLst>
              <a:ext uri="{FF2B5EF4-FFF2-40B4-BE49-F238E27FC236}">
                <a16:creationId xmlns:a16="http://schemas.microsoft.com/office/drawing/2014/main" id="{D66B3006-567E-4CA7-ACD2-F8A57FF88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2507" r="26920" b="28281"/>
          <a:stretch/>
        </p:blipFill>
        <p:spPr bwMode="auto">
          <a:xfrm>
            <a:off x="23309" y="5304675"/>
            <a:ext cx="1525055" cy="15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492EAD70-A91E-42DC-84F6-0C6C2E21BA66}"/>
              </a:ext>
            </a:extLst>
          </p:cNvPr>
          <p:cNvSpPr txBox="1"/>
          <p:nvPr/>
        </p:nvSpPr>
        <p:spPr>
          <a:xfrm>
            <a:off x="8774744" y="4043070"/>
            <a:ext cx="2152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„Egy elhanyatlott műfajt emel vissza a nagy magyar műfajok közé.”-Németh László</a:t>
            </a:r>
          </a:p>
        </p:txBody>
      </p:sp>
    </p:spTree>
    <p:extLst>
      <p:ext uri="{BB962C8B-B14F-4D97-AF65-F5344CB8AC3E}">
        <p14:creationId xmlns:p14="http://schemas.microsoft.com/office/powerpoint/2010/main" val="157512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9FB436EF-55EF-4704-A507-58540446FAAB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BE464722-C8D7-4FF4-B142-BA4A4EFB7C19}"/>
              </a:ext>
            </a:extLst>
          </p:cNvPr>
          <p:cNvSpPr/>
          <p:nvPr/>
        </p:nvSpPr>
        <p:spPr>
          <a:xfrm rot="8100800">
            <a:off x="625309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8753A3A9-A166-4289-8C92-EADB7B6E53D6}"/>
              </a:ext>
            </a:extLst>
          </p:cNvPr>
          <p:cNvSpPr/>
          <p:nvPr/>
        </p:nvSpPr>
        <p:spPr>
          <a:xfrm rot="8100800">
            <a:off x="1470818" y="1032279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0754BA04-C745-41B9-8953-8DEC5C5504BA}"/>
              </a:ext>
            </a:extLst>
          </p:cNvPr>
          <p:cNvSpPr/>
          <p:nvPr/>
        </p:nvSpPr>
        <p:spPr>
          <a:xfrm rot="18893216">
            <a:off x="8691476" y="3062059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7C6F71DA-6126-4FBD-B300-20BB9F59A370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72ECFC44-71DB-4CAE-9D73-E3DE09E7D487}"/>
              </a:ext>
            </a:extLst>
          </p:cNvPr>
          <p:cNvSpPr/>
          <p:nvPr/>
        </p:nvSpPr>
        <p:spPr>
          <a:xfrm rot="18908951">
            <a:off x="7294619" y="1728634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8" name="Picture 4" descr="Szálhúzott arany öntapadós tapéta - bútorfólia">
            <a:extLst>
              <a:ext uri="{FF2B5EF4-FFF2-40B4-BE49-F238E27FC236}">
                <a16:creationId xmlns:a16="http://schemas.microsoft.com/office/drawing/2014/main" id="{B4916EAF-D3B8-4A51-A365-496E4E18F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3" y="5309395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EEEB5149-46C3-44FD-86F5-489C25466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37419" y="4232774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F64741F4-46E0-47D1-A29B-AC286109D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90105" y="-22743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zálhúzott arany öntapadós tapéta - bútorfólia">
            <a:extLst>
              <a:ext uri="{FF2B5EF4-FFF2-40B4-BE49-F238E27FC236}">
                <a16:creationId xmlns:a16="http://schemas.microsoft.com/office/drawing/2014/main" id="{EA2C6E21-5BC8-4D88-87A2-3A2790896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07754" y="117814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3DE801D-86C0-449F-8C10-AB4FE91BA016}"/>
              </a:ext>
            </a:extLst>
          </p:cNvPr>
          <p:cNvSpPr txBox="1"/>
          <p:nvPr/>
        </p:nvSpPr>
        <p:spPr>
          <a:xfrm>
            <a:off x="6234920" y="266248"/>
            <a:ext cx="327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listo MT" panose="02040603050505030304" pitchFamily="18" charset="0"/>
              </a:rPr>
              <a:t>Énekes madár</a:t>
            </a:r>
          </a:p>
          <a:p>
            <a:pPr algn="ctr"/>
            <a:r>
              <a:rPr lang="hu-HU" dirty="0"/>
              <a:t>Szerelmes játék </a:t>
            </a:r>
          </a:p>
          <a:p>
            <a:pPr algn="ctr"/>
            <a:r>
              <a:rPr lang="hu-HU" dirty="0"/>
              <a:t>1933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D14833E-1D79-4879-9F11-424473D15F18}"/>
              </a:ext>
            </a:extLst>
          </p:cNvPr>
          <p:cNvSpPr txBox="1"/>
          <p:nvPr/>
        </p:nvSpPr>
        <p:spPr>
          <a:xfrm>
            <a:off x="1547702" y="2248017"/>
            <a:ext cx="3287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∙"/>
            </a:pPr>
            <a:r>
              <a:rPr lang="hu-HU" sz="1400" dirty="0"/>
              <a:t>Székely népi játék, mely először 1933 karácsonyán, a Brassói Lapok mellékleteként látott napvilágot</a:t>
            </a:r>
          </a:p>
          <a:p>
            <a:pPr marL="285750" indent="-285750">
              <a:buFont typeface="Calibri" panose="020F0502020204030204" pitchFamily="34" charset="0"/>
              <a:buChar char="∙"/>
            </a:pPr>
            <a:r>
              <a:rPr lang="hu-HU" sz="1400" dirty="0"/>
              <a:t>1935-ben adták elő eleinte, </a:t>
            </a:r>
            <a:r>
              <a:rPr lang="hu-HU" sz="1400" dirty="0" err="1"/>
              <a:t>Pünkösti</a:t>
            </a:r>
            <a:r>
              <a:rPr lang="hu-HU" sz="1400" dirty="0"/>
              <a:t> Andor rendezésében és Tolnay Klárival a fiatal leány szerepében</a:t>
            </a:r>
          </a:p>
          <a:p>
            <a:pPr marL="285750" indent="-285750">
              <a:buFont typeface="Calibri" panose="020F0502020204030204" pitchFamily="34" charset="0"/>
              <a:buChar char="∙"/>
            </a:pPr>
            <a:r>
              <a:rPr lang="hu-HU" sz="1400" dirty="0"/>
              <a:t>1939. szeptember 16-án került sor a Nemzeti Színházban bemutatására. </a:t>
            </a:r>
          </a:p>
        </p:txBody>
      </p:sp>
      <p:pic>
        <p:nvPicPr>
          <p:cNvPr id="1026" name="Picture 2" descr="Énekes madár | Nemzeti Színház">
            <a:extLst>
              <a:ext uri="{FF2B5EF4-FFF2-40B4-BE49-F238E27FC236}">
                <a16:creationId xmlns:a16="http://schemas.microsoft.com/office/drawing/2014/main" id="{13698075-B419-412F-91B0-5BE820C2A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13" r="-516" b="8302"/>
          <a:stretch/>
        </p:blipFill>
        <p:spPr bwMode="auto">
          <a:xfrm>
            <a:off x="101566" y="90668"/>
            <a:ext cx="5473009" cy="165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A2A5148-9CBD-4D7E-8FAC-08B8B8AA6A8C}"/>
              </a:ext>
            </a:extLst>
          </p:cNvPr>
          <p:cNvSpPr txBox="1"/>
          <p:nvPr/>
        </p:nvSpPr>
        <p:spPr>
          <a:xfrm>
            <a:off x="10607676" y="90668"/>
            <a:ext cx="1315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1924–1942</a:t>
            </a:r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2E25BCC-26AF-4E68-B2B1-D28F53DAF77B}"/>
              </a:ext>
            </a:extLst>
          </p:cNvPr>
          <p:cNvSpPr txBox="1"/>
          <p:nvPr/>
        </p:nvSpPr>
        <p:spPr>
          <a:xfrm>
            <a:off x="1623591" y="6184699"/>
            <a:ext cx="6164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„mindenki el volt ragadtatva, hogy ennyire, ily természetesen és </a:t>
            </a:r>
            <a:r>
              <a:rPr lang="hu-HU" sz="1400" dirty="0" err="1"/>
              <a:t>tündöklően</a:t>
            </a:r>
            <a:r>
              <a:rPr lang="hu-HU" sz="1400" dirty="0"/>
              <a:t> csinált drámát a meséből”-</a:t>
            </a:r>
            <a:r>
              <a:rPr lang="hu-HU" sz="1400" dirty="0" err="1"/>
              <a:t>Féja</a:t>
            </a:r>
            <a:r>
              <a:rPr lang="hu-HU" sz="1400" dirty="0"/>
              <a:t> Géza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ECD72F90-C20B-4946-8685-E959064ED04F}"/>
              </a:ext>
            </a:extLst>
          </p:cNvPr>
          <p:cNvSpPr txBox="1"/>
          <p:nvPr/>
        </p:nvSpPr>
        <p:spPr>
          <a:xfrm>
            <a:off x="8880881" y="4063899"/>
            <a:ext cx="19287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„Háromfelvonásos drámát írok, amelyet a Nemzeti Színháznak nyújtok be.”-Tamási Áron</a:t>
            </a:r>
          </a:p>
        </p:txBody>
      </p:sp>
      <p:pic>
        <p:nvPicPr>
          <p:cNvPr id="17" name="Picture 4" descr="Gyönyörű szimbólumok, nyomasztó nevetés (Tamási Áron: Énekes madár) -  Gyűjtögetek – válogatok – alakítok – alkotok">
            <a:extLst>
              <a:ext uri="{FF2B5EF4-FFF2-40B4-BE49-F238E27FC236}">
                <a16:creationId xmlns:a16="http://schemas.microsoft.com/office/drawing/2014/main" id="{A79D69F2-DFA9-4C52-8AC1-3E3B6647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43" y="1456455"/>
            <a:ext cx="1442290" cy="10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000E84-B6B1-481B-8C19-9DAC0E1A4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r="761"/>
          <a:stretch/>
        </p:blipFill>
        <p:spPr bwMode="auto">
          <a:xfrm>
            <a:off x="1594096" y="4261968"/>
            <a:ext cx="1506113" cy="15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yar Nemzeti Digitális Archívum • Tamási Áron: Énekes madár">
            <a:extLst>
              <a:ext uri="{FF2B5EF4-FFF2-40B4-BE49-F238E27FC236}">
                <a16:creationId xmlns:a16="http://schemas.microsoft.com/office/drawing/2014/main" id="{56A56708-584E-4E99-8606-A57431C0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r="22718" b="8771"/>
          <a:stretch/>
        </p:blipFill>
        <p:spPr bwMode="auto">
          <a:xfrm>
            <a:off x="3410" y="5374937"/>
            <a:ext cx="1551579" cy="14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C9A00D4-CADE-47CF-8557-BE15BFB94A10}"/>
              </a:ext>
            </a:extLst>
          </p:cNvPr>
          <p:cNvSpPr txBox="1"/>
          <p:nvPr/>
        </p:nvSpPr>
        <p:spPr>
          <a:xfrm>
            <a:off x="3360699" y="4105470"/>
            <a:ext cx="2804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Összesen huszonkétszer játszották a Színházban, mint a Royal-</a:t>
            </a:r>
            <a:r>
              <a:rPr lang="hu-HU" sz="1400" dirty="0" err="1"/>
              <a:t>beli</a:t>
            </a:r>
            <a:r>
              <a:rPr lang="hu-HU" sz="1400" dirty="0"/>
              <a:t> ősbemutatót, </a:t>
            </a:r>
            <a:r>
              <a:rPr lang="hu-HU" sz="1400" dirty="0" err="1"/>
              <a:t>Pünkösti</a:t>
            </a:r>
            <a:r>
              <a:rPr lang="hu-HU" sz="1400" dirty="0"/>
              <a:t> Andor rendezésével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Tamási Áron a darabban </a:t>
            </a:r>
            <a:r>
              <a:rPr lang="hu-HU" sz="1400" dirty="0" err="1"/>
              <a:t>mesemovítumokat</a:t>
            </a:r>
            <a:r>
              <a:rPr lang="hu-HU" sz="1400" dirty="0"/>
              <a:t>, babonaságokat összekever realitásokkal</a:t>
            </a:r>
          </a:p>
        </p:txBody>
      </p:sp>
    </p:spTree>
    <p:extLst>
      <p:ext uri="{BB962C8B-B14F-4D97-AF65-F5344CB8AC3E}">
        <p14:creationId xmlns:p14="http://schemas.microsoft.com/office/powerpoint/2010/main" val="387221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C8B6E915-6A12-4F5C-A67E-CE0E0B260B24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939EB469-4D4E-471A-8FA9-24487A722FD5}"/>
              </a:ext>
            </a:extLst>
          </p:cNvPr>
          <p:cNvSpPr/>
          <p:nvPr/>
        </p:nvSpPr>
        <p:spPr>
          <a:xfrm rot="8100800">
            <a:off x="625309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766CCA9A-3C27-4C30-BD2E-5004AF9F1B13}"/>
              </a:ext>
            </a:extLst>
          </p:cNvPr>
          <p:cNvSpPr/>
          <p:nvPr/>
        </p:nvSpPr>
        <p:spPr>
          <a:xfrm rot="8100800">
            <a:off x="1505085" y="1032278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0E26A67A-C092-472A-BF8D-B853551A2D6E}"/>
              </a:ext>
            </a:extLst>
          </p:cNvPr>
          <p:cNvSpPr/>
          <p:nvPr/>
        </p:nvSpPr>
        <p:spPr>
          <a:xfrm rot="18893216">
            <a:off x="8653877" y="3076931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8D318511-DEDD-423A-A921-09928C6BB6B7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89838402-373C-4262-8787-93C693496099}"/>
              </a:ext>
            </a:extLst>
          </p:cNvPr>
          <p:cNvSpPr/>
          <p:nvPr/>
        </p:nvSpPr>
        <p:spPr>
          <a:xfrm rot="18908951">
            <a:off x="7294771" y="1735260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A0D1FFB6-C005-4694-AA7A-4420BCE30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3" y="5316020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BAC40949-D839-4391-8BA1-B2D5BA11F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37495" y="4266273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DD708B77-8CEC-4CFB-86CC-DE8740993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90105" y="-2953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A87CF8D5-46AB-42F7-AE7E-583323253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08617" y="122085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5477FCD-B9D1-43F8-97D3-CA00E0CFEE2D}"/>
              </a:ext>
            </a:extLst>
          </p:cNvPr>
          <p:cNvSpPr txBox="1"/>
          <p:nvPr/>
        </p:nvSpPr>
        <p:spPr>
          <a:xfrm>
            <a:off x="7490499" y="90063"/>
            <a:ext cx="32559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listo MT" panose="02040603050505030304" pitchFamily="18" charset="0"/>
              </a:rPr>
              <a:t>Vitéz lélek</a:t>
            </a:r>
          </a:p>
          <a:p>
            <a:pPr algn="ctr"/>
            <a:r>
              <a:rPr lang="hu-HU" dirty="0"/>
              <a:t>Komoly játék három felvonásban</a:t>
            </a:r>
          </a:p>
          <a:p>
            <a:pPr algn="ctr"/>
            <a:r>
              <a:rPr lang="hu-HU" sz="2400" dirty="0"/>
              <a:t>1940</a:t>
            </a:r>
          </a:p>
        </p:txBody>
      </p:sp>
      <p:pic>
        <p:nvPicPr>
          <p:cNvPr id="4098" name="Picture 2" descr="Trill Zsolt | Nemzeti Színház">
            <a:extLst>
              <a:ext uri="{FF2B5EF4-FFF2-40B4-BE49-F238E27FC236}">
                <a16:creationId xmlns:a16="http://schemas.microsoft.com/office/drawing/2014/main" id="{693F94FC-F671-4CF2-8FA5-BEFE8D0F6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9455" r="10915" b="34369"/>
          <a:stretch/>
        </p:blipFill>
        <p:spPr bwMode="auto">
          <a:xfrm>
            <a:off x="37192" y="68437"/>
            <a:ext cx="684912" cy="7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rváth Lajos Ottó | Nemzeti Színház">
            <a:extLst>
              <a:ext uri="{FF2B5EF4-FFF2-40B4-BE49-F238E27FC236}">
                <a16:creationId xmlns:a16="http://schemas.microsoft.com/office/drawing/2014/main" id="{6D26F43C-7437-4F74-844B-13C22D49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 r="21803" b="33398"/>
          <a:stretch/>
        </p:blipFill>
        <p:spPr bwMode="auto">
          <a:xfrm>
            <a:off x="712293" y="68437"/>
            <a:ext cx="743258" cy="7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ubold Ödön | Nemzeti Színház">
            <a:extLst>
              <a:ext uri="{FF2B5EF4-FFF2-40B4-BE49-F238E27FC236}">
                <a16:creationId xmlns:a16="http://schemas.microsoft.com/office/drawing/2014/main" id="{E490948B-37BE-4C17-8A09-D7E1C8AE2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0191" r="14702" b="35481"/>
          <a:stretch/>
        </p:blipFill>
        <p:spPr bwMode="auto">
          <a:xfrm>
            <a:off x="1412848" y="61737"/>
            <a:ext cx="743258" cy="7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arta Ágnes | Nemzeti Színház">
            <a:extLst>
              <a:ext uri="{FF2B5EF4-FFF2-40B4-BE49-F238E27FC236}">
                <a16:creationId xmlns:a16="http://schemas.microsoft.com/office/drawing/2014/main" id="{C584A036-8301-465D-8919-158880967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1451" r="2604" b="27507"/>
          <a:stretch/>
        </p:blipFill>
        <p:spPr bwMode="auto">
          <a:xfrm>
            <a:off x="2074401" y="63601"/>
            <a:ext cx="829211" cy="7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zélyes Ferenc - Társulat - Soproni Petőfi Színház - Sopron, Petőfi  Színház, társulat">
            <a:extLst>
              <a:ext uri="{FF2B5EF4-FFF2-40B4-BE49-F238E27FC236}">
                <a16:creationId xmlns:a16="http://schemas.microsoft.com/office/drawing/2014/main" id="{54FF3B21-EFAC-4811-8EC4-69AF48019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r="8196"/>
          <a:stretch/>
        </p:blipFill>
        <p:spPr bwMode="auto">
          <a:xfrm>
            <a:off x="2856662" y="64036"/>
            <a:ext cx="824526" cy="80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Jegy.hu | Nagy Anna">
            <a:extLst>
              <a:ext uri="{FF2B5EF4-FFF2-40B4-BE49-F238E27FC236}">
                <a16:creationId xmlns:a16="http://schemas.microsoft.com/office/drawing/2014/main" id="{26D7F8DC-F0ED-4FF3-9663-BE382C5B0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t="6381" r="26655" b="19060"/>
          <a:stretch/>
        </p:blipFill>
        <p:spPr bwMode="auto">
          <a:xfrm>
            <a:off x="3572363" y="64035"/>
            <a:ext cx="811178" cy="80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Tóth László | Nemzeti Színház">
            <a:extLst>
              <a:ext uri="{FF2B5EF4-FFF2-40B4-BE49-F238E27FC236}">
                <a16:creationId xmlns:a16="http://schemas.microsoft.com/office/drawing/2014/main" id="{84EC434D-DC41-4FF8-8416-AFB9FD1F7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5653" r="21575" b="39401"/>
          <a:stretch/>
        </p:blipFill>
        <p:spPr bwMode="auto">
          <a:xfrm>
            <a:off x="4322202" y="44136"/>
            <a:ext cx="686990" cy="8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Katona Kinga | Nemzeti Színház">
            <a:extLst>
              <a:ext uri="{FF2B5EF4-FFF2-40B4-BE49-F238E27FC236}">
                <a16:creationId xmlns:a16="http://schemas.microsoft.com/office/drawing/2014/main" id="{01FB6EE4-53E2-4538-85BB-3ABA70BD8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8987" r="15662" b="34491"/>
          <a:stretch/>
        </p:blipFill>
        <p:spPr bwMode="auto">
          <a:xfrm>
            <a:off x="5002444" y="44136"/>
            <a:ext cx="709309" cy="8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Tóth Auguszta | Nemzeti Színház">
            <a:extLst>
              <a:ext uri="{FF2B5EF4-FFF2-40B4-BE49-F238E27FC236}">
                <a16:creationId xmlns:a16="http://schemas.microsoft.com/office/drawing/2014/main" id="{75F38A8E-DF02-4C0F-BFBC-61E9003D8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8988" r="8465" b="23818"/>
          <a:stretch/>
        </p:blipFill>
        <p:spPr bwMode="auto">
          <a:xfrm>
            <a:off x="5692130" y="44136"/>
            <a:ext cx="678967" cy="8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Varga József | Nemzeti Színház">
            <a:extLst>
              <a:ext uri="{FF2B5EF4-FFF2-40B4-BE49-F238E27FC236}">
                <a16:creationId xmlns:a16="http://schemas.microsoft.com/office/drawing/2014/main" id="{E8A8C1B0-3038-460D-8147-DE3F4B15E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9135" r="24261" b="42369"/>
          <a:stretch/>
        </p:blipFill>
        <p:spPr bwMode="auto">
          <a:xfrm>
            <a:off x="6354153" y="44136"/>
            <a:ext cx="659980" cy="8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Bordás Roland | Nemzeti Színház">
            <a:extLst>
              <a:ext uri="{FF2B5EF4-FFF2-40B4-BE49-F238E27FC236}">
                <a16:creationId xmlns:a16="http://schemas.microsoft.com/office/drawing/2014/main" id="{C845FD45-9712-4795-A64F-372B70EF7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8987" r="21575" b="39492"/>
          <a:stretch/>
        </p:blipFill>
        <p:spPr bwMode="auto">
          <a:xfrm>
            <a:off x="6986735" y="44136"/>
            <a:ext cx="622504" cy="8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áblázat 13">
            <a:extLst>
              <a:ext uri="{FF2B5EF4-FFF2-40B4-BE49-F238E27FC236}">
                <a16:creationId xmlns:a16="http://schemas.microsoft.com/office/drawing/2014/main" id="{CD288132-1C6A-472E-8B3C-7DCA294EF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14906"/>
              </p:ext>
            </p:extLst>
          </p:nvPr>
        </p:nvGraphicFramePr>
        <p:xfrm>
          <a:off x="35128" y="854839"/>
          <a:ext cx="689647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90">
                  <a:extLst>
                    <a:ext uri="{9D8B030D-6E8A-4147-A177-3AD203B41FA5}">
                      <a16:colId xmlns:a16="http://schemas.microsoft.com/office/drawing/2014/main" val="106764329"/>
                    </a:ext>
                  </a:extLst>
                </a:gridCol>
                <a:gridCol w="793442">
                  <a:extLst>
                    <a:ext uri="{9D8B030D-6E8A-4147-A177-3AD203B41FA5}">
                      <a16:colId xmlns:a16="http://schemas.microsoft.com/office/drawing/2014/main" val="1318998601"/>
                    </a:ext>
                  </a:extLst>
                </a:gridCol>
                <a:gridCol w="684002">
                  <a:extLst>
                    <a:ext uri="{9D8B030D-6E8A-4147-A177-3AD203B41FA5}">
                      <a16:colId xmlns:a16="http://schemas.microsoft.com/office/drawing/2014/main" val="1981566855"/>
                    </a:ext>
                  </a:extLst>
                </a:gridCol>
                <a:gridCol w="693260">
                  <a:extLst>
                    <a:ext uri="{9D8B030D-6E8A-4147-A177-3AD203B41FA5}">
                      <a16:colId xmlns:a16="http://schemas.microsoft.com/office/drawing/2014/main" val="2048050928"/>
                    </a:ext>
                  </a:extLst>
                </a:gridCol>
                <a:gridCol w="774441">
                  <a:extLst>
                    <a:ext uri="{9D8B030D-6E8A-4147-A177-3AD203B41FA5}">
                      <a16:colId xmlns:a16="http://schemas.microsoft.com/office/drawing/2014/main" val="1886122275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3601489437"/>
                    </a:ext>
                  </a:extLst>
                </a:gridCol>
                <a:gridCol w="681134">
                  <a:extLst>
                    <a:ext uri="{9D8B030D-6E8A-4147-A177-3AD203B41FA5}">
                      <a16:colId xmlns:a16="http://schemas.microsoft.com/office/drawing/2014/main" val="2681318737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2469399935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417071506"/>
                    </a:ext>
                  </a:extLst>
                </a:gridCol>
                <a:gridCol w="586782">
                  <a:extLst>
                    <a:ext uri="{9D8B030D-6E8A-4147-A177-3AD203B41FA5}">
                      <a16:colId xmlns:a16="http://schemas.microsoft.com/office/drawing/2014/main" val="149675822"/>
                    </a:ext>
                  </a:extLst>
                </a:gridCol>
              </a:tblGrid>
              <a:tr h="397921">
                <a:tc>
                  <a:txBody>
                    <a:bodyPr/>
                    <a:lstStyle/>
                    <a:p>
                      <a:pPr fontAlgn="base"/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hu-HU" sz="1000" b="0" u="none" dirty="0" err="1">
                          <a:solidFill>
                            <a:schemeClr val="bg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Trill</a:t>
                      </a:r>
                      <a:endParaRPr lang="hu-HU" sz="1000" b="0" u="none" dirty="0">
                        <a:solidFill>
                          <a:schemeClr val="bg1"/>
                        </a:solidFill>
                        <a:hlinkClick r:id="rId14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fontAlgn="base"/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Zsolt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Horváth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Lajos Ottó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 err="1">
                          <a:solidFill>
                            <a:schemeClr val="bg1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Rubold</a:t>
                      </a:r>
                      <a:endParaRPr lang="hu-HU" sz="1000" b="0" u="none" dirty="0">
                        <a:solidFill>
                          <a:schemeClr val="bg1"/>
                        </a:solidFill>
                        <a:hlinkClick r:id="rId1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Ödön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  <a:p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Barta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Ágnes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  <a:p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0" u="sng" dirty="0" err="1">
                          <a:solidFill>
                            <a:schemeClr val="bg1"/>
                          </a:solidFill>
                        </a:rPr>
                        <a:t>Szélyes</a:t>
                      </a:r>
                      <a:endParaRPr lang="hu-HU" sz="1000" b="0" u="sng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hu-HU" sz="1000" b="0" u="sng" dirty="0">
                          <a:solidFill>
                            <a:schemeClr val="bg1"/>
                          </a:solidFill>
                        </a:rPr>
                        <a:t>Ferenc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000" b="0" u="sng" dirty="0">
                          <a:solidFill>
                            <a:schemeClr val="bg1"/>
                          </a:solidFill>
                        </a:rPr>
                        <a:t>Nagy</a:t>
                      </a:r>
                    </a:p>
                    <a:p>
                      <a:r>
                        <a:rPr lang="hu-HU" sz="1000" b="0" u="sng" dirty="0">
                          <a:solidFill>
                            <a:schemeClr val="bg1"/>
                          </a:solidFill>
                        </a:rPr>
                        <a:t>Anna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Tóth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László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  <a:p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Katona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Kinga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  <a:p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Tóth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Auguszta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  <a:p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Varga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none" dirty="0">
                          <a:solidFill>
                            <a:schemeClr val="bg1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József</a:t>
                      </a:r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  <a:p>
                      <a:endParaRPr lang="hu-HU" sz="1000" b="0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647340"/>
                  </a:ext>
                </a:extLst>
              </a:tr>
            </a:tbl>
          </a:graphicData>
        </a:graphic>
      </p:graphicFrame>
      <p:graphicFrame>
        <p:nvGraphicFramePr>
          <p:cNvPr id="14" name="Táblázat 14">
            <a:extLst>
              <a:ext uri="{FF2B5EF4-FFF2-40B4-BE49-F238E27FC236}">
                <a16:creationId xmlns:a16="http://schemas.microsoft.com/office/drawing/2014/main" id="{D9B11AAF-5F5C-46A2-87EF-182A5676F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636355"/>
              </p:ext>
            </p:extLst>
          </p:nvPr>
        </p:nvGraphicFramePr>
        <p:xfrm>
          <a:off x="6941113" y="854839"/>
          <a:ext cx="66723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235">
                  <a:extLst>
                    <a:ext uri="{9D8B030D-6E8A-4147-A177-3AD203B41FA5}">
                      <a16:colId xmlns:a16="http://schemas.microsoft.com/office/drawing/2014/main" val="140970641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sng" dirty="0">
                          <a:solidFill>
                            <a:schemeClr val="bg1"/>
                          </a:solidFill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Bordás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u="sng" dirty="0">
                          <a:solidFill>
                            <a:schemeClr val="bg1"/>
                          </a:solidFill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Roland</a:t>
                      </a:r>
                      <a:endParaRPr lang="hu-HU" sz="1000" b="0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38981"/>
                  </a:ext>
                </a:extLst>
              </a:tr>
            </a:tbl>
          </a:graphicData>
        </a:graphic>
      </p:graphicFrame>
      <p:sp>
        <p:nvSpPr>
          <p:cNvPr id="29" name="Szövegdoboz 28">
            <a:extLst>
              <a:ext uri="{FF2B5EF4-FFF2-40B4-BE49-F238E27FC236}">
                <a16:creationId xmlns:a16="http://schemas.microsoft.com/office/drawing/2014/main" id="{0B8B0B1E-2435-4777-A4F8-9A5CDF9C342D}"/>
              </a:ext>
            </a:extLst>
          </p:cNvPr>
          <p:cNvSpPr txBox="1"/>
          <p:nvPr/>
        </p:nvSpPr>
        <p:spPr>
          <a:xfrm>
            <a:off x="10582631" y="53195"/>
            <a:ext cx="128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1924–1942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4DDCF4D-8406-4909-AD8E-EEF469E3C195}"/>
              </a:ext>
            </a:extLst>
          </p:cNvPr>
          <p:cNvSpPr txBox="1"/>
          <p:nvPr/>
        </p:nvSpPr>
        <p:spPr>
          <a:xfrm>
            <a:off x="1471814" y="1887648"/>
            <a:ext cx="33840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1940 októberében, közvetlenül az észak-erdélyi bevonulást követően született meg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Bemutatója 1941. január 25-én volt Pünkösdi Andor rendezésében, 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 Nemzeti Színházba Németh Antal vezette be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 hit erejére épít, </a:t>
            </a:r>
            <a:r>
              <a:rPr lang="hu-HU" sz="1400" dirty="0" err="1"/>
              <a:t>megszállottságig</a:t>
            </a:r>
            <a:r>
              <a:rPr lang="hu-HU" sz="1400" dirty="0"/>
              <a:t> erős hitű ember és a nyomában járó megvetés, üldöztetés ellentétére.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6D08532-8207-4A34-A1A4-EB7A32FCB264}"/>
              </a:ext>
            </a:extLst>
          </p:cNvPr>
          <p:cNvSpPr txBox="1"/>
          <p:nvPr/>
        </p:nvSpPr>
        <p:spPr>
          <a:xfrm>
            <a:off x="3286891" y="4084358"/>
            <a:ext cx="37124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Az egész mű tele van szimbolikus elemekkel, ezáltal egy  mesére hasonlít – a racionális mozzanatoktól a misztikumig, és visszafelé is, valószerűvé varázsolva a valószínűtlent, a gyötrelem és a kedély állandó hullámzásában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 lélek háborújának fegyverei az alázat, a hit s az akarat, ezekkel kell hozzáfogni az építéshez, hogy újra felépüljön a hajlék, a falu és a nemzet.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Székelyeket, egy kis székely világot tár elénk</a:t>
            </a:r>
          </a:p>
        </p:txBody>
      </p:sp>
      <p:pic>
        <p:nvPicPr>
          <p:cNvPr id="4122" name="Picture 26" descr="Magyar Nemzeti Digitális Archívum • Tamási Áron: Vitéz lélek">
            <a:extLst>
              <a:ext uri="{FF2B5EF4-FFF2-40B4-BE49-F238E27FC236}">
                <a16:creationId xmlns:a16="http://schemas.microsoft.com/office/drawing/2014/main" id="{CA002C89-CEAD-495D-AEF3-5FE5B56C3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493" r="12511" b="3492"/>
          <a:stretch/>
        </p:blipFill>
        <p:spPr bwMode="auto">
          <a:xfrm>
            <a:off x="1603163" y="4429740"/>
            <a:ext cx="1486218" cy="120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Vitéz lélek | Nemzeti Színház">
            <a:extLst>
              <a:ext uri="{FF2B5EF4-FFF2-40B4-BE49-F238E27FC236}">
                <a16:creationId xmlns:a16="http://schemas.microsoft.com/office/drawing/2014/main" id="{0D8E3FDF-A138-445B-96D1-E580058B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00" y="1282557"/>
            <a:ext cx="1413454" cy="14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Tamási Áron: Vitéz lélek - a Turay Színház előadása - | Jegy.hu">
            <a:extLst>
              <a:ext uri="{FF2B5EF4-FFF2-40B4-BE49-F238E27FC236}">
                <a16:creationId xmlns:a16="http://schemas.microsoft.com/office/drawing/2014/main" id="{45946D22-5948-4D64-8738-7146C68B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" y="5492277"/>
            <a:ext cx="1532223" cy="12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BB4811C9-CB22-4BD0-9CBE-F88152F9F7EF}"/>
              </a:ext>
            </a:extLst>
          </p:cNvPr>
          <p:cNvSpPr txBox="1"/>
          <p:nvPr/>
        </p:nvSpPr>
        <p:spPr>
          <a:xfrm>
            <a:off x="8732946" y="3804496"/>
            <a:ext cx="286197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/>
              <a:t>„Ha Tamási mondatait olvasom: nem lobogott olyan tisztán, ahogyan Tamási írása cikázik és ég. Nem volt olyan játékos, olyan égő, olyan hajlékony, olyan nemes, amilyen a darab. Minden komoly írás szorongató varázslat: a színészek játéka nem volt az. Ahol a dráma és a játékosság lángjai csapnak fel: ott a dráma nem perzselt, de a játékosság kedves volt. Ahol a hit és az erő ostromolják a lehetetlent: ott éreztem a hitet, de kevésbé éreztem az erőt. Ahol a világ sokszínűsége húz szivárványt a magasba, ott hiányzott a szivárvány, de a világot – a színpad világát – mégis megszerettem.”-Illés Endre</a:t>
            </a:r>
          </a:p>
        </p:txBody>
      </p:sp>
    </p:spTree>
    <p:extLst>
      <p:ext uri="{BB962C8B-B14F-4D97-AF65-F5344CB8AC3E}">
        <p14:creationId xmlns:p14="http://schemas.microsoft.com/office/powerpoint/2010/main" val="82126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858C0B06-ADBF-44C7-B81E-A21833496F2A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1A8C127A-6819-4214-915C-61F7C983C68A}"/>
              </a:ext>
            </a:extLst>
          </p:cNvPr>
          <p:cNvSpPr/>
          <p:nvPr/>
        </p:nvSpPr>
        <p:spPr>
          <a:xfrm rot="8100800">
            <a:off x="625309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52EA5DD5-7600-4898-B38E-5981B8BEE9CC}"/>
              </a:ext>
            </a:extLst>
          </p:cNvPr>
          <p:cNvSpPr/>
          <p:nvPr/>
        </p:nvSpPr>
        <p:spPr>
          <a:xfrm rot="8100800">
            <a:off x="1482405" y="1032279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81F61C1B-A2D4-4ADE-BDD1-E862CF2039C8}"/>
              </a:ext>
            </a:extLst>
          </p:cNvPr>
          <p:cNvSpPr/>
          <p:nvPr/>
        </p:nvSpPr>
        <p:spPr>
          <a:xfrm rot="18893216">
            <a:off x="8653877" y="3076931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FCACEF34-C191-4477-9519-6EF286BFA89C}"/>
              </a:ext>
            </a:extLst>
          </p:cNvPr>
          <p:cNvSpPr/>
          <p:nvPr/>
        </p:nvSpPr>
        <p:spPr>
          <a:xfrm rot="18842484">
            <a:off x="7973108" y="239445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295A5BB2-AD44-4010-B4BA-407F8AEB2D12}"/>
              </a:ext>
            </a:extLst>
          </p:cNvPr>
          <p:cNvSpPr/>
          <p:nvPr/>
        </p:nvSpPr>
        <p:spPr>
          <a:xfrm rot="18908951">
            <a:off x="7309067" y="1755577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446F3026-1224-4767-9CD7-21C940140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90105" y="-2953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2C571823-C125-42AF-B75B-F47E2D9FD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22581" y="122085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6EB70D62-AB6B-43B9-9166-76C872128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49057" y="423542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1F635DAF-BA13-47F4-9A43-41C5EF879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4" y="5275373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478C094-25AD-4D77-9910-8F516A606794}"/>
              </a:ext>
            </a:extLst>
          </p:cNvPr>
          <p:cNvSpPr txBox="1"/>
          <p:nvPr/>
        </p:nvSpPr>
        <p:spPr>
          <a:xfrm>
            <a:off x="6872642" y="108008"/>
            <a:ext cx="3920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Csalóka </a:t>
            </a:r>
            <a:r>
              <a:rPr lang="hu-HU" sz="2400" dirty="0" err="1"/>
              <a:t>szívárvány</a:t>
            </a:r>
            <a:endParaRPr lang="hu-HU" sz="240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dirty="0"/>
              <a:t>Drámai színjáték három felvonásban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sz="2400" dirty="0"/>
              <a:t>1942</a:t>
            </a:r>
          </a:p>
          <a:p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34F1AA7-7BEA-4BF6-ADE5-6ACA158C0350}"/>
              </a:ext>
            </a:extLst>
          </p:cNvPr>
          <p:cNvSpPr txBox="1"/>
          <p:nvPr/>
        </p:nvSpPr>
        <p:spPr>
          <a:xfrm>
            <a:off x="10577475" y="28651"/>
            <a:ext cx="1383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1924–1942</a:t>
            </a:r>
            <a:endParaRPr lang="hu-HU" dirty="0"/>
          </a:p>
        </p:txBody>
      </p:sp>
      <p:pic>
        <p:nvPicPr>
          <p:cNvPr id="6146" name="Picture 2" descr="Tamási Áron: CSALÓKA SZIVÁRVÁNY">
            <a:extLst>
              <a:ext uri="{FF2B5EF4-FFF2-40B4-BE49-F238E27FC236}">
                <a16:creationId xmlns:a16="http://schemas.microsoft.com/office/drawing/2014/main" id="{436B2C9E-E263-4F9A-8B40-1186A784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93" y="1292722"/>
            <a:ext cx="958648" cy="144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89DE8BC2-6CAB-4034-8510-E49425AF21D4}"/>
              </a:ext>
            </a:extLst>
          </p:cNvPr>
          <p:cNvSpPr txBox="1"/>
          <p:nvPr/>
        </p:nvSpPr>
        <p:spPr>
          <a:xfrm>
            <a:off x="1577840" y="2013017"/>
            <a:ext cx="30514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 legkihívóbb darab, amely a szabályszerű, hagyományos színpadi forma megbontásával, vígjátéki és tragédiai elemek egybekeverésével hökkentette meg nézőit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Más művekkel ellentétben, nem a remény szava, hanem a valóság komor sötétje kerekedett felül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endParaRPr lang="hu-HU" sz="1400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CB66BFF-5EC4-4735-BBE9-719A52825B1D}"/>
              </a:ext>
            </a:extLst>
          </p:cNvPr>
          <p:cNvSpPr txBox="1"/>
          <p:nvPr/>
        </p:nvSpPr>
        <p:spPr>
          <a:xfrm>
            <a:off x="8746481" y="4021614"/>
            <a:ext cx="2344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„A magunk életéből való menekülés mindig problémája volt az irodalomnak, de ma különösen lényegbevágó probléma”-Tamási Áron</a:t>
            </a:r>
          </a:p>
        </p:txBody>
      </p:sp>
      <p:pic>
        <p:nvPicPr>
          <p:cNvPr id="6148" name="Picture 4" descr="Csalóka szivárvány - Csíki Játékszín">
            <a:extLst>
              <a:ext uri="{FF2B5EF4-FFF2-40B4-BE49-F238E27FC236}">
                <a16:creationId xmlns:a16="http://schemas.microsoft.com/office/drawing/2014/main" id="{232317B1-DBB9-4F2D-8748-CA0843D9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62" y="4582252"/>
            <a:ext cx="1457796" cy="9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salóka szivárvány - | Jegy.hu">
            <a:extLst>
              <a:ext uri="{FF2B5EF4-FFF2-40B4-BE49-F238E27FC236}">
                <a16:creationId xmlns:a16="http://schemas.microsoft.com/office/drawing/2014/main" id="{AC4CED55-2FAC-4313-874B-3952B279A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-683" r="11829" b="-1352"/>
          <a:stretch/>
        </p:blipFill>
        <p:spPr bwMode="auto">
          <a:xfrm>
            <a:off x="53592" y="5463102"/>
            <a:ext cx="1457796" cy="12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6B00F008-75EF-469C-BAE9-1AAE28BFDBC5}"/>
              </a:ext>
            </a:extLst>
          </p:cNvPr>
          <p:cNvSpPr txBox="1"/>
          <p:nvPr/>
        </p:nvSpPr>
        <p:spPr>
          <a:xfrm>
            <a:off x="3268218" y="4062576"/>
            <a:ext cx="35185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 Tompa Miklós 1986. január 31-én ismét színpadra vitte a drámai színdarabot. 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 marosvásárhelyi Nemzeti Színház magyar tagozatának előadásában több mint százszor került az erdélyi-magyar faluk és városok közönsége elé.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endParaRPr lang="hu-HU" sz="1400" dirty="0"/>
          </a:p>
        </p:txBody>
      </p:sp>
      <p:pic>
        <p:nvPicPr>
          <p:cNvPr id="6163" name="Picture 19" descr="Egy beugrás története - Fidelio.hu">
            <a:extLst>
              <a:ext uri="{FF2B5EF4-FFF2-40B4-BE49-F238E27FC236}">
                <a16:creationId xmlns:a16="http://schemas.microsoft.com/office/drawing/2014/main" id="{46CCA6D4-3B18-4837-889B-14F8D121E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2503" r="22088" b="53064"/>
          <a:stretch/>
        </p:blipFill>
        <p:spPr bwMode="auto">
          <a:xfrm>
            <a:off x="794279" y="58855"/>
            <a:ext cx="843440" cy="9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áblázat 21">
            <a:extLst>
              <a:ext uri="{FF2B5EF4-FFF2-40B4-BE49-F238E27FC236}">
                <a16:creationId xmlns:a16="http://schemas.microsoft.com/office/drawing/2014/main" id="{EFD39D3E-CEEB-4B3D-9865-AA03B0FE4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529825"/>
              </p:ext>
            </p:extLst>
          </p:nvPr>
        </p:nvGraphicFramePr>
        <p:xfrm>
          <a:off x="98472" y="1020677"/>
          <a:ext cx="702802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539">
                  <a:extLst>
                    <a:ext uri="{9D8B030D-6E8A-4147-A177-3AD203B41FA5}">
                      <a16:colId xmlns:a16="http://schemas.microsoft.com/office/drawing/2014/main" val="1705080901"/>
                    </a:ext>
                  </a:extLst>
                </a:gridCol>
                <a:gridCol w="1073020">
                  <a:extLst>
                    <a:ext uri="{9D8B030D-6E8A-4147-A177-3AD203B41FA5}">
                      <a16:colId xmlns:a16="http://schemas.microsoft.com/office/drawing/2014/main" val="2108011528"/>
                    </a:ext>
                  </a:extLst>
                </a:gridCol>
                <a:gridCol w="672841">
                  <a:extLst>
                    <a:ext uri="{9D8B030D-6E8A-4147-A177-3AD203B41FA5}">
                      <a16:colId xmlns:a16="http://schemas.microsoft.com/office/drawing/2014/main" val="3577659736"/>
                    </a:ext>
                  </a:extLst>
                </a:gridCol>
                <a:gridCol w="530808">
                  <a:extLst>
                    <a:ext uri="{9D8B030D-6E8A-4147-A177-3AD203B41FA5}">
                      <a16:colId xmlns:a16="http://schemas.microsoft.com/office/drawing/2014/main" val="4251389533"/>
                    </a:ext>
                  </a:extLst>
                </a:gridCol>
                <a:gridCol w="793102">
                  <a:extLst>
                    <a:ext uri="{9D8B030D-6E8A-4147-A177-3AD203B41FA5}">
                      <a16:colId xmlns:a16="http://schemas.microsoft.com/office/drawing/2014/main" val="21790859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2728077103"/>
                    </a:ext>
                  </a:extLst>
                </a:gridCol>
                <a:gridCol w="625151">
                  <a:extLst>
                    <a:ext uri="{9D8B030D-6E8A-4147-A177-3AD203B41FA5}">
                      <a16:colId xmlns:a16="http://schemas.microsoft.com/office/drawing/2014/main" val="4076954992"/>
                    </a:ext>
                  </a:extLst>
                </a:gridCol>
                <a:gridCol w="662474">
                  <a:extLst>
                    <a:ext uri="{9D8B030D-6E8A-4147-A177-3AD203B41FA5}">
                      <a16:colId xmlns:a16="http://schemas.microsoft.com/office/drawing/2014/main" val="3872962808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68590551"/>
                    </a:ext>
                  </a:extLst>
                </a:gridCol>
                <a:gridCol w="634481">
                  <a:extLst>
                    <a:ext uri="{9D8B030D-6E8A-4147-A177-3AD203B41FA5}">
                      <a16:colId xmlns:a16="http://schemas.microsoft.com/office/drawing/2014/main" val="1704070782"/>
                    </a:ext>
                  </a:extLst>
                </a:gridCol>
              </a:tblGrid>
              <a:tr h="324719">
                <a:tc>
                  <a:txBody>
                    <a:bodyPr/>
                    <a:lstStyle/>
                    <a:p>
                      <a:r>
                        <a:rPr lang="hu-HU" sz="1400" b="0" dirty="0" err="1">
                          <a:solidFill>
                            <a:schemeClr val="bg1"/>
                          </a:solidFill>
                        </a:rPr>
                        <a:t>Rékási</a:t>
                      </a:r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 Károly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 err="1">
                          <a:solidFill>
                            <a:schemeClr val="bg1"/>
                          </a:solidFill>
                        </a:rPr>
                        <a:t>Blazsovszky</a:t>
                      </a:r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 Ákos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Papp Zoltán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Tóth Judit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Varga Szabolcs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Újréti </a:t>
                      </a:r>
                    </a:p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László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 err="1">
                          <a:solidFill>
                            <a:schemeClr val="bg1"/>
                          </a:solidFill>
                        </a:rPr>
                        <a:t>Létay</a:t>
                      </a:r>
                      <a:endParaRPr lang="hu-HU" sz="1400" b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Dóra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Zöld</a:t>
                      </a:r>
                    </a:p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Csaba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Botár</a:t>
                      </a:r>
                    </a:p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Endre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Kocsis</a:t>
                      </a:r>
                    </a:p>
                    <a:p>
                      <a:r>
                        <a:rPr lang="hu-HU" sz="1400" b="0" dirty="0">
                          <a:solidFill>
                            <a:schemeClr val="bg1"/>
                          </a:solidFill>
                        </a:rPr>
                        <a:t>Judit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50391"/>
                  </a:ext>
                </a:extLst>
              </a:tr>
            </a:tbl>
          </a:graphicData>
        </a:graphic>
      </p:graphicFrame>
      <p:pic>
        <p:nvPicPr>
          <p:cNvPr id="6161" name="Picture 17" descr="Új munkát kapott Rékasi Károly">
            <a:extLst>
              <a:ext uri="{FF2B5EF4-FFF2-40B4-BE49-F238E27FC236}">
                <a16:creationId xmlns:a16="http://schemas.microsoft.com/office/drawing/2014/main" id="{7366DC36-4297-4D5F-B33C-80B0E4075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6" r="19538" b="23703"/>
          <a:stretch/>
        </p:blipFill>
        <p:spPr bwMode="auto">
          <a:xfrm>
            <a:off x="98472" y="71615"/>
            <a:ext cx="743171" cy="9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Papp Zoltán Munkássága | Nemzeti Színház">
            <a:extLst>
              <a:ext uri="{FF2B5EF4-FFF2-40B4-BE49-F238E27FC236}">
                <a16:creationId xmlns:a16="http://schemas.microsoft.com/office/drawing/2014/main" id="{F5AC7F2C-7D0A-4E71-8634-6D409906C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8"/>
          <a:stretch/>
        </p:blipFill>
        <p:spPr bwMode="auto">
          <a:xfrm>
            <a:off x="1637719" y="53245"/>
            <a:ext cx="812445" cy="9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Tóth Judit 82 évesen is briliánsan játszik - nlc.hu">
            <a:extLst>
              <a:ext uri="{FF2B5EF4-FFF2-40B4-BE49-F238E27FC236}">
                <a16:creationId xmlns:a16="http://schemas.microsoft.com/office/drawing/2014/main" id="{189B9492-EF8D-4AAA-9017-06AB67AAD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t="1044" r="29825" b="62721"/>
          <a:stretch/>
        </p:blipFill>
        <p:spPr bwMode="auto">
          <a:xfrm>
            <a:off x="2450164" y="49345"/>
            <a:ext cx="796076" cy="9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Varga Szabolcs - Home | Facebook">
            <a:extLst>
              <a:ext uri="{FF2B5EF4-FFF2-40B4-BE49-F238E27FC236}">
                <a16:creationId xmlns:a16="http://schemas.microsoft.com/office/drawing/2014/main" id="{B8622571-4FB1-4363-A615-E0C333971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4" r="17769" b="24989"/>
          <a:stretch/>
        </p:blipFill>
        <p:spPr bwMode="auto">
          <a:xfrm>
            <a:off x="3215219" y="45767"/>
            <a:ext cx="651428" cy="9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Újréti László - Portré - Theater Online">
            <a:extLst>
              <a:ext uri="{FF2B5EF4-FFF2-40B4-BE49-F238E27FC236}">
                <a16:creationId xmlns:a16="http://schemas.microsoft.com/office/drawing/2014/main" id="{83D10385-7E41-4520-8167-37D32C3A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r="14282" b="20605"/>
          <a:stretch/>
        </p:blipFill>
        <p:spPr bwMode="auto">
          <a:xfrm>
            <a:off x="3902080" y="45767"/>
            <a:ext cx="619908" cy="9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Létay Dóra">
            <a:extLst>
              <a:ext uri="{FF2B5EF4-FFF2-40B4-BE49-F238E27FC236}">
                <a16:creationId xmlns:a16="http://schemas.microsoft.com/office/drawing/2014/main" id="{428C2AFA-28FF-473C-977A-39252E3A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1" t="2" r="30225" b="55918"/>
          <a:stretch/>
        </p:blipFill>
        <p:spPr bwMode="auto">
          <a:xfrm>
            <a:off x="4521988" y="45767"/>
            <a:ext cx="685883" cy="9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Zöld Csaba">
            <a:extLst>
              <a:ext uri="{FF2B5EF4-FFF2-40B4-BE49-F238E27FC236}">
                <a16:creationId xmlns:a16="http://schemas.microsoft.com/office/drawing/2014/main" id="{D71274A2-3F12-4172-A3FE-1ABB99C9D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-1" r="47883" b="54093"/>
          <a:stretch/>
        </p:blipFill>
        <p:spPr bwMode="auto">
          <a:xfrm>
            <a:off x="5175071" y="45767"/>
            <a:ext cx="636749" cy="9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Picture 33" descr="Jegy.hu | Botár Endre">
            <a:extLst>
              <a:ext uri="{FF2B5EF4-FFF2-40B4-BE49-F238E27FC236}">
                <a16:creationId xmlns:a16="http://schemas.microsoft.com/office/drawing/2014/main" id="{142B76A5-E1F4-4C78-B830-43A2508B7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3" r="34240" b="40710"/>
          <a:stretch/>
        </p:blipFill>
        <p:spPr bwMode="auto">
          <a:xfrm>
            <a:off x="5811820" y="90880"/>
            <a:ext cx="661548" cy="91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Judit Kocsis | A legjobb filmek és sorozatok sFilm.hu">
            <a:extLst>
              <a:ext uri="{FF2B5EF4-FFF2-40B4-BE49-F238E27FC236}">
                <a16:creationId xmlns:a16="http://schemas.microsoft.com/office/drawing/2014/main" id="{57C4B3D5-0323-40A9-9220-D6C5D811A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87" r="17833" b="33324"/>
          <a:stretch/>
        </p:blipFill>
        <p:spPr bwMode="auto">
          <a:xfrm>
            <a:off x="6470998" y="77665"/>
            <a:ext cx="636749" cy="9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06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2A6D742F-44B4-410E-A0D3-055DB5A66DBC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24BFB853-BDEE-4363-881A-AAE2EAAA0D93}"/>
              </a:ext>
            </a:extLst>
          </p:cNvPr>
          <p:cNvSpPr/>
          <p:nvPr/>
        </p:nvSpPr>
        <p:spPr>
          <a:xfrm rot="8100800">
            <a:off x="625309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FF336F8D-DCEF-43FC-9215-A16FE40625CA}"/>
              </a:ext>
            </a:extLst>
          </p:cNvPr>
          <p:cNvSpPr/>
          <p:nvPr/>
        </p:nvSpPr>
        <p:spPr>
          <a:xfrm rot="8100800">
            <a:off x="1502411" y="1038903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9BA39B40-3D3D-41E3-8F02-36451447A400}"/>
              </a:ext>
            </a:extLst>
          </p:cNvPr>
          <p:cNvSpPr/>
          <p:nvPr/>
        </p:nvSpPr>
        <p:spPr>
          <a:xfrm rot="18893216">
            <a:off x="8653877" y="3076931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BB9F336B-418D-4B2C-96F2-BA9ADB97FE36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37E06A59-7D46-4E09-AEE7-7345BF9E0F8E}"/>
              </a:ext>
            </a:extLst>
          </p:cNvPr>
          <p:cNvSpPr/>
          <p:nvPr/>
        </p:nvSpPr>
        <p:spPr>
          <a:xfrm rot="18908951">
            <a:off x="7283019" y="1707756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9C090110-5C28-43BF-A7E8-763E40D31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607540" y="-22743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45EDDE1B-B354-4050-99E8-9003D65C9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179844" y="122085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DEFD0D63-EEEF-405D-B8C0-4BE7DB182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46137" y="425290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FD7E71FE-6FE3-419D-9B84-D65015A64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4" y="528851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3A88DCB-DB37-479E-8E5F-F2DEB1814860}"/>
              </a:ext>
            </a:extLst>
          </p:cNvPr>
          <p:cNvSpPr txBox="1"/>
          <p:nvPr/>
        </p:nvSpPr>
        <p:spPr>
          <a:xfrm>
            <a:off x="4405416" y="97665"/>
            <a:ext cx="3171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listo MT" panose="02040603050505030304" pitchFamily="18" charset="0"/>
              </a:rPr>
              <a:t>Ördögölő Józsiás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dirty="0"/>
              <a:t>Mesejáték három felvonásban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sz="2400" dirty="0"/>
              <a:t>1952</a:t>
            </a:r>
          </a:p>
          <a:p>
            <a:endParaRPr lang="hu-HU" dirty="0"/>
          </a:p>
        </p:txBody>
      </p:sp>
      <p:pic>
        <p:nvPicPr>
          <p:cNvPr id="5122" name="Picture 2" descr="Ördögölő Józsiás - Tamási Áron - Régikönyvek webáruház">
            <a:extLst>
              <a:ext uri="{FF2B5EF4-FFF2-40B4-BE49-F238E27FC236}">
                <a16:creationId xmlns:a16="http://schemas.microsoft.com/office/drawing/2014/main" id="{051C7E9D-08E3-43A5-B539-90CB18747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t="8844" r="30023" b="9659"/>
          <a:stretch/>
        </p:blipFill>
        <p:spPr bwMode="auto">
          <a:xfrm>
            <a:off x="9486962" y="1257258"/>
            <a:ext cx="959999" cy="15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B7045B9-E7A7-4BB5-A399-D96E57A4FDDD}"/>
              </a:ext>
            </a:extLst>
          </p:cNvPr>
          <p:cNvSpPr txBox="1"/>
          <p:nvPr/>
        </p:nvSpPr>
        <p:spPr>
          <a:xfrm>
            <a:off x="1224004" y="1635998"/>
            <a:ext cx="3768532" cy="261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400"/>
              </a:spcAft>
              <a:buFont typeface="Symbol" panose="05050102010706020507" pitchFamily="18" charset="2"/>
              <a:buChar char="×"/>
            </a:pPr>
            <a:r>
              <a:rPr lang="hu-HU" b="0" i="0" dirty="0">
                <a:effectLst/>
                <a:latin typeface="Garamond" panose="02020404030301010803" pitchFamily="18" charset="0"/>
              </a:rPr>
              <a:t> </a:t>
            </a:r>
            <a:r>
              <a:rPr lang="hu-HU" sz="1400" dirty="0"/>
              <a:t>„A Nemzeti Színház Intézőbizottsága egyhangúlag úgy határozott, hogy Ördögölő Józsiás című zenés mesejátékát 1957 őszén, lehetőleg még szeptemberben bemutatja. Örömmel értesültünk róla, hogy a darab zenéjének szerzésére vagy Lajtha Lászlót, vagy </a:t>
            </a:r>
            <a:r>
              <a:rPr lang="hu-HU" sz="1400" dirty="0" err="1"/>
              <a:t>Szervánszky</a:t>
            </a:r>
            <a:r>
              <a:rPr lang="hu-HU" sz="1400" dirty="0"/>
              <a:t> Endrét óhajtja felkérni. A színház bármelyiket örömmel látja…”</a:t>
            </a:r>
          </a:p>
          <a:p>
            <a:pPr marL="285750" indent="-285750" algn="just">
              <a:spcBef>
                <a:spcPts val="300"/>
              </a:spcBef>
              <a:spcAft>
                <a:spcPts val="400"/>
              </a:spcAft>
              <a:buFont typeface="Symbol" panose="05050102010706020507" pitchFamily="18" charset="2"/>
              <a:buChar char="×"/>
            </a:pPr>
            <a:r>
              <a:rPr lang="hu-HU" sz="1400" dirty="0"/>
              <a:t>Ez a határozat azonban semmissé vált, és a darabra a Nemzeti Színházban nem tartottak igényt.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4D0910B6-3C43-4140-B12A-D62445727D6E}"/>
              </a:ext>
            </a:extLst>
          </p:cNvPr>
          <p:cNvSpPr txBox="1"/>
          <p:nvPr/>
        </p:nvSpPr>
        <p:spPr>
          <a:xfrm>
            <a:off x="3234180" y="4304052"/>
            <a:ext cx="422676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1983. szeptember 16-án Gali László megrendezésében került először teljesnek tekinthető műsorként a színpadra, Debrecenben 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Az erkölcs, az etika és a morál örökérvényű alaptételeit prózában írt tanmesében megmutató példázat tanítása szerint soha ne adjuk fel a küzdelmet, törekedjünk arra, hogy a hétköznapok minden nehézsége ellenére, a jó és a rossz harcában legyőzzük a gonosz erőket, a külvilágban és önmagunkban egyaránt.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endParaRPr lang="hu-HU" dirty="0"/>
          </a:p>
        </p:txBody>
      </p:sp>
      <p:pic>
        <p:nvPicPr>
          <p:cNvPr id="5124" name="Picture 4" descr="Ördögölő Józsiás Dancs Annamari főszereplésével">
            <a:extLst>
              <a:ext uri="{FF2B5EF4-FFF2-40B4-BE49-F238E27FC236}">
                <a16:creationId xmlns:a16="http://schemas.microsoft.com/office/drawing/2014/main" id="{6F9B06FE-C6B2-4427-8649-530B1C0E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1" r="1176" b="967"/>
          <a:stretch/>
        </p:blipFill>
        <p:spPr bwMode="auto">
          <a:xfrm>
            <a:off x="1614416" y="4496186"/>
            <a:ext cx="1493854" cy="11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Ördögölő Józsiás útra kel - Hírek - Soproni Petőfi Színház - Sopron, Petőfi  Színház, hírek">
            <a:extLst>
              <a:ext uri="{FF2B5EF4-FFF2-40B4-BE49-F238E27FC236}">
                <a16:creationId xmlns:a16="http://schemas.microsoft.com/office/drawing/2014/main" id="{64D21710-66D0-49B7-988D-F18E0390E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t="12374" r="15234" b="-1"/>
          <a:stretch/>
        </p:blipFill>
        <p:spPr bwMode="auto">
          <a:xfrm>
            <a:off x="0" y="5424214"/>
            <a:ext cx="1598101" cy="136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ED7ABC1C-0500-4D30-AD50-849B73688AAB}"/>
              </a:ext>
            </a:extLst>
          </p:cNvPr>
          <p:cNvSpPr txBox="1"/>
          <p:nvPr/>
        </p:nvSpPr>
        <p:spPr>
          <a:xfrm>
            <a:off x="10745817" y="0"/>
            <a:ext cx="1342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1943–1966</a:t>
            </a:r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80C51297-F615-49F5-9CB9-1492F0281F63}"/>
              </a:ext>
            </a:extLst>
          </p:cNvPr>
          <p:cNvSpPr txBox="1"/>
          <p:nvPr/>
        </p:nvSpPr>
        <p:spPr>
          <a:xfrm>
            <a:off x="8847175" y="3793718"/>
            <a:ext cx="185306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„a felelősséget példázza: egy olyan hősnek a felelősségét, akinek gondjába tevődött a nép üdve, melyre vigyáznia kell.”-Tamási Áron</a:t>
            </a:r>
          </a:p>
        </p:txBody>
      </p:sp>
    </p:spTree>
    <p:extLst>
      <p:ext uri="{BB962C8B-B14F-4D97-AF65-F5344CB8AC3E}">
        <p14:creationId xmlns:p14="http://schemas.microsoft.com/office/powerpoint/2010/main" val="377744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85CA6696-55FD-4704-9197-4901677D3EEA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B5B68A25-7707-457B-8C9F-9B67AFAF0995}"/>
              </a:ext>
            </a:extLst>
          </p:cNvPr>
          <p:cNvSpPr/>
          <p:nvPr/>
        </p:nvSpPr>
        <p:spPr>
          <a:xfrm rot="8100800">
            <a:off x="656840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72A7F7F6-6F5A-49EA-8AFA-9BB9F289460F}"/>
              </a:ext>
            </a:extLst>
          </p:cNvPr>
          <p:cNvSpPr/>
          <p:nvPr/>
        </p:nvSpPr>
        <p:spPr>
          <a:xfrm rot="8100800">
            <a:off x="1510816" y="1041681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BD74FD65-1451-4F4C-A645-194E2E7E2541}"/>
              </a:ext>
            </a:extLst>
          </p:cNvPr>
          <p:cNvSpPr/>
          <p:nvPr/>
        </p:nvSpPr>
        <p:spPr>
          <a:xfrm rot="18893216">
            <a:off x="8637904" y="3028037"/>
            <a:ext cx="3891067" cy="4459527"/>
          </a:xfrm>
          <a:prstGeom prst="snip2SameRect">
            <a:avLst>
              <a:gd name="adj1" fmla="val 40035"/>
              <a:gd name="adj2" fmla="val 49148"/>
            </a:avLst>
          </a:prstGeom>
          <a:solidFill>
            <a:schemeClr val="accent3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28536FD0-D0D2-4CBB-96FC-476CAC400E72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4C4F7129-3943-4583-B61A-BB460AF9862A}"/>
              </a:ext>
            </a:extLst>
          </p:cNvPr>
          <p:cNvSpPr/>
          <p:nvPr/>
        </p:nvSpPr>
        <p:spPr>
          <a:xfrm rot="18908951">
            <a:off x="7294619" y="1704309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5ECB6A8E-D5CB-44FF-A915-558D830A6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90105" y="-2953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0FC90D7C-E8BF-46A9-AA74-9BC7B9ABE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17570" y="5275373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04B2F373-BB7C-4A42-8458-7795D51AD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32348" y="122085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E8F41C69-FA58-47AE-89DC-FD13AF3C8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66755" y="425473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05C5703-5FF7-4C2B-AF30-B7E0D968AAE7}"/>
              </a:ext>
            </a:extLst>
          </p:cNvPr>
          <p:cNvSpPr txBox="1"/>
          <p:nvPr/>
        </p:nvSpPr>
        <p:spPr>
          <a:xfrm>
            <a:off x="4425277" y="70127"/>
            <a:ext cx="3809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listo MT" panose="02040603050505030304" pitchFamily="18" charset="0"/>
              </a:rPr>
              <a:t>Hullámzó vőlegény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dirty="0"/>
              <a:t>Színpadi játék három felvonásban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sz="2400" dirty="0"/>
              <a:t>1943–1946</a:t>
            </a:r>
          </a:p>
          <a:p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C7919A0-5279-4611-A0C2-5830FA1003BD}"/>
              </a:ext>
            </a:extLst>
          </p:cNvPr>
          <p:cNvSpPr txBox="1"/>
          <p:nvPr/>
        </p:nvSpPr>
        <p:spPr>
          <a:xfrm>
            <a:off x="10745817" y="0"/>
            <a:ext cx="1342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1943–1966</a:t>
            </a:r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F2F9D84-9993-458D-868C-46FA9337B709}"/>
              </a:ext>
            </a:extLst>
          </p:cNvPr>
          <p:cNvSpPr txBox="1"/>
          <p:nvPr/>
        </p:nvSpPr>
        <p:spPr>
          <a:xfrm>
            <a:off x="8735523" y="3791427"/>
            <a:ext cx="2684381" cy="2510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400"/>
              </a:spcAft>
            </a:pPr>
            <a:r>
              <a:rPr lang="hu-HU" sz="1400" dirty="0"/>
              <a:t>„</a:t>
            </a:r>
            <a:r>
              <a:rPr lang="hu-HU" sz="1200" dirty="0"/>
              <a:t>Már az ötödik színpadi munkám ez a Hullámzó vőlegény. A megelőző négy a Nemzeti Színház nagy </a:t>
            </a:r>
            <a:r>
              <a:rPr lang="hu-HU" sz="1200" dirty="0" err="1"/>
              <a:t>színpadán</a:t>
            </a:r>
            <a:r>
              <a:rPr lang="hu-HU" sz="1200" dirty="0"/>
              <a:t> került a közönség elé, illetőleg ott is előadták őket’’…,,Aki megnézi és meghallgatja a Hullámzó vőlegény-t a mosolyért és a nevetésért, amiben remélhetőleg része lesz, tegyen meg annyit, hogy népszerűsítse ezt az eszmei tartalmat.</a:t>
            </a:r>
          </a:p>
          <a:p>
            <a:pPr algn="just">
              <a:spcBef>
                <a:spcPts val="300"/>
              </a:spcBef>
              <a:spcAft>
                <a:spcPts val="400"/>
              </a:spcAft>
            </a:pPr>
            <a:r>
              <a:rPr lang="hu-HU" sz="1200" dirty="0"/>
              <a:t>Természetesen csak akkor, ha Ő is igaznak és jónak tartja azt”-Tamási Áron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endParaRPr lang="hu-HU" sz="14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293246C-EF42-4F01-BE13-68CE2CF55894}"/>
              </a:ext>
            </a:extLst>
          </p:cNvPr>
          <p:cNvSpPr txBox="1"/>
          <p:nvPr/>
        </p:nvSpPr>
        <p:spPr>
          <a:xfrm>
            <a:off x="3229977" y="4237167"/>
            <a:ext cx="28660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A Hullámzó vőlegény utáni kilenc éven keresztül egyetlen Tamási-darabot sem játszottak a magyar drámai színházak</a:t>
            </a:r>
          </a:p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400" dirty="0"/>
              <a:t>Ezután Tamási elfogadta azokat a javaslatokat, amik a színmű átírását támogatták, ezzel azonban a műve nyelvi értékeiből sokat veszített, folklorisztikus színei is elhalványultak.</a:t>
            </a:r>
          </a:p>
        </p:txBody>
      </p:sp>
      <p:pic>
        <p:nvPicPr>
          <p:cNvPr id="7170" name="Picture 2" descr="Libri Antikvár Könyv: Hullámzó vőlegény (Tamási Áron) - 1947, 1200Ft">
            <a:extLst>
              <a:ext uri="{FF2B5EF4-FFF2-40B4-BE49-F238E27FC236}">
                <a16:creationId xmlns:a16="http://schemas.microsoft.com/office/drawing/2014/main" id="{3616C820-5505-414D-8F01-3D9001A6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813" y="1296954"/>
            <a:ext cx="934370" cy="14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amási Áron színdarabja a világ másik feléről | ma7.sk">
            <a:extLst>
              <a:ext uri="{FF2B5EF4-FFF2-40B4-BE49-F238E27FC236}">
                <a16:creationId xmlns:a16="http://schemas.microsoft.com/office/drawing/2014/main" id="{BDFEB039-9BA5-4E26-B6AD-3A2110B8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0" y="4516016"/>
            <a:ext cx="1462835" cy="10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477DB1DF-7193-41A2-ADB9-C7B31E615120}"/>
              </a:ext>
            </a:extLst>
          </p:cNvPr>
          <p:cNvSpPr txBox="1"/>
          <p:nvPr/>
        </p:nvSpPr>
        <p:spPr>
          <a:xfrm>
            <a:off x="1648920" y="1846699"/>
            <a:ext cx="2694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×"/>
            </a:pPr>
            <a:r>
              <a:rPr lang="hu-HU" sz="1600" dirty="0"/>
              <a:t>A darab nem olyan összetett alkotás, mint az Énekes madár: egy szálon fut, világos, ritkábban elhelyezett poénokat épített be a szövegbe Tamási, a darab mélységi tartománya kevésbé univerzális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FF0FD7D9-A1B5-4E6F-9C97-715F2D63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" y="5579574"/>
            <a:ext cx="1553008" cy="10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99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C56966B6-CA63-4E2D-90AA-DE43E69A34D7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27DAFDC1-4987-4F2C-AE97-0301E1E1FF9E}"/>
              </a:ext>
            </a:extLst>
          </p:cNvPr>
          <p:cNvSpPr/>
          <p:nvPr/>
        </p:nvSpPr>
        <p:spPr>
          <a:xfrm rot="8100800">
            <a:off x="644592" y="193146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3A86EBA2-EFA6-4BF3-8D14-790509521B47}"/>
              </a:ext>
            </a:extLst>
          </p:cNvPr>
          <p:cNvSpPr/>
          <p:nvPr/>
        </p:nvSpPr>
        <p:spPr>
          <a:xfrm rot="8100800">
            <a:off x="1505085" y="1032278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2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583065AD-464D-471F-80EB-C05813D53414}"/>
              </a:ext>
            </a:extLst>
          </p:cNvPr>
          <p:cNvSpPr/>
          <p:nvPr/>
        </p:nvSpPr>
        <p:spPr>
          <a:xfrm rot="18893216">
            <a:off x="8653877" y="3076931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ACDE3032-AC89-433F-9D8A-C175C1DF91DA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021CBC95-6E4F-4E81-8860-30120DC313A8}"/>
              </a:ext>
            </a:extLst>
          </p:cNvPr>
          <p:cNvSpPr/>
          <p:nvPr/>
        </p:nvSpPr>
        <p:spPr>
          <a:xfrm rot="18908951">
            <a:off x="7294619" y="1704309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3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354C3ACC-C26B-465C-9780-70EE7C7BF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90105" y="-2953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066C49F8-24DB-4D5C-B2F6-E25C5876F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32348" y="1220856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106C8AFA-0430-496F-BDDE-A33555199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42256" y="4226721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245139BA-83BB-4DEF-A487-0DFFB7DC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17570" y="5297872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2183C98E-5FB4-4512-866F-FC3111EFEEEB}"/>
              </a:ext>
            </a:extLst>
          </p:cNvPr>
          <p:cNvSpPr txBox="1"/>
          <p:nvPr/>
        </p:nvSpPr>
        <p:spPr>
          <a:xfrm>
            <a:off x="100415" y="38632"/>
            <a:ext cx="1383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1924–1942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D06B70F-3B7D-4A42-BFE1-99C8D2C93648}"/>
              </a:ext>
            </a:extLst>
          </p:cNvPr>
          <p:cNvSpPr txBox="1"/>
          <p:nvPr/>
        </p:nvSpPr>
        <p:spPr>
          <a:xfrm>
            <a:off x="4993681" y="2388003"/>
            <a:ext cx="1294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1943–1966</a:t>
            </a:r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79312CA-6DF0-4E60-9412-D5B947A346C0}"/>
              </a:ext>
            </a:extLst>
          </p:cNvPr>
          <p:cNvSpPr txBox="1"/>
          <p:nvPr/>
        </p:nvSpPr>
        <p:spPr>
          <a:xfrm>
            <a:off x="124988" y="369556"/>
            <a:ext cx="430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Székely fás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(Páros jelenet, 1929,  szereplők: Emma, Gábor)</a:t>
            </a:r>
          </a:p>
          <a:p>
            <a:endParaRPr lang="hu-HU" sz="1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460D6C75-7932-40DF-8DDF-D983CCC371C7}"/>
              </a:ext>
            </a:extLst>
          </p:cNvPr>
          <p:cNvSpPr txBox="1"/>
          <p:nvPr/>
        </p:nvSpPr>
        <p:spPr>
          <a:xfrm>
            <a:off x="4993680" y="2827661"/>
            <a:ext cx="3710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Bor és víz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(Szüreti játék, 1951, Szereplők: Bor Dávid, Vilma Néni,  Bor Mihály, Bor Jób, Vizi János, Vizi Jánosné, Vizi Borka, Füst Gergely, Bors Döme, Buli Nándor, Pille Bella, Baja Gyula, Fintori)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BB9F38A-ADF5-431E-94AB-03804F44199C}"/>
              </a:ext>
            </a:extLst>
          </p:cNvPr>
          <p:cNvSpPr txBox="1"/>
          <p:nvPr/>
        </p:nvSpPr>
        <p:spPr>
          <a:xfrm>
            <a:off x="4815066" y="193162"/>
            <a:ext cx="295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sto MT" panose="02040603050505030304" pitchFamily="18" charset="0"/>
              </a:rPr>
              <a:t>Tamási Áron egyéb művei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89A090AA-E627-4B66-80A4-3FB7D224DF70}"/>
              </a:ext>
            </a:extLst>
          </p:cNvPr>
          <p:cNvSpPr txBox="1"/>
          <p:nvPr/>
        </p:nvSpPr>
        <p:spPr>
          <a:xfrm>
            <a:off x="8719081" y="2310948"/>
            <a:ext cx="35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Bujdosó lány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(Krónika 1764-ből, 1952)</a:t>
            </a:r>
          </a:p>
          <a:p>
            <a:endParaRPr lang="hu-H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86EC5577-1188-4D0C-B2AE-A54E61F17427}"/>
              </a:ext>
            </a:extLst>
          </p:cNvPr>
          <p:cNvSpPr txBox="1"/>
          <p:nvPr/>
        </p:nvSpPr>
        <p:spPr>
          <a:xfrm>
            <a:off x="124987" y="932823"/>
            <a:ext cx="43400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2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Néppártiak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(Kis komédia, 1931, szereplők: Csutora, </a:t>
            </a:r>
            <a:r>
              <a:rPr lang="hu-HU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Utora</a:t>
            </a: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hu-HU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Trézsi</a:t>
            </a: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Legényke, Két leányka, Katolikus pap, Uzsorás Örmény, Istentelen suszter, Biztosítási ügynök, Faügynök, Magyar képviselő, Tudós, Népies író, </a:t>
            </a:r>
            <a:r>
              <a:rPr lang="hu-HU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Birtalan</a:t>
            </a: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és Takókoldus)</a:t>
            </a:r>
          </a:p>
          <a:p>
            <a:endParaRPr lang="hu-HU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8FB485CF-004E-4190-8695-61C29EE8CF95}"/>
              </a:ext>
            </a:extLst>
          </p:cNvPr>
          <p:cNvSpPr txBox="1"/>
          <p:nvPr/>
        </p:nvSpPr>
        <p:spPr>
          <a:xfrm>
            <a:off x="130297" y="2053953"/>
            <a:ext cx="402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Görgeteg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(Emlékezés egy székely népmesére, 1933, Szereplők: János, Juliska, Pap, Papné, Rokkant, Asszony, Egyházfi, Kurátor, Presbitérium)</a:t>
            </a:r>
          </a:p>
          <a:p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D21E785D-CCF3-4C8D-97F7-02B745DEB622}"/>
              </a:ext>
            </a:extLst>
          </p:cNvPr>
          <p:cNvSpPr txBox="1"/>
          <p:nvPr/>
        </p:nvSpPr>
        <p:spPr>
          <a:xfrm>
            <a:off x="103931" y="3089060"/>
            <a:ext cx="4300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Tündöklő Jeromos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(Népi játék három felvonásban, 1936, Szereplők: Tündöklő Jeromos, Sáska Mihály, Gáspár, Bajna Gábor Ágnes, Ákos, Bálint, Lina, Mindenesasszony, Gyula, Bella, Őrmester, Plébános, Jegyző, Kántor, Marci, </a:t>
            </a:r>
            <a:r>
              <a:rPr lang="hu-HU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Nőrinc</a:t>
            </a:r>
            <a:r>
              <a:rPr lang="hu-HU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Elek, Szabóné, Dobos, Cigány, Egy Hang, Más Hang)</a:t>
            </a:r>
          </a:p>
          <a:p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5C0094C-24F1-430A-927E-94F87E991115}"/>
              </a:ext>
            </a:extLst>
          </p:cNvPr>
          <p:cNvSpPr txBox="1"/>
          <p:nvPr/>
        </p:nvSpPr>
        <p:spPr>
          <a:xfrm>
            <a:off x="4993681" y="3905626"/>
            <a:ext cx="3033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Eljegyzés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(Jelenet, 1951, Szereplők: Gyalogos János, Mihály Bácsi,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Erzse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Néni, Jolán, Kaszás, Tódor)</a:t>
            </a:r>
          </a:p>
          <a:p>
            <a:endParaRPr lang="hu-HU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69A58103-31F4-4B61-AD11-47682E8406E7}"/>
              </a:ext>
            </a:extLst>
          </p:cNvPr>
          <p:cNvSpPr txBox="1"/>
          <p:nvPr/>
        </p:nvSpPr>
        <p:spPr>
          <a:xfrm>
            <a:off x="5019801" y="4536051"/>
            <a:ext cx="37276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Kossuth nevében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(Toborzási jelenet, 1952, Szereplők:  Fecske,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Jula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Néne, Fecske Fiú, Kemenes, Etelka, Bárány, Anna, Őrmester, Bíró, Bíró Deák, Tokos, Jávor, Négy Huszár, Muzsikus Kar, Nép)</a:t>
            </a:r>
          </a:p>
          <a:p>
            <a:endParaRPr lang="hu-HU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166E7B75-7730-4EAF-A1E5-7377B97DC63E}"/>
              </a:ext>
            </a:extLst>
          </p:cNvPr>
          <p:cNvSpPr txBox="1"/>
          <p:nvPr/>
        </p:nvSpPr>
        <p:spPr>
          <a:xfrm>
            <a:off x="4993681" y="5287567"/>
            <a:ext cx="3710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Búbos vitéz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Mesejáték, 1952, Szereplők: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Hujki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Lórika, Bog, Búbos, Egetverő,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Hamót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Hemót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Öreg Búbos, Medve, Róka, Mókus, Nyúl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hu-HU" dirty="0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ABB0D1BE-94A1-4C7E-A2C2-168930784711}"/>
              </a:ext>
            </a:extLst>
          </p:cNvPr>
          <p:cNvSpPr txBox="1"/>
          <p:nvPr/>
        </p:nvSpPr>
        <p:spPr>
          <a:xfrm>
            <a:off x="8732458" y="2874133"/>
            <a:ext cx="309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Szegény ördög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Bábjáték, 1953, Szereplők: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Kámpecz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Lámenta,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Ténferus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Módus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Beke, </a:t>
            </a:r>
            <a:r>
              <a:rPr lang="hu-HU" alt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Dunda</a:t>
            </a:r>
            <a:r>
              <a:rPr lang="hu-HU" alt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Róka, Medve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hu-HU" dirty="0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C5C44EE3-8DE6-4D62-9852-0C8278B4AFF9}"/>
              </a:ext>
            </a:extLst>
          </p:cNvPr>
          <p:cNvSpPr txBox="1"/>
          <p:nvPr/>
        </p:nvSpPr>
        <p:spPr>
          <a:xfrm>
            <a:off x="8747441" y="3569227"/>
            <a:ext cx="3451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Tűzálló Pál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(Rádióelőadásra írott mesejáték, 1955, Szereplők: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Nagy Galagonya Király, Teketória Királyné, Zsuzska,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Czinke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Pál, Citerás, Inas, Ajtónálló, Hajdú)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DBC96D80-E437-45ED-B743-AF4A66B5BEB3}"/>
              </a:ext>
            </a:extLst>
          </p:cNvPr>
          <p:cNvSpPr txBox="1"/>
          <p:nvPr/>
        </p:nvSpPr>
        <p:spPr>
          <a:xfrm>
            <a:off x="8729954" y="4393768"/>
            <a:ext cx="3555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Hegyi patak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(Drámai színjáték három felvonásban, 1957, Szereplők: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Gidró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Ciprián,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Vikáros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Anka, Fülöp, Lázár,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Tiri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Dorót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Linka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Márika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Néni, </a:t>
            </a:r>
            <a:r>
              <a:rPr lang="hu-HU" sz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Terge</a:t>
            </a: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hu-HU" dirty="0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1321D75F-DDA6-47CE-B934-6D19F5ABF880}"/>
              </a:ext>
            </a:extLst>
          </p:cNvPr>
          <p:cNvSpPr txBox="1"/>
          <p:nvPr/>
        </p:nvSpPr>
        <p:spPr>
          <a:xfrm>
            <a:off x="8697279" y="5108200"/>
            <a:ext cx="1584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Szüntelen király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(Mesejáték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1958)</a:t>
            </a:r>
          </a:p>
          <a:p>
            <a:endParaRPr lang="hu-HU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0F4D451D-BC76-4611-A2CC-85E53FD3FD99}"/>
              </a:ext>
            </a:extLst>
          </p:cNvPr>
          <p:cNvSpPr txBox="1"/>
          <p:nvPr/>
        </p:nvSpPr>
        <p:spPr>
          <a:xfrm>
            <a:off x="8720745" y="5946706"/>
            <a:ext cx="2067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Boldog nyárfalevél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(Színjáték három felvonásban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1960)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449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felső két sarkán levágva 3">
            <a:extLst>
              <a:ext uri="{FF2B5EF4-FFF2-40B4-BE49-F238E27FC236}">
                <a16:creationId xmlns:a16="http://schemas.microsoft.com/office/drawing/2014/main" id="{7D60383E-B578-4701-8E36-AF5A46922C94}"/>
              </a:ext>
            </a:extLst>
          </p:cNvPr>
          <p:cNvSpPr/>
          <p:nvPr/>
        </p:nvSpPr>
        <p:spPr>
          <a:xfrm rot="8100800">
            <a:off x="-227072" y="-650609"/>
            <a:ext cx="3603451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5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: felső két sarkán levágva 4">
            <a:extLst>
              <a:ext uri="{FF2B5EF4-FFF2-40B4-BE49-F238E27FC236}">
                <a16:creationId xmlns:a16="http://schemas.microsoft.com/office/drawing/2014/main" id="{6B148C54-1201-4983-A2B1-FD33477F2122}"/>
              </a:ext>
            </a:extLst>
          </p:cNvPr>
          <p:cNvSpPr/>
          <p:nvPr/>
        </p:nvSpPr>
        <p:spPr>
          <a:xfrm rot="8100800">
            <a:off x="625309" y="185210"/>
            <a:ext cx="358099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5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felső két sarkán levágva 5">
            <a:extLst>
              <a:ext uri="{FF2B5EF4-FFF2-40B4-BE49-F238E27FC236}">
                <a16:creationId xmlns:a16="http://schemas.microsoft.com/office/drawing/2014/main" id="{A7B2DF71-FAF4-4AD1-8394-89BCEFAA50AB}"/>
              </a:ext>
            </a:extLst>
          </p:cNvPr>
          <p:cNvSpPr/>
          <p:nvPr/>
        </p:nvSpPr>
        <p:spPr>
          <a:xfrm rot="8100800">
            <a:off x="1505085" y="1032278"/>
            <a:ext cx="3571626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5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felső két sarkán levágva 6">
            <a:extLst>
              <a:ext uri="{FF2B5EF4-FFF2-40B4-BE49-F238E27FC236}">
                <a16:creationId xmlns:a16="http://schemas.microsoft.com/office/drawing/2014/main" id="{24988FF3-5888-485C-ACAA-F1347D28F287}"/>
              </a:ext>
            </a:extLst>
          </p:cNvPr>
          <p:cNvSpPr/>
          <p:nvPr/>
        </p:nvSpPr>
        <p:spPr>
          <a:xfrm rot="18893216">
            <a:off x="8653877" y="3076931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5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felső két sarkán levágva 7">
            <a:extLst>
              <a:ext uri="{FF2B5EF4-FFF2-40B4-BE49-F238E27FC236}">
                <a16:creationId xmlns:a16="http://schemas.microsoft.com/office/drawing/2014/main" id="{FC5E4F81-3F33-49EF-AA18-AB0A3DA03517}"/>
              </a:ext>
            </a:extLst>
          </p:cNvPr>
          <p:cNvSpPr/>
          <p:nvPr/>
        </p:nvSpPr>
        <p:spPr>
          <a:xfrm rot="18842484">
            <a:off x="7966723" y="2390162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5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: felső két sarkán levágva 8">
            <a:extLst>
              <a:ext uri="{FF2B5EF4-FFF2-40B4-BE49-F238E27FC236}">
                <a16:creationId xmlns:a16="http://schemas.microsoft.com/office/drawing/2014/main" id="{9E6C1743-BA79-4F5B-B211-DAA26495243D}"/>
              </a:ext>
            </a:extLst>
          </p:cNvPr>
          <p:cNvSpPr/>
          <p:nvPr/>
        </p:nvSpPr>
        <p:spPr>
          <a:xfrm rot="18908951">
            <a:off x="7294619" y="1704309"/>
            <a:ext cx="3891067" cy="4459527"/>
          </a:xfrm>
          <a:prstGeom prst="snip2SameRect">
            <a:avLst>
              <a:gd name="adj1" fmla="val 40035"/>
              <a:gd name="adj2" fmla="val 50000"/>
            </a:avLst>
          </a:prstGeom>
          <a:solidFill>
            <a:schemeClr val="accent5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4" descr="Szálhúzott arany öntapadós tapéta - bútorfólia">
            <a:extLst>
              <a:ext uri="{FF2B5EF4-FFF2-40B4-BE49-F238E27FC236}">
                <a16:creationId xmlns:a16="http://schemas.microsoft.com/office/drawing/2014/main" id="{A862ADFF-6440-4B57-B7A4-63EAAE72F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0590105" y="-29537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zálhúzott arany öntapadós tapéta - bútorfólia">
            <a:extLst>
              <a:ext uri="{FF2B5EF4-FFF2-40B4-BE49-F238E27FC236}">
                <a16:creationId xmlns:a16="http://schemas.microsoft.com/office/drawing/2014/main" id="{61A05035-79E7-4422-8E18-4A99F846D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9222581" y="1197429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zálhúzott arany öntapadós tapéta - bútorfólia">
            <a:extLst>
              <a:ext uri="{FF2B5EF4-FFF2-40B4-BE49-F238E27FC236}">
                <a16:creationId xmlns:a16="http://schemas.microsoft.com/office/drawing/2014/main" id="{1A468F13-0B09-41A5-91E5-867B12790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5400000">
            <a:off x="1557081" y="4221443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zálhúzott arany öntapadós tapéta - bútorfólia">
            <a:extLst>
              <a:ext uri="{FF2B5EF4-FFF2-40B4-BE49-F238E27FC236}">
                <a16:creationId xmlns:a16="http://schemas.microsoft.com/office/drawing/2014/main" id="{93729E86-B32E-4BB8-8F46-DFAF9B660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53340" r="56327" b="1426"/>
          <a:stretch/>
        </p:blipFill>
        <p:spPr bwMode="auto">
          <a:xfrm rot="16200000">
            <a:off x="-27243" y="5297872"/>
            <a:ext cx="161946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876BAEE-28A4-4747-AA3E-4BE132C5D720}"/>
              </a:ext>
            </a:extLst>
          </p:cNvPr>
          <p:cNvSpPr txBox="1"/>
          <p:nvPr/>
        </p:nvSpPr>
        <p:spPr>
          <a:xfrm>
            <a:off x="451529" y="368159"/>
            <a:ext cx="2509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listo MT" panose="02040603050505030304" pitchFamily="18" charset="0"/>
              </a:rPr>
              <a:t>Források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852ABB-7590-42AD-B77A-FF80C062F5DF}"/>
              </a:ext>
            </a:extLst>
          </p:cNvPr>
          <p:cNvSpPr txBox="1"/>
          <p:nvPr/>
        </p:nvSpPr>
        <p:spPr>
          <a:xfrm>
            <a:off x="526991" y="1074709"/>
            <a:ext cx="10221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3"/>
              </a:rPr>
              <a:t>https://nemzetiszinhaz.hu/eloadas/osvigasztalas/kapcsolodo-tartalmak</a:t>
            </a:r>
            <a:endParaRPr lang="hu-HU" dirty="0"/>
          </a:p>
          <a:p>
            <a:r>
              <a:rPr lang="hu-HU" dirty="0">
                <a:hlinkClick r:id="rId4"/>
              </a:rPr>
              <a:t>https://nemzetiszinhaz.hu/hirek/2022/01/adamok-es-evak-unnepe-2022</a:t>
            </a:r>
            <a:endParaRPr lang="hu-HU" dirty="0"/>
          </a:p>
          <a:p>
            <a:r>
              <a:rPr lang="hu-HU" dirty="0">
                <a:hlinkClick r:id="rId5"/>
              </a:rPr>
              <a:t>https://konyvtar.dia.hu/html/muvek/TAMASI/tamasi00101a/tamasi00101a_o/tamasi00101a_o.html</a:t>
            </a:r>
            <a:endParaRPr lang="hu-HU" dirty="0"/>
          </a:p>
          <a:p>
            <a:r>
              <a:rPr lang="hu-HU" dirty="0">
                <a:hlinkClick r:id="rId6"/>
              </a:rPr>
              <a:t>https://nemzetiszinhaz.hu/hirek/2020/10/enekes-madar</a:t>
            </a:r>
            <a:endParaRPr lang="hu-HU" dirty="0"/>
          </a:p>
          <a:p>
            <a:r>
              <a:rPr lang="hu-HU" dirty="0">
                <a:hlinkClick r:id="rId7"/>
              </a:rPr>
              <a:t>https://konyvtar.dia.hu/html/muvek/TAMASI/tamasi00101a/tamasi00125/tamasi00125.html</a:t>
            </a:r>
            <a:endParaRPr lang="hu-HU" dirty="0"/>
          </a:p>
          <a:p>
            <a:r>
              <a:rPr lang="hu-HU" dirty="0">
                <a:hlinkClick r:id="rId8"/>
              </a:rPr>
              <a:t>https://mandadb.hu/tetel/583041/Kortars_1990__3_reszlet</a:t>
            </a:r>
            <a:endParaRPr lang="hu-HU" dirty="0"/>
          </a:p>
          <a:p>
            <a:r>
              <a:rPr lang="hu-HU" dirty="0">
                <a:hlinkClick r:id="rId9"/>
              </a:rPr>
              <a:t>https://konyvtar.dia.hu/html/muvek/TAMASI/tamasi00101a_kv.html</a:t>
            </a:r>
            <a:endParaRPr lang="hu-HU" dirty="0"/>
          </a:p>
          <a:p>
            <a:r>
              <a:rPr lang="hu-HU" dirty="0">
                <a:hlinkClick r:id="rId10"/>
              </a:rPr>
              <a:t>https://mek.oszk.hu/01000/01087/01087.htm#cim1</a:t>
            </a:r>
            <a:endParaRPr lang="hu-HU" dirty="0"/>
          </a:p>
          <a:p>
            <a:r>
              <a:rPr lang="hu-HU" dirty="0">
                <a:hlinkClick r:id="rId11"/>
              </a:rPr>
              <a:t>https://szinhaz.net/kereses/</a:t>
            </a:r>
            <a:endParaRPr lang="hu-HU" dirty="0"/>
          </a:p>
          <a:p>
            <a:r>
              <a:rPr lang="hu-HU" dirty="0">
                <a:hlinkClick r:id="rId12"/>
              </a:rPr>
              <a:t>https://szinhazikritikak.blog.hu/2018/04/25/ordogolo_jozsias_budapesti_operettszinhaz_632</a:t>
            </a:r>
            <a:endParaRPr lang="hu-HU" dirty="0"/>
          </a:p>
          <a:p>
            <a:r>
              <a:rPr lang="hu-HU" dirty="0">
                <a:hlinkClick r:id="rId13"/>
              </a:rPr>
              <a:t>https://www.soproniszinhaz.hu/eloadasok/226-ordogolo-jozsias.html?fbclid=IwAR0ikwYIaSZkxY8bETB0OVM40yQ9Mt41NvoyJManId1Zgu5lbz1sqA_tKuA</a:t>
            </a:r>
            <a:endParaRPr lang="hu-HU" dirty="0"/>
          </a:p>
          <a:p>
            <a:r>
              <a:rPr lang="hu-HU" dirty="0">
                <a:hlinkClick r:id="rId14"/>
              </a:rPr>
              <a:t>https://port.hu/adatlap/szindarab/szinhaz/osvigasztalas/directing-27142</a:t>
            </a:r>
            <a:endParaRPr lang="hu-HU" dirty="0"/>
          </a:p>
          <a:p>
            <a:r>
              <a:rPr lang="hu-HU" dirty="0">
                <a:hlinkClick r:id="rId15"/>
              </a:rPr>
              <a:t>https://port.hu/adatlap/film/tv/ordogolo-jozsias-ordogolo-jozsias/movie-142611</a:t>
            </a:r>
            <a:endParaRPr lang="hu-HU" dirty="0"/>
          </a:p>
          <a:p>
            <a:r>
              <a:rPr lang="hu-HU" dirty="0">
                <a:hlinkClick r:id="rId16"/>
              </a:rPr>
              <a:t>https://nemzetiszinhaz.hu/eloadas/vitez-lelek/kapcsolodo-tartalmak#lg=1&amp;slide=0</a:t>
            </a:r>
            <a:endParaRPr lang="hu-HU" dirty="0"/>
          </a:p>
          <a:p>
            <a:r>
              <a:rPr lang="hu-HU" dirty="0">
                <a:hlinkClick r:id="rId17"/>
              </a:rPr>
              <a:t>https://port.hu/adatlap/szindarab/szinhaz/vitez-lelek/directing-8915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74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2663</TotalTime>
  <Words>1677</Words>
  <Application>Microsoft Office PowerPoint</Application>
  <PresentationFormat>Szélesvásznú</PresentationFormat>
  <Paragraphs>173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Calisto MT</vt:lpstr>
      <vt:lpstr>Garamond</vt:lpstr>
      <vt:lpstr>LatoWeb</vt:lpstr>
      <vt:lpstr>Symbol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Kata Székely</dc:creator>
  <cp:lastModifiedBy>Edgár Székely</cp:lastModifiedBy>
  <cp:revision>26</cp:revision>
  <dcterms:created xsi:type="dcterms:W3CDTF">2022-03-16T14:22:11Z</dcterms:created>
  <dcterms:modified xsi:type="dcterms:W3CDTF">2022-03-19T09:26:38Z</dcterms:modified>
</cp:coreProperties>
</file>