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11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4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875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281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25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60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35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633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08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07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41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064D-27BB-4F54-9C94-3C825739D5B2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1458-D600-4CFD-8F19-A6907322D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17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hyperlink" Target="http://www.publicdomainpictures.net/view-image.php?image=34852&amp;picture=&amp;jazyk=H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yoriszalon.hu/index.php?mact=News,cntnt01,detail,0&amp;cntnt01articleid=2078" TargetMode="External"/><Relationship Id="rId5" Type="http://schemas.openxmlformats.org/officeDocument/2006/relationships/hyperlink" Target="http://papiruszportal.hu/site/index.php?f=3&amp;p=9&amp;n=14242" TargetMode="External"/><Relationship Id="rId4" Type="http://schemas.openxmlformats.org/officeDocument/2006/relationships/hyperlink" Target="http://www.szekelyhon.ro/aktualis/csikszek/dramai-koltemenybol-tancszinhazi-eloadas/pri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  <a:latin typeface="Californian FB" panose="0207040306080B030204" pitchFamily="18" charset="0"/>
              </a:rPr>
              <a:t>A varázsfuvola és a Csongor és Tünde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23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54"/>
            <a:ext cx="9179893" cy="686015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rmAutofit/>
          </a:bodyPr>
          <a:lstStyle/>
          <a:p>
            <a:pPr algn="just"/>
            <a:r>
              <a:rPr lang="hu-HU" sz="36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Ha először gondolunk a Csongor és Tündére vagy A varázsfuvolára, akkor nem </a:t>
            </a:r>
            <a:r>
              <a:rPr lang="hu-HU" sz="36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hinnénk</a:t>
            </a:r>
            <a:r>
              <a:rPr lang="hu-HU" sz="36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, </a:t>
            </a:r>
            <a:r>
              <a:rPr lang="hu-HU" sz="36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hogy sok a hasonlóság a két mű között – azonban ha egy picivel alaposabban megvizsgáljuk őket, rájövünk, hogy több dologban hasonlítanak, mint elsőre gondolnánk!</a:t>
            </a:r>
            <a:endParaRPr lang="hu-HU" sz="36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032448" cy="583541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71" y="404664"/>
            <a:ext cx="4026829" cy="59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69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96" y="-25590"/>
            <a:ext cx="9187517" cy="68835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8800" b="1" dirty="0" smtClean="0">
                <a:solidFill>
                  <a:schemeClr val="bg1"/>
                </a:solidFill>
                <a:latin typeface="Kunstler Script" panose="030304020206070D0D06" pitchFamily="66" charset="0"/>
              </a:rPr>
              <a:t>A szerelmesek</a:t>
            </a:r>
            <a:endParaRPr lang="hu-HU" sz="8800" b="1" dirty="0">
              <a:solidFill>
                <a:schemeClr val="bg1"/>
              </a:solidFill>
              <a:latin typeface="Kunstler Script" panose="030304020206070D0D06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Ha tüzetesebben végiggondoljuk a két mű történéseit, akkor szinte azonnal szembetűnik, hogy a szerelmesek számtalan próbát kell kiállniuk és számtalan buktatón kell túljutniuk, mielőtt a mű végén örök időkre egymás karjaiba omolhatnak. Ezeknek a próbáknak a része, mikor már csak 1 hajszál választja el őket az örök boldogságtól.</a:t>
            </a:r>
            <a:endParaRPr lang="hu-HU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8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11" y="-2966"/>
            <a:ext cx="9231578" cy="695739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8000" dirty="0" smtClean="0">
                <a:solidFill>
                  <a:schemeClr val="bg1"/>
                </a:solidFill>
                <a:latin typeface="Kunstler Script" panose="030304020206070D0D06" pitchFamily="66" charset="0"/>
              </a:rPr>
              <a:t>Közel s távol</a:t>
            </a:r>
            <a:endParaRPr lang="hu-HU" sz="8000" dirty="0">
              <a:solidFill>
                <a:schemeClr val="bg1"/>
              </a:solidFill>
              <a:latin typeface="Kunstler Script" panose="030304020206070D0D06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19674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 Csongor és Tündében például a Hajnal birodalmában a szerelmesek csak délben beszélhetnek egymással, így Csongor és Tünde között semmilyen kommunikáció nem lép fel annak ellenére, hogy egymás előtt állnak</a:t>
            </a:r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.</a:t>
            </a:r>
          </a:p>
          <a:p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 varázsfuvolában pedig </a:t>
            </a:r>
            <a:r>
              <a:rPr lang="hu-HU" b="1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Taminonak</a:t>
            </a:r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a némasági fogadalomról szóló próbát kell kiállnia, azonban szótlanságát </a:t>
            </a:r>
            <a:r>
              <a:rPr lang="hu-HU" b="1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Pamina</a:t>
            </a:r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félreértelmezi, és azonnal megtörténik a baj.</a:t>
            </a:r>
            <a:endParaRPr lang="hu-HU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8" y="672747"/>
            <a:ext cx="8229600" cy="54864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3" y="1131888"/>
            <a:ext cx="7982014" cy="53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7200" b="1" dirty="0" smtClean="0">
                <a:solidFill>
                  <a:schemeClr val="bg1"/>
                </a:solidFill>
                <a:latin typeface="Kunstler Script" panose="030304020206070D0D06" pitchFamily="66" charset="0"/>
              </a:rPr>
              <a:t>Boldogság mindenkinek!</a:t>
            </a:r>
            <a:endParaRPr lang="hu-HU" sz="7200" b="1" dirty="0">
              <a:solidFill>
                <a:schemeClr val="bg1"/>
              </a:solidFill>
              <a:latin typeface="Kunstler Script" panose="030304020206070D0D06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3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Hasonlóság még, hogy a mű végére a főszereplőink kísérői is megtalálják a boldogságot. Vörösmarty drámájában Tünde kísérője, Ilma és Csongor kísérője, Balga találnak egymásra, akik egymás házastársai</a:t>
            </a:r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.</a:t>
            </a:r>
          </a:p>
          <a:p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 varázsfuvolában pedig </a:t>
            </a:r>
            <a:r>
              <a:rPr lang="hu-HU" b="1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Papagenora</a:t>
            </a:r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talál rá a szerelem </a:t>
            </a:r>
            <a:r>
              <a:rPr lang="hu-HU" b="1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Papagena</a:t>
            </a:r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formájában, aki először csúf boszorkány, azonban gyönyörű leánnyá változik át.</a:t>
            </a:r>
            <a:endParaRPr lang="hu-HU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221"/>
            <a:ext cx="9144000" cy="527494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" y="383976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2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9600" dirty="0" smtClean="0">
                <a:solidFill>
                  <a:schemeClr val="bg1"/>
                </a:solidFill>
                <a:latin typeface="Kunstler Script" panose="030304020206070D0D06" pitchFamily="66" charset="0"/>
              </a:rPr>
              <a:t>A számok...</a:t>
            </a:r>
            <a:endParaRPr lang="hu-HU" sz="9600" dirty="0">
              <a:solidFill>
                <a:schemeClr val="bg1"/>
              </a:solidFill>
              <a:latin typeface="Kunstler Script" panose="030304020206070D0D06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 mellékszereplők tömegesen fordulnak elő hármas csoportokban, a Csongor és Tündében például a 3 ördög vagy a 3 vándor</a:t>
            </a:r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.</a:t>
            </a:r>
          </a:p>
          <a:p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hu-HU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 varázsfuvolában is ugyanez a helyzet, az Éj királynőjének 3 udvarhölgye vagy a 3 legény.</a:t>
            </a:r>
            <a:endParaRPr lang="hu-HU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3" y="661405"/>
            <a:ext cx="7742611" cy="55351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3" y="548680"/>
            <a:ext cx="7592823" cy="60245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42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222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6600" dirty="0" smtClean="0">
                <a:solidFill>
                  <a:schemeClr val="bg1"/>
                </a:solidFill>
                <a:latin typeface="Kunstler Script" panose="030304020206070D0D06" pitchFamily="66" charset="0"/>
              </a:rPr>
              <a:t>A képek forrásai</a:t>
            </a:r>
            <a:endParaRPr lang="hu-HU" sz="6600" dirty="0">
              <a:solidFill>
                <a:schemeClr val="bg1"/>
              </a:solidFill>
              <a:latin typeface="Kunstler Script" panose="030304020206070D0D06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904656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chemeClr val="bg1"/>
                </a:solidFill>
                <a:hlinkClick r:id="rId4"/>
              </a:rPr>
              <a:t>https://kateywrites.wordpress.com/2014/07/25/curtain-call-kids/</a:t>
            </a:r>
          </a:p>
          <a:p>
            <a:r>
              <a:rPr lang="hu-HU" sz="2200" dirty="0" smtClean="0">
                <a:solidFill>
                  <a:schemeClr val="bg1"/>
                </a:solidFill>
                <a:hlinkClick r:id="rId4"/>
              </a:rPr>
              <a:t>http://www.szekelyhon.ro/aktualis/csikszek/dramai-koltemenybol-tancszinhazi-eloadas/print</a:t>
            </a:r>
            <a:endParaRPr lang="hu-HU" sz="2200" dirty="0" smtClean="0">
              <a:solidFill>
                <a:schemeClr val="bg1"/>
              </a:solidFill>
            </a:endParaRPr>
          </a:p>
          <a:p>
            <a:r>
              <a:rPr lang="hu-HU" sz="2200" dirty="0" smtClean="0">
                <a:solidFill>
                  <a:schemeClr val="bg1"/>
                </a:solidFill>
                <a:hlinkClick r:id="rId5"/>
              </a:rPr>
              <a:t>http://papiruszportal.hu/site/index.php?f=3&amp;p=9&amp;n=14242</a:t>
            </a:r>
            <a:endParaRPr lang="hu-HU" sz="2200" dirty="0" smtClean="0">
              <a:solidFill>
                <a:schemeClr val="bg1"/>
              </a:solidFill>
            </a:endParaRPr>
          </a:p>
          <a:p>
            <a:r>
              <a:rPr lang="hu-HU" sz="2200" dirty="0" smtClean="0">
                <a:solidFill>
                  <a:schemeClr val="bg1"/>
                </a:solidFill>
                <a:hlinkClick r:id="rId6"/>
              </a:rPr>
              <a:t>http://www.gyoriszalon.hu/index.php?mact=News,cntnt01,detail,0&amp;cntnt01articleid=2078</a:t>
            </a:r>
            <a:endParaRPr lang="hu-HU" sz="2200" dirty="0" smtClean="0">
              <a:solidFill>
                <a:schemeClr val="bg1"/>
              </a:solidFill>
            </a:endParaRPr>
          </a:p>
          <a:p>
            <a:r>
              <a:rPr lang="hu-HU" sz="2200" dirty="0" smtClean="0">
                <a:solidFill>
                  <a:schemeClr val="bg1"/>
                </a:solidFill>
                <a:hlinkClick r:id="rId7"/>
              </a:rPr>
              <a:t>http://jokaiszinhaz.hu/varazsfuvola</a:t>
            </a:r>
          </a:p>
          <a:p>
            <a:r>
              <a:rPr lang="hu-HU" sz="2200" dirty="0" smtClean="0">
                <a:solidFill>
                  <a:schemeClr val="bg1"/>
                </a:solidFill>
                <a:hlinkClick r:id="rId7"/>
              </a:rPr>
              <a:t>https://www.jegy.hu/program/csongor-es-tunde-20503/?lang=sk</a:t>
            </a:r>
          </a:p>
          <a:p>
            <a:r>
              <a:rPr lang="hu-HU" sz="2200" dirty="0" smtClean="0">
                <a:solidFill>
                  <a:schemeClr val="bg1"/>
                </a:solidFill>
                <a:hlinkClick r:id="rId7"/>
              </a:rPr>
              <a:t>http://7ora7.hu/programok/csongor-es-tunde-8</a:t>
            </a:r>
          </a:p>
          <a:p>
            <a:r>
              <a:rPr lang="hu-HU" sz="2200" dirty="0">
                <a:solidFill>
                  <a:schemeClr val="bg1"/>
                </a:solidFill>
                <a:hlinkClick r:id="rId7"/>
              </a:rPr>
              <a:t>http://</a:t>
            </a:r>
            <a:r>
              <a:rPr lang="hu-HU" sz="2200" dirty="0" smtClean="0">
                <a:solidFill>
                  <a:schemeClr val="bg1"/>
                </a:solidFill>
                <a:hlinkClick r:id="rId7"/>
              </a:rPr>
              <a:t>kingdomjournalist.tumblr.com/post/35385775358/writing-tip-7-drama-to-comedy</a:t>
            </a:r>
          </a:p>
          <a:p>
            <a:r>
              <a:rPr lang="hu-HU" sz="2200" dirty="0">
                <a:solidFill>
                  <a:schemeClr val="bg1"/>
                </a:solidFill>
                <a:hlinkClick r:id="rId7"/>
              </a:rPr>
              <a:t>http://zeneakademia.hu/hu/fotok/-/</a:t>
            </a:r>
            <a:r>
              <a:rPr lang="hu-HU" sz="2200" dirty="0" smtClean="0">
                <a:solidFill>
                  <a:schemeClr val="bg1"/>
                </a:solidFill>
                <a:hlinkClick r:id="rId7"/>
              </a:rPr>
              <a:t>asset_publisher/DybLOGfTd1lB/content/a-varazsfuvola-fotogaleria</a:t>
            </a:r>
          </a:p>
          <a:p>
            <a:r>
              <a:rPr lang="hu-HU" sz="2200" dirty="0">
                <a:solidFill>
                  <a:schemeClr val="bg1"/>
                </a:solidFill>
                <a:hlinkClick r:id="rId7"/>
              </a:rPr>
              <a:t>https://nemzetiszinhaz.hu/eloadas/csongor-es-tunde-2</a:t>
            </a:r>
          </a:p>
          <a:p>
            <a:endParaRPr lang="hu-HU" sz="2200" dirty="0" smtClean="0">
              <a:solidFill>
                <a:schemeClr val="bg1"/>
              </a:solidFill>
              <a:hlinkClick r:id="rId7"/>
            </a:endParaRPr>
          </a:p>
          <a:p>
            <a:endParaRPr lang="hu-HU" sz="2200" dirty="0">
              <a:solidFill>
                <a:schemeClr val="bg1"/>
              </a:solidFill>
              <a:hlinkClick r:id="rId7"/>
            </a:endParaRPr>
          </a:p>
          <a:p>
            <a:endParaRPr lang="hu-HU" sz="2200" dirty="0" smtClean="0">
              <a:solidFill>
                <a:schemeClr val="bg1"/>
              </a:solidFill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3674120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1"/>
                    </a14:imgEffect>
                    <a14:imgEffect>
                      <a14:saturation sat="400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"/>
            <a:ext cx="9147512" cy="685409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38100" stA="45000" endPos="2000" dist="50800" dir="5400000" sy="-100000" algn="bl" rotWithShape="0"/>
          </a:effec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Köszönjük a figyelmet!</a:t>
            </a:r>
            <a:endParaRPr lang="hu-HU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4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309</Words>
  <Application>Microsoft Office PowerPoint</Application>
  <PresentationFormat>Diavetítés a képernyőre (4:3 oldalarány)</PresentationFormat>
  <Paragraphs>26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Californian FB</vt:lpstr>
      <vt:lpstr>Kunstler Script</vt:lpstr>
      <vt:lpstr>Office-téma</vt:lpstr>
      <vt:lpstr>A varázsfuvola és a Csongor és Tünde</vt:lpstr>
      <vt:lpstr>PowerPoint bemutató</vt:lpstr>
      <vt:lpstr>A szerelmesek</vt:lpstr>
      <vt:lpstr>Közel s távol</vt:lpstr>
      <vt:lpstr>Boldogság mindenkinek!</vt:lpstr>
      <vt:lpstr>A számok...</vt:lpstr>
      <vt:lpstr>A képek forrásai</vt:lpstr>
      <vt:lpstr>Köszönjük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varázsfuvola és a Csongor és Tünde</dc:title>
  <dc:creator>Ékes Gyula</dc:creator>
  <cp:lastModifiedBy>user</cp:lastModifiedBy>
  <cp:revision>19</cp:revision>
  <dcterms:created xsi:type="dcterms:W3CDTF">2016-04-24T13:22:52Z</dcterms:created>
  <dcterms:modified xsi:type="dcterms:W3CDTF">2016-04-24T20:54:16Z</dcterms:modified>
</cp:coreProperties>
</file>