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59" r:id="rId8"/>
    <p:sldId id="260" r:id="rId9"/>
    <p:sldId id="266" r:id="rId10"/>
    <p:sldId id="262" r:id="rId11"/>
    <p:sldId id="269" r:id="rId12"/>
    <p:sldId id="263" r:id="rId13"/>
    <p:sldId id="265" r:id="rId14"/>
    <p:sldId id="268" r:id="rId15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91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0420C0F-847F-4D07-8042-CF75D60BEDE1}" type="datetime1">
              <a:rPr lang="hu-HU" smtClean="0"/>
              <a:t>2021.04.11.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hu-HU" smtClean="0"/>
              <a:pPr algn="r" rtl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D48D8C4-4188-4989-934B-CD3E208BAE8F}" type="datetime1">
              <a:rPr lang="hu-HU" smtClean="0"/>
              <a:pPr/>
              <a:t>2021.04.11.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dirty="0" smtClean="0"/>
              <a:t>Mintaszöveg szerkesztése</a:t>
            </a:r>
          </a:p>
          <a:p>
            <a:pPr lvl="1" rtl="0"/>
            <a:r>
              <a:rPr lang="hu-HU" dirty="0" smtClean="0"/>
              <a:t>Második szint</a:t>
            </a:r>
          </a:p>
          <a:p>
            <a:pPr lvl="2" rtl="0"/>
            <a:r>
              <a:rPr lang="hu-HU" dirty="0" smtClean="0"/>
              <a:t>Harmadik szint</a:t>
            </a:r>
          </a:p>
          <a:p>
            <a:pPr lvl="3" rtl="0"/>
            <a:r>
              <a:rPr lang="hu-HU" dirty="0" smtClean="0"/>
              <a:t>Negyedik szint</a:t>
            </a:r>
          </a:p>
          <a:p>
            <a:pPr lvl="4" rtl="0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9523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676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624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7701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0921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612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190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6773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1894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975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u-HU" smtClean="0"/>
              <a:t>Kattintson ide az alcím mintájának szerkesztéséhez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1426A3D-742A-4B1E-A8BD-438243219DA7}" type="datetime1">
              <a:rPr lang="hu-HU" smtClean="0"/>
              <a:pPr/>
              <a:t>2021.04.11.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Kép helyőrzője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8A7EE27-E651-4834-8E3E-F76E341D205A}" type="datetime1">
              <a:rPr lang="hu-HU" smtClean="0"/>
              <a:pPr/>
              <a:t>2021.04.11.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048CEE-F83C-4855-97D5-D441A0CEF1C5}" type="datetime1">
              <a:rPr lang="hu-HU" smtClean="0"/>
              <a:pPr/>
              <a:t>2021.04.11.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F5D6EB4-7E1F-40F4-8B36-715E21FCD05C}" type="datetime1">
              <a:rPr lang="hu-HU" smtClean="0"/>
              <a:pPr/>
              <a:t>2021.04.11.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  <p:grpSp>
        <p:nvGrpSpPr>
          <p:cNvPr id="7" name="Csoport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Egyenes összekötő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DAF96C2-D814-41F8-A7EF-942A9657501D}" type="datetime1">
              <a:rPr lang="hu-HU" smtClean="0"/>
              <a:pPr/>
              <a:t>2021.04.11.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Csoport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Egyenes összekötő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Csoport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Egyenes összekötő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églalap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u-HU" smtClean="0"/>
              <a:t>Kattintson ide az alcím mintájának szerkesztéséhez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Kép helyőrzője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19" name="Szöveges útmutatás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hu-HU" sz="1200" b="1" i="1" dirty="0" smtClean="0">
                <a:latin typeface="Arial" pitchFamily="34" charset="0"/>
                <a:cs typeface="Arial" pitchFamily="34" charset="0"/>
              </a:rPr>
              <a:t>MEGJEGYZÉS:</a:t>
            </a:r>
          </a:p>
          <a:p>
            <a:pPr rtl="0"/>
            <a:r>
              <a:rPr lang="hu-HU" sz="1200" i="1" dirty="0" smtClean="0">
                <a:latin typeface="Arial" pitchFamily="34" charset="0"/>
                <a:cs typeface="Arial" pitchFamily="34" charset="0"/>
              </a:rPr>
              <a:t>A dián szereplő kép módosításához jelölje ki, majd törölje a képet. Ezután a helyőrzőben lévő Képek ikonra kattintva szúrhatja be a kívánt képet.</a:t>
            </a:r>
            <a:endParaRPr lang="hu-HU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Csoport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Egyenes összekötő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gyenes összekötő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églalap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dirty="0"/>
            </a:p>
          </p:txBody>
        </p:sp>
        <p:grpSp>
          <p:nvGrpSpPr>
            <p:cNvPr id="11" name="Csoport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Egyenes összekötő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gyenes összekötő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09684C-D57A-4F35-93CF-29115EFCC2F0}" type="datetime1">
              <a:rPr lang="hu-HU" smtClean="0"/>
              <a:pPr/>
              <a:t>2021.04.11.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92509E-4E1A-42A9-82CF-556B427C8795}" type="datetime1">
              <a:rPr lang="hu-HU" smtClean="0"/>
              <a:pPr/>
              <a:t>2021.04.11.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56AAF3-6474-4867-820A-242187D12AFD}" type="datetime1">
              <a:rPr lang="hu-HU" smtClean="0"/>
              <a:pPr/>
              <a:t>2021.04.11.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706978-D81F-44B1-9CD5-E4C77D263482}" type="datetime1">
              <a:rPr lang="hu-HU" smtClean="0"/>
              <a:pPr/>
              <a:t>2021.04.11.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22EA5D-0A84-4035-96FB-675B6378E95D}" type="datetime1">
              <a:rPr lang="hu-HU" smtClean="0"/>
              <a:pPr/>
              <a:t>2021.04.11.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1FBB17F-5403-4389-8A32-99B6B2796426}" type="datetime1">
              <a:rPr lang="hu-HU" smtClean="0"/>
              <a:pPr/>
              <a:t>2021.04.11.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hu-HU" dirty="0" smtClean="0"/>
              <a:t>Mintaszöveg szerkesztése</a:t>
            </a:r>
          </a:p>
          <a:p>
            <a:pPr lvl="1" rtl="0"/>
            <a:r>
              <a:rPr lang="hu-HU" dirty="0" smtClean="0"/>
              <a:t>Második szint</a:t>
            </a:r>
          </a:p>
          <a:p>
            <a:pPr lvl="2" rtl="0"/>
            <a:r>
              <a:rPr lang="hu-HU" dirty="0" smtClean="0"/>
              <a:t>Harmadik szint</a:t>
            </a:r>
          </a:p>
          <a:p>
            <a:pPr lvl="3" rtl="0"/>
            <a:r>
              <a:rPr lang="hu-HU" dirty="0" smtClean="0"/>
              <a:t>Negyedik szint</a:t>
            </a:r>
          </a:p>
          <a:p>
            <a:pPr lvl="4" rtl="0"/>
            <a:r>
              <a:rPr lang="hu-HU" dirty="0" smtClean="0"/>
              <a:t>Ötödik szint</a:t>
            </a:r>
          </a:p>
          <a:p>
            <a:pPr lvl="5" rtl="0"/>
            <a:r>
              <a:rPr lang="hu-HU" dirty="0" smtClean="0"/>
              <a:t>Hatodik szint</a:t>
            </a:r>
          </a:p>
          <a:p>
            <a:pPr lvl="6" rtl="0"/>
            <a:r>
              <a:rPr lang="hu-HU" dirty="0" smtClean="0"/>
              <a:t>Hetedik szint</a:t>
            </a:r>
          </a:p>
          <a:p>
            <a:pPr lvl="7" rtl="0"/>
            <a:r>
              <a:rPr lang="hu-HU" dirty="0" smtClean="0"/>
              <a:t>Nyolcadik szint</a:t>
            </a:r>
          </a:p>
          <a:p>
            <a:pPr lvl="8" rtl="0"/>
            <a:r>
              <a:rPr lang="hu-HU" dirty="0" smtClean="0"/>
              <a:t>Kilencedik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8469195E-1C55-4D3D-9AF2-675D1712D454}" type="datetime1">
              <a:rPr lang="hu-HU" smtClean="0"/>
              <a:pPr/>
              <a:t>2021.04.11.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15" name="Csoport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Egyenes összekötő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2">
                <a:lumMod val="50000"/>
              </a:schemeClr>
            </a:gs>
            <a:gs pos="49000">
              <a:schemeClr val="bg1">
                <a:lumMod val="75000"/>
              </a:schemeClr>
            </a:gs>
            <a:gs pos="83000">
              <a:schemeClr val="tx2">
                <a:lumMod val="90000"/>
                <a:lumOff val="10000"/>
              </a:schemeClr>
            </a:gs>
            <a:gs pos="8200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576394" y="2305112"/>
            <a:ext cx="5734050" cy="2219691"/>
          </a:xfrm>
        </p:spPr>
        <p:txBody>
          <a:bodyPr rtlCol="0" anchor="ctr"/>
          <a:lstStyle/>
          <a:p>
            <a:pPr algn="ctr" rtl="0"/>
            <a:r>
              <a:rPr lang="hu-HU" dirty="0" smtClean="0">
                <a:latin typeface="Gabriola" panose="04040605051002020D02" pitchFamily="82" charset="0"/>
              </a:rPr>
              <a:t>A Bánk bán </a:t>
            </a:r>
            <a:br>
              <a:rPr lang="hu-HU" dirty="0" smtClean="0">
                <a:latin typeface="Gabriola" panose="04040605051002020D02" pitchFamily="82" charset="0"/>
              </a:rPr>
            </a:br>
            <a:r>
              <a:rPr lang="hu-HU" dirty="0" smtClean="0">
                <a:latin typeface="Gabriola" panose="04040605051002020D02" pitchFamily="82" charset="0"/>
              </a:rPr>
              <a:t>&amp;</a:t>
            </a:r>
            <a:br>
              <a:rPr lang="hu-HU" dirty="0" smtClean="0">
                <a:latin typeface="Gabriola" panose="04040605051002020D02" pitchFamily="82" charset="0"/>
              </a:rPr>
            </a:br>
            <a:r>
              <a:rPr lang="hu-HU" dirty="0" smtClean="0">
                <a:latin typeface="Gabriola" panose="04040605051002020D02" pitchFamily="82" charset="0"/>
              </a:rPr>
              <a:t>az ember tragédiája</a:t>
            </a:r>
            <a:endParaRPr lang="hu-HU" dirty="0">
              <a:latin typeface="Gabriola" panose="04040605051002020D02" pitchFamily="82" charset="0"/>
            </a:endParaRP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693839" y="4524803"/>
            <a:ext cx="5734050" cy="955565"/>
          </a:xfrm>
        </p:spPr>
        <p:txBody>
          <a:bodyPr rtlCol="0"/>
          <a:lstStyle/>
          <a:p>
            <a:pPr algn="ctr" rtl="0"/>
            <a:r>
              <a:rPr lang="hu-HU" dirty="0" smtClean="0">
                <a:latin typeface="Bell MT" panose="02020503060305020303" pitchFamily="18" charset="0"/>
              </a:rPr>
              <a:t>A Nemzeti Színházban</a:t>
            </a:r>
            <a:endParaRPr lang="hu-HU" dirty="0">
              <a:latin typeface="Bell MT" panose="02020503060305020303" pitchFamily="18" charset="0"/>
            </a:endParaRPr>
          </a:p>
        </p:txBody>
      </p:sp>
      <p:pic>
        <p:nvPicPr>
          <p:cNvPr id="1026" name="Picture 2" descr="HD wallpaper: Theater hall, red gang chairs in front of stage, movie,  theatre | Wallpaper Flare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" r="871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hu-HU" dirty="0">
                <a:solidFill>
                  <a:srgbClr val="FFC000"/>
                </a:solidFill>
                <a:latin typeface="Perpetua Titling MT" panose="02020502060505020804" pitchFamily="18" charset="0"/>
              </a:rPr>
              <a:t>Az ember tragédiája – Németh Antal rendezésében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4900" y="1457324"/>
            <a:ext cx="10086975" cy="2057401"/>
          </a:xfrm>
        </p:spPr>
        <p:txBody>
          <a:bodyPr rtlCol="0">
            <a:normAutofit/>
          </a:bodyPr>
          <a:lstStyle/>
          <a:p>
            <a:pPr marL="0" indent="0" fontAlgn="base">
              <a:buNone/>
            </a:pPr>
            <a:r>
              <a:rPr lang="hu-HU" dirty="0">
                <a:latin typeface="Bell MT" panose="02020503060305020303" pitchFamily="18" charset="0"/>
              </a:rPr>
              <a:t>Németh </a:t>
            </a:r>
            <a:r>
              <a:rPr lang="hu-HU" dirty="0" smtClean="0">
                <a:latin typeface="Bell MT" panose="02020503060305020303" pitchFamily="18" charset="0"/>
              </a:rPr>
              <a:t>Antal </a:t>
            </a:r>
            <a:r>
              <a:rPr lang="hu-HU" dirty="0">
                <a:latin typeface="Bell MT" panose="02020503060305020303" pitchFamily="18" charset="0"/>
              </a:rPr>
              <a:t>szinte Az ember tragédiája köré építette föl életét és életművét.</a:t>
            </a:r>
          </a:p>
          <a:p>
            <a:pPr marL="0" indent="0" fontAlgn="base">
              <a:buNone/>
            </a:pPr>
            <a:r>
              <a:rPr lang="hu-HU" dirty="0">
                <a:latin typeface="Bell MT" panose="02020503060305020303" pitchFamily="18" charset="0"/>
              </a:rPr>
              <a:t>Az első, centenáris (</a:t>
            </a:r>
            <a:r>
              <a:rPr lang="hu-HU" sz="1400" dirty="0">
                <a:latin typeface="Bell MT" panose="02020503060305020303" pitchFamily="18" charset="0"/>
              </a:rPr>
              <a:t>Madách születésének 100. évfordulója</a:t>
            </a:r>
            <a:r>
              <a:rPr lang="hu-HU" dirty="0" smtClean="0">
                <a:latin typeface="Bell MT" panose="02020503060305020303" pitchFamily="18" charset="0"/>
              </a:rPr>
              <a:t>), </a:t>
            </a:r>
            <a:r>
              <a:rPr lang="hu-HU" dirty="0">
                <a:latin typeface="Bell MT" panose="02020503060305020303" pitchFamily="18" charset="0"/>
              </a:rPr>
              <a:t>túl </a:t>
            </a:r>
            <a:r>
              <a:rPr lang="hu-HU" dirty="0" smtClean="0">
                <a:latin typeface="Bell MT" panose="02020503060305020303" pitchFamily="18" charset="0"/>
              </a:rPr>
              <a:t>illuzionistára </a:t>
            </a:r>
            <a:r>
              <a:rPr lang="hu-HU" dirty="0">
                <a:latin typeface="Bell MT" panose="02020503060305020303" pitchFamily="18" charset="0"/>
              </a:rPr>
              <a:t>sikerült előadás után </a:t>
            </a:r>
            <a:r>
              <a:rPr lang="hu-HU" i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„A költő mondanivalójára koncentráló, a szöveget végletekig előtérbe helyező előadás eszménye lebegett előttem, amikor elhatároztam, hogy tenyérnyi színpadon, minden technikai trükkről lemondva mutatom be a Tragédiát.” </a:t>
            </a:r>
            <a:r>
              <a:rPr lang="hu-HU" dirty="0">
                <a:latin typeface="Bell MT" panose="02020503060305020303" pitchFamily="18" charset="0"/>
              </a:rPr>
              <a:t>(Németh Antal)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686050" y="3228975"/>
            <a:ext cx="61341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FFC000"/>
                </a:solidFill>
                <a:latin typeface="Bell MT" panose="02020503060305020303" pitchFamily="18" charset="0"/>
              </a:rPr>
              <a:t>Az 1937- </a:t>
            </a:r>
            <a:r>
              <a:rPr lang="hu-HU" sz="2400" dirty="0">
                <a:solidFill>
                  <a:srgbClr val="FFC000"/>
                </a:solidFill>
                <a:latin typeface="Bell MT" panose="02020503060305020303" pitchFamily="18" charset="0"/>
              </a:rPr>
              <a:t>es </a:t>
            </a:r>
            <a:r>
              <a:rPr lang="hu-HU" sz="2400" smtClean="0">
                <a:solidFill>
                  <a:srgbClr val="FFC000"/>
                </a:solidFill>
                <a:latin typeface="Bell MT" panose="02020503060305020303" pitchFamily="18" charset="0"/>
              </a:rPr>
              <a:t>előadás</a:t>
            </a:r>
            <a:r>
              <a:rPr lang="hu-HU" sz="2400" smtClean="0">
                <a:solidFill>
                  <a:srgbClr val="FFC000"/>
                </a:solidFill>
                <a:latin typeface="Bell MT" panose="02020503060305020303" pitchFamily="18" charset="0"/>
              </a:rPr>
              <a:t> főbb szereplői</a:t>
            </a:r>
            <a:r>
              <a:rPr lang="hu-HU" sz="2400" dirty="0">
                <a:solidFill>
                  <a:srgbClr val="FFC000"/>
                </a:solidFill>
                <a:latin typeface="Bell MT" panose="02020503060305020303" pitchFamily="18" charset="0"/>
              </a:rPr>
              <a:t>: </a:t>
            </a:r>
          </a:p>
          <a:p>
            <a:pPr marL="285750" indent="-285750" algn="ctr" fontAlgn="base">
              <a:buFont typeface="Wingdings" panose="05000000000000000000" pitchFamily="2" charset="2"/>
              <a:buChar char="v"/>
            </a:pPr>
            <a:r>
              <a:rPr lang="hu-HU" dirty="0" err="1">
                <a:latin typeface="Bell MT" panose="02020503060305020303" pitchFamily="18" charset="0"/>
              </a:rPr>
              <a:t>Lehotay</a:t>
            </a:r>
            <a:r>
              <a:rPr lang="hu-HU" dirty="0">
                <a:latin typeface="Bell MT" panose="02020503060305020303" pitchFamily="18" charset="0"/>
              </a:rPr>
              <a:t> Árpád</a:t>
            </a:r>
          </a:p>
          <a:p>
            <a:pPr marL="285750" indent="-285750" algn="ctr" fontAlgn="base">
              <a:buFont typeface="Wingdings" panose="05000000000000000000" pitchFamily="2" charset="2"/>
              <a:buChar char="v"/>
            </a:pPr>
            <a:r>
              <a:rPr lang="hu-HU" dirty="0">
                <a:latin typeface="Bell MT" panose="02020503060305020303" pitchFamily="18" charset="0"/>
              </a:rPr>
              <a:t>Tőkés Anna </a:t>
            </a:r>
          </a:p>
          <a:p>
            <a:pPr marL="285750" indent="-285750" algn="ctr" fontAlgn="base">
              <a:buFont typeface="Wingdings" panose="05000000000000000000" pitchFamily="2" charset="2"/>
              <a:buChar char="v"/>
            </a:pPr>
            <a:r>
              <a:rPr lang="hu-HU" dirty="0" err="1">
                <a:latin typeface="Bell MT" panose="02020503060305020303" pitchFamily="18" charset="0"/>
              </a:rPr>
              <a:t>Csortos</a:t>
            </a:r>
            <a:r>
              <a:rPr lang="hu-HU" dirty="0">
                <a:latin typeface="Bell MT" panose="02020503060305020303" pitchFamily="18" charset="0"/>
              </a:rPr>
              <a:t> Gyula mint Lucifer az Egyiptomi színben</a:t>
            </a:r>
          </a:p>
          <a:p>
            <a:pPr marL="285750" indent="-285750" algn="ctr" fontAlgn="base">
              <a:buFont typeface="Wingdings" panose="05000000000000000000" pitchFamily="2" charset="2"/>
              <a:buChar char="v"/>
            </a:pPr>
            <a:r>
              <a:rPr lang="hu-HU" dirty="0">
                <a:latin typeface="Bell MT" panose="02020503060305020303" pitchFamily="18" charset="0"/>
              </a:rPr>
              <a:t>Lukács Margit</a:t>
            </a:r>
          </a:p>
          <a:p>
            <a:pPr marL="285750" indent="-285750" algn="ctr" fontAlgn="base">
              <a:buFont typeface="Wingdings" panose="05000000000000000000" pitchFamily="2" charset="2"/>
              <a:buChar char="v"/>
            </a:pPr>
            <a:r>
              <a:rPr lang="hu-HU" dirty="0" err="1">
                <a:latin typeface="Bell MT" panose="02020503060305020303" pitchFamily="18" charset="0"/>
              </a:rPr>
              <a:t>Apáthi</a:t>
            </a:r>
            <a:r>
              <a:rPr lang="hu-HU" dirty="0">
                <a:latin typeface="Bell MT" panose="02020503060305020303" pitchFamily="18" charset="0"/>
              </a:rPr>
              <a:t> Imre</a:t>
            </a:r>
          </a:p>
          <a:p>
            <a:pPr marL="285750" indent="-285750" algn="ctr" fontAlgn="base">
              <a:buFont typeface="Wingdings" panose="05000000000000000000" pitchFamily="2" charset="2"/>
              <a:buChar char="v"/>
            </a:pPr>
            <a:r>
              <a:rPr lang="hu-HU" dirty="0" err="1">
                <a:latin typeface="Bell MT" panose="02020503060305020303" pitchFamily="18" charset="0"/>
              </a:rPr>
              <a:t>Gobbi</a:t>
            </a:r>
            <a:r>
              <a:rPr lang="hu-HU" dirty="0">
                <a:latin typeface="Bell MT" panose="02020503060305020303" pitchFamily="18" charset="0"/>
              </a:rPr>
              <a:t> Hilda</a:t>
            </a:r>
          </a:p>
          <a:p>
            <a:pPr marL="285750" indent="-285750" algn="ctr" fontAlgn="base">
              <a:buFont typeface="Wingdings" panose="05000000000000000000" pitchFamily="2" charset="2"/>
              <a:buChar char="v"/>
            </a:pPr>
            <a:r>
              <a:rPr lang="hu-HU" dirty="0">
                <a:latin typeface="Bell MT" panose="02020503060305020303" pitchFamily="18" charset="0"/>
              </a:rPr>
              <a:t>Ónodi Ákos</a:t>
            </a:r>
          </a:p>
          <a:p>
            <a:pPr marL="285750" indent="-285750" algn="ctr" fontAlgn="base">
              <a:buFont typeface="Wingdings" panose="05000000000000000000" pitchFamily="2" charset="2"/>
              <a:buChar char="v"/>
            </a:pPr>
            <a:r>
              <a:rPr lang="hu-HU" dirty="0">
                <a:latin typeface="Bell MT" panose="02020503060305020303" pitchFamily="18" charset="0"/>
              </a:rPr>
              <a:t>Abonyi Géza</a:t>
            </a:r>
          </a:p>
          <a:p>
            <a:pPr marL="285750" indent="-285750" algn="ctr" fontAlgn="base">
              <a:buFont typeface="Wingdings" panose="05000000000000000000" pitchFamily="2" charset="2"/>
              <a:buChar char="v"/>
            </a:pPr>
            <a:r>
              <a:rPr lang="hu-HU" dirty="0">
                <a:latin typeface="Bell MT" panose="02020503060305020303" pitchFamily="18" charset="0"/>
              </a:rPr>
              <a:t>Tasnádi Ilona</a:t>
            </a:r>
          </a:p>
          <a:p>
            <a:pPr marL="285750" indent="-285750" algn="ctr" fontAlgn="base">
              <a:buFont typeface="Wingdings" panose="05000000000000000000" pitchFamily="2" charset="2"/>
              <a:buChar char="v"/>
            </a:pPr>
            <a:r>
              <a:rPr lang="hu-HU" dirty="0" err="1">
                <a:latin typeface="Bell MT" panose="02020503060305020303" pitchFamily="18" charset="0"/>
              </a:rPr>
              <a:t>Uray</a:t>
            </a:r>
            <a:r>
              <a:rPr lang="hu-HU" dirty="0">
                <a:latin typeface="Bell MT" panose="02020503060305020303" pitchFamily="18" charset="0"/>
              </a:rPr>
              <a:t> Tivadar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Köszönjük </a:t>
            </a:r>
            <a:r>
              <a:rPr 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figyelmet!</a:t>
            </a:r>
            <a:r>
              <a:rPr 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hu-HU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Készítette: </a:t>
            </a:r>
            <a:r>
              <a:rPr lang="hu-HU" b="1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SzínTH</a:t>
            </a:r>
            <a:endParaRPr lang="hu-HU" b="1" i="1" dirty="0">
              <a:solidFill>
                <a:schemeClr val="bg2">
                  <a:lumMod val="40000"/>
                  <a:lumOff val="6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48000">
              <a:schemeClr val="bg1">
                <a:lumMod val="75000"/>
              </a:schemeClr>
            </a:gs>
            <a:gs pos="0">
              <a:srgbClr val="920000"/>
            </a:gs>
            <a:gs pos="91000">
              <a:schemeClr val="tx2">
                <a:lumMod val="90000"/>
                <a:lumOff val="10000"/>
              </a:schemeClr>
            </a:gs>
            <a:gs pos="100000">
              <a:schemeClr val="accent1">
                <a:lumMod val="5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1019175" y="1371600"/>
            <a:ext cx="4848225" cy="5486400"/>
          </a:xfrm>
          <a:noFill/>
        </p:spPr>
        <p:txBody>
          <a:bodyPr rtlCol="0">
            <a:normAutofit/>
          </a:bodyPr>
          <a:lstStyle/>
          <a:p>
            <a:pPr rtl="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u-HU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Első előadás: 1839. március 23. </a:t>
            </a:r>
          </a:p>
          <a:p>
            <a:pPr marL="0" indent="0" rtl="0">
              <a:spcBef>
                <a:spcPts val="600"/>
              </a:spcBef>
              <a:buNone/>
            </a:pPr>
            <a:endParaRPr lang="hu-HU" b="1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rtl="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u-HU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1845. november 8.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	Egressy Gábor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u-HU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1916. január 01.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	Hevesi Sándor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u-HU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1936. március 15.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	</a:t>
            </a:r>
            <a:r>
              <a:rPr lang="hu-HU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Németh Antal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u-HU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1951. május 30.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	</a:t>
            </a:r>
            <a:r>
              <a:rPr lang="hu-HU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Major Tamás, Vámosi László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u-HU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1975. március 22.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	</a:t>
            </a:r>
            <a:r>
              <a:rPr lang="hu-HU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Marton Endre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u-HU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1987</a:t>
            </a:r>
            <a:endParaRPr lang="hu-HU" sz="1600" dirty="0" smtClean="0">
              <a:solidFill>
                <a:schemeClr val="tx1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	</a:t>
            </a:r>
            <a:r>
              <a:rPr lang="hu-HU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Vámosi László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u-HU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2002</a:t>
            </a:r>
            <a:endParaRPr lang="hu-HU" sz="1600" dirty="0" smtClean="0">
              <a:solidFill>
                <a:schemeClr val="tx1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	</a:t>
            </a:r>
            <a:r>
              <a:rPr lang="hu-HU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Vidnyánszki</a:t>
            </a:r>
            <a:r>
              <a:rPr lang="hu-HU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Attila</a:t>
            </a:r>
          </a:p>
          <a:p>
            <a:pPr>
              <a:buFont typeface="Wingdings" panose="05000000000000000000" pitchFamily="2" charset="2"/>
              <a:buChar char="v"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 rtl="0">
              <a:buNone/>
            </a:pPr>
            <a:endParaRPr lang="hu-HU" dirty="0" smtClean="0"/>
          </a:p>
          <a:p>
            <a:pPr marL="0" indent="0" rtl="0">
              <a:buNone/>
            </a:pPr>
            <a:endParaRPr lang="hu-HU" dirty="0" smtClean="0"/>
          </a:p>
          <a:p>
            <a:pPr marL="0" indent="0" rtl="0">
              <a:buNone/>
            </a:pP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114550" y="760630"/>
            <a:ext cx="340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stellar" panose="020A0402060406010301" pitchFamily="18" charset="0"/>
              </a:rPr>
              <a:t>Bánk bán</a:t>
            </a:r>
            <a:endParaRPr lang="hu-HU" sz="2400" b="1" u="sng" dirty="0">
              <a:solidFill>
                <a:schemeClr val="tx1">
                  <a:lumMod val="60000"/>
                  <a:lumOff val="40000"/>
                </a:schemeClr>
              </a:solidFill>
              <a:latin typeface="Castellar" panose="020A0402060406010301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667500" y="794980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Perpetua Titling MT" panose="02020502060505020804" pitchFamily="18" charset="0"/>
              </a:rPr>
              <a:t>Az ember tragédiája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067425" y="1371600"/>
            <a:ext cx="5391150" cy="558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1883. szeptember 21. (ősbemutató)</a:t>
            </a:r>
          </a:p>
          <a:p>
            <a:r>
              <a:rPr lang="hu-HU" sz="20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	</a:t>
            </a:r>
            <a:r>
              <a:rPr lang="hu-HU" sz="2000" b="1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Paulay</a:t>
            </a:r>
            <a:r>
              <a:rPr lang="hu-HU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Ede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u-H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1923 </a:t>
            </a:r>
            <a:r>
              <a:rPr lang="hu-HU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– </a:t>
            </a:r>
            <a:r>
              <a:rPr lang="hu-H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1926 </a:t>
            </a:r>
            <a:r>
              <a:rPr lang="hu-HU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– 1929.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</a:pPr>
            <a:r>
              <a:rPr lang="hu-H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	Hevesi </a:t>
            </a:r>
            <a:r>
              <a:rPr lang="hu-HU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Sándor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u-H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1932 </a:t>
            </a:r>
            <a:r>
              <a:rPr lang="hu-HU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- 1934.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</a:pPr>
            <a:r>
              <a:rPr lang="hu-H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	Horváth </a:t>
            </a:r>
            <a:r>
              <a:rPr lang="hu-HU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Árpád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u-H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1937 </a:t>
            </a:r>
            <a:r>
              <a:rPr lang="hu-HU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– </a:t>
            </a:r>
            <a:r>
              <a:rPr lang="hu-H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1939 </a:t>
            </a:r>
            <a:r>
              <a:rPr lang="hu-HU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- 1942.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</a:pPr>
            <a:r>
              <a:rPr lang="hu-H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	Németh </a:t>
            </a:r>
            <a:r>
              <a:rPr lang="hu-HU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Antal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u-H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1947 </a:t>
            </a:r>
            <a:endParaRPr lang="hu-HU" sz="1400" dirty="0">
              <a:solidFill>
                <a:schemeClr val="tx1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</a:pPr>
            <a:r>
              <a:rPr lang="hu-H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	Both </a:t>
            </a:r>
            <a:r>
              <a:rPr lang="hu-HU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Béla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u-HU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1955. január 07.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</a:pPr>
            <a:r>
              <a:rPr lang="hu-H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	Gellért </a:t>
            </a:r>
            <a:r>
              <a:rPr lang="hu-HU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Endre, Major Tamás, Marton Endre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u-H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1960 </a:t>
            </a:r>
            <a:r>
              <a:rPr lang="hu-HU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- 1964.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</a:pPr>
            <a:r>
              <a:rPr lang="hu-H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	Major </a:t>
            </a:r>
            <a:r>
              <a:rPr lang="hu-HU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Tamás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u-HU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1983. szeptember 21.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</a:pPr>
            <a:r>
              <a:rPr lang="hu-H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	Vámos </a:t>
            </a:r>
            <a:r>
              <a:rPr lang="hu-HU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László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u-HU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1994. február 04.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</a:pPr>
            <a:r>
              <a:rPr lang="hu-H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	</a:t>
            </a:r>
            <a:r>
              <a:rPr lang="hu-HU" sz="14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Salvat</a:t>
            </a:r>
            <a:r>
              <a:rPr lang="hu-H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hu-HU" sz="14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Ricat</a:t>
            </a:r>
            <a:endParaRPr lang="hu-HU" sz="1400" dirty="0">
              <a:solidFill>
                <a:schemeClr val="tx1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hu-HU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2002. március 15.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</a:pPr>
            <a:r>
              <a:rPr lang="hu-H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	Szikora </a:t>
            </a:r>
            <a:r>
              <a:rPr lang="hu-HU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János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667250" y="0"/>
            <a:ext cx="2200275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48000">
                <a:schemeClr val="bg1">
                  <a:lumMod val="75000"/>
                </a:schemeClr>
              </a:gs>
              <a:gs pos="0">
                <a:srgbClr val="920000"/>
              </a:gs>
              <a:gs pos="91000">
                <a:schemeClr val="tx2">
                  <a:lumMod val="90000"/>
                  <a:lumOff val="10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accent3"/>
                </a:solidFill>
                <a:latin typeface="Goudy Old Style" panose="02020502050305020303" pitchFamily="18" charset="0"/>
              </a:rPr>
              <a:t>Előadások</a:t>
            </a:r>
            <a:endParaRPr lang="hu-HU" sz="3200" dirty="0">
              <a:solidFill>
                <a:schemeClr val="accent3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0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66000">
              <a:schemeClr val="bg1">
                <a:lumMod val="75000"/>
              </a:schemeClr>
            </a:gs>
            <a:gs pos="0">
              <a:srgbClr val="920000"/>
            </a:gs>
            <a:gs pos="82000">
              <a:schemeClr val="tx2">
                <a:lumMod val="90000"/>
                <a:lumOff val="10000"/>
              </a:schemeClr>
            </a:gs>
            <a:gs pos="100000">
              <a:schemeClr val="accent1">
                <a:lumMod val="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>
                <a:solidFill>
                  <a:srgbClr val="FFC000"/>
                </a:solidFill>
                <a:latin typeface="Perpetua Titling MT" panose="02020502060505020804" pitchFamily="18" charset="0"/>
              </a:rPr>
              <a:t>Katona József – Bánk bán</a:t>
            </a:r>
            <a:endParaRPr lang="hu-HU" dirty="0">
              <a:solidFill>
                <a:srgbClr val="FFC000"/>
              </a:solidFill>
              <a:latin typeface="Perpetua Titling MT" panose="020205020605050208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188595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hu-HU" dirty="0">
                <a:latin typeface="Bell MT" panose="02020503060305020303" pitchFamily="18" charset="0"/>
              </a:rPr>
              <a:t>Az 1700-as évek végén, Kecskeméten született drámaíró </a:t>
            </a:r>
            <a:r>
              <a:rPr lang="hu-HU" dirty="0" smtClean="0">
                <a:latin typeface="Bell MT" panose="02020503060305020303" pitchFamily="18" charset="0"/>
              </a:rPr>
              <a:t>1810-1813 </a:t>
            </a:r>
            <a:r>
              <a:rPr lang="hu-HU" dirty="0" smtClean="0">
                <a:latin typeface="Bell MT" panose="02020503060305020303" pitchFamily="18" charset="0"/>
              </a:rPr>
              <a:t>között </a:t>
            </a:r>
            <a:r>
              <a:rPr lang="hu-HU" dirty="0" smtClean="0">
                <a:latin typeface="Bell MT" panose="02020503060305020303" pitchFamily="18" charset="0"/>
              </a:rPr>
              <a:t>Pesten </a:t>
            </a:r>
            <a:r>
              <a:rPr lang="hu-HU" dirty="0">
                <a:latin typeface="Bell MT" panose="02020503060305020303" pitchFamily="18" charset="0"/>
              </a:rPr>
              <a:t>jogot tanult. A pesti magyar színtársulatnál statisztált, színészkedett, dramatizált, fordított és saját darabot írt. Szerelme, </a:t>
            </a:r>
            <a:r>
              <a:rPr lang="hu-HU" dirty="0" smtClean="0">
                <a:latin typeface="Bell MT" panose="02020503060305020303" pitchFamily="18" charset="0"/>
              </a:rPr>
              <a:t>(Déryné) Széppataki </a:t>
            </a:r>
            <a:r>
              <a:rPr lang="hu-HU" dirty="0">
                <a:latin typeface="Bell MT" panose="02020503060305020303" pitchFamily="18" charset="0"/>
              </a:rPr>
              <a:t>Róza </a:t>
            </a:r>
            <a:r>
              <a:rPr lang="hu-HU" dirty="0" smtClean="0">
                <a:latin typeface="Bell MT" panose="02020503060305020303" pitchFamily="18" charset="0"/>
              </a:rPr>
              <a:t>énekes / színésznő volt. Nemzeti </a:t>
            </a:r>
            <a:r>
              <a:rPr lang="hu-HU" dirty="0">
                <a:latin typeface="Bell MT" panose="02020503060305020303" pitchFamily="18" charset="0"/>
              </a:rPr>
              <a:t>drámánk </a:t>
            </a:r>
            <a:r>
              <a:rPr lang="hu-HU" dirty="0" smtClean="0">
                <a:latin typeface="Bell MT" panose="02020503060305020303" pitchFamily="18" charset="0"/>
              </a:rPr>
              <a:t>megteremtője; </a:t>
            </a:r>
            <a:r>
              <a:rPr lang="hu-HU" dirty="0">
                <a:latin typeface="Bell MT" panose="02020503060305020303" pitchFamily="18" charset="0"/>
              </a:rPr>
              <a:t>a Bánk bán alapja valós történelmi esemény, mely már a maga korában nemzetközi figyelmet is keltett, aktualizálható üzenete végett.</a:t>
            </a:r>
          </a:p>
        </p:txBody>
      </p:sp>
      <p:pic>
        <p:nvPicPr>
          <p:cNvPr id="2050" name="Picture 2" descr="Katona József 220 éve született - Cultura.h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038" y="3913188"/>
            <a:ext cx="2049962" cy="29098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84282" y="3171825"/>
            <a:ext cx="100774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hu"/>
            </a:defPPr>
            <a:lvl1pPr algn="ctr">
              <a:defRPr b="1">
                <a:solidFill>
                  <a:srgbClr val="FFC000"/>
                </a:solidFill>
                <a:latin typeface="Bell MT" panose="02020503060305020303" pitchFamily="18" charset="0"/>
              </a:defRPr>
            </a:lvl1pPr>
          </a:lstStyle>
          <a:p>
            <a:r>
              <a:rPr lang="hu-HU" dirty="0"/>
              <a:t>A mű keletkezése</a:t>
            </a:r>
          </a:p>
          <a:p>
            <a:endParaRPr lang="hu-HU" dirty="0"/>
          </a:p>
          <a:p>
            <a:pPr algn="l"/>
            <a:r>
              <a:rPr lang="hu-HU" sz="2000" b="0" dirty="0">
                <a:solidFill>
                  <a:schemeClr val="tx1"/>
                </a:solidFill>
              </a:rPr>
              <a:t>A Kolozsvárott </a:t>
            </a:r>
            <a:r>
              <a:rPr lang="hu-HU" sz="2000" b="0" dirty="0" smtClean="0">
                <a:solidFill>
                  <a:schemeClr val="tx1"/>
                </a:solidFill>
              </a:rPr>
              <a:t>1814–1818 </a:t>
            </a:r>
            <a:r>
              <a:rPr lang="hu-HU" sz="2000" b="0" dirty="0">
                <a:solidFill>
                  <a:schemeClr val="tx1"/>
                </a:solidFill>
              </a:rPr>
              <a:t>között </a:t>
            </a:r>
            <a:r>
              <a:rPr lang="hu-HU" sz="2000" b="0" dirty="0" err="1">
                <a:solidFill>
                  <a:schemeClr val="tx1"/>
                </a:solidFill>
              </a:rPr>
              <a:t>Döbrentei</a:t>
            </a:r>
            <a:r>
              <a:rPr lang="hu-HU" sz="2000" b="0" dirty="0">
                <a:solidFill>
                  <a:schemeClr val="tx1"/>
                </a:solidFill>
              </a:rPr>
              <a:t> Gábor szerkesztésével működő Erdélyi Múzeum első számában jelent meg az a pályázat, mely eredeti színmű írásáért magas jutalmat ígért. A Bánk bán 1815-ös első változata szinte csak forrása a végleges alkotásnak. A munka 1819 májusára készült el, nyomtatásban egy évvel később, 1820-ban jelent meg. A szerző élete folyamán a cenzúra csak nyomtatott formában való megjelenését engedélyezte. Színpadon csak a szerző halála után évekkel vált láthatóvá a </a:t>
            </a:r>
            <a:r>
              <a:rPr lang="hu-HU" sz="2000" b="0" dirty="0" smtClean="0">
                <a:solidFill>
                  <a:schemeClr val="tx1"/>
                </a:solidFill>
              </a:rPr>
              <a:t>mű.</a:t>
            </a:r>
            <a:endParaRPr lang="hu-HU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66000">
              <a:schemeClr val="bg1">
                <a:lumMod val="75000"/>
              </a:schemeClr>
            </a:gs>
            <a:gs pos="0">
              <a:srgbClr val="920000"/>
            </a:gs>
            <a:gs pos="82000">
              <a:schemeClr val="tx2">
                <a:lumMod val="90000"/>
                <a:lumOff val="10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-HU" dirty="0">
                <a:solidFill>
                  <a:srgbClr val="FFC000"/>
                </a:solidFill>
                <a:latin typeface="Bell MT" panose="02020503060305020303" pitchFamily="18" charset="0"/>
              </a:rPr>
              <a:t>Az ősbemutató, a kései bemutató oka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0075" y="1600200"/>
            <a:ext cx="10487025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latin typeface="Bell MT" panose="02020503060305020303" pitchFamily="18" charset="0"/>
              </a:rPr>
              <a:t>Az </a:t>
            </a:r>
            <a:r>
              <a:rPr lang="hu-HU" sz="1800" b="1" dirty="0">
                <a:solidFill>
                  <a:srgbClr val="FFC000"/>
                </a:solidFill>
                <a:latin typeface="Bell MT" panose="02020503060305020303" pitchFamily="18" charset="0"/>
              </a:rPr>
              <a:t>ősbemutatóra</a:t>
            </a:r>
            <a:r>
              <a:rPr lang="hu-HU" dirty="0">
                <a:latin typeface="Bell MT" panose="02020503060305020303" pitchFamily="18" charset="0"/>
              </a:rPr>
              <a:t> 1833. február 15-én került sor Kassán. </a:t>
            </a:r>
          </a:p>
          <a:p>
            <a:pPr marL="0" indent="0" algn="ctr">
              <a:buNone/>
            </a:pPr>
            <a:r>
              <a:rPr lang="hu-HU" sz="1800" b="1" dirty="0">
                <a:solidFill>
                  <a:srgbClr val="FFC000"/>
                </a:solidFill>
                <a:latin typeface="Bell MT" panose="02020503060305020303" pitchFamily="18" charset="0"/>
              </a:rPr>
              <a:t>A kései bemutató oka</a:t>
            </a:r>
          </a:p>
          <a:p>
            <a:pPr marL="0" indent="0">
              <a:buNone/>
            </a:pPr>
            <a:r>
              <a:rPr lang="hu-HU" dirty="0" smtClean="0">
                <a:latin typeface="Bell MT" panose="02020503060305020303" pitchFamily="18" charset="0"/>
              </a:rPr>
              <a:t>A </a:t>
            </a:r>
            <a:r>
              <a:rPr lang="hu-HU" dirty="0">
                <a:latin typeface="Bell MT" panose="02020503060305020303" pitchFamily="18" charset="0"/>
              </a:rPr>
              <a:t>tervek szerint 1819 őszén a pesti színház be is mutatta volna a művet, a cenzúra azonban csak a kiadáshoz járult hozzá. A cenzor indoklása szerint "Bánk nagysága elhomályosítja a királyi házét". A művet teljes terjedelmében 1848. március 23-án, pénteken adták elő a Pesti Magyar Színházban (a köztudatban élő, 15-i forradalmi előadás félbeszakadása miatt</a:t>
            </a:r>
            <a:r>
              <a:rPr lang="hu-HU" dirty="0" smtClean="0">
                <a:latin typeface="Bell MT" panose="02020503060305020303" pitchFamily="18" charset="0"/>
              </a:rPr>
              <a:t>). </a:t>
            </a:r>
          </a:p>
          <a:p>
            <a:pPr marL="0" indent="0">
              <a:buNone/>
            </a:pPr>
            <a:r>
              <a:rPr lang="hu-HU" dirty="0" smtClean="0">
                <a:latin typeface="Bell MT" panose="02020503060305020303" pitchFamily="18" charset="0"/>
              </a:rPr>
              <a:t>1839</a:t>
            </a:r>
            <a:r>
              <a:rPr lang="hu-HU" dirty="0">
                <a:latin typeface="Bell MT" panose="02020503060305020303" pitchFamily="18" charset="0"/>
              </a:rPr>
              <a:t>. március 23-án játszották a Nemzeti Színházban, </a:t>
            </a:r>
            <a:r>
              <a:rPr lang="hu-HU" dirty="0" smtClean="0">
                <a:latin typeface="Bell MT" panose="02020503060305020303" pitchFamily="18" charset="0"/>
              </a:rPr>
              <a:t>majd öt </a:t>
            </a:r>
            <a:r>
              <a:rPr lang="hu-HU" dirty="0">
                <a:latin typeface="Bell MT" panose="02020503060305020303" pitchFamily="18" charset="0"/>
              </a:rPr>
              <a:t>évig </a:t>
            </a:r>
            <a:r>
              <a:rPr lang="hu-HU" dirty="0" smtClean="0">
                <a:latin typeface="Bell MT" panose="02020503060305020303" pitchFamily="18" charset="0"/>
              </a:rPr>
              <a:t>pihentették, </a:t>
            </a:r>
            <a:r>
              <a:rPr lang="hu-HU" dirty="0">
                <a:latin typeface="Bell MT" panose="02020503060305020303" pitchFamily="18" charset="0"/>
              </a:rPr>
              <a:t>s csak 1845-től kezdve szerepelt e színház műsorán évenként is </a:t>
            </a:r>
            <a:r>
              <a:rPr lang="hu-HU" dirty="0" smtClean="0">
                <a:latin typeface="Bell MT" panose="02020503060305020303" pitchFamily="18" charset="0"/>
              </a:rPr>
              <a:t>többször.</a:t>
            </a:r>
            <a:endParaRPr lang="hu-HU" dirty="0">
              <a:latin typeface="Bell MT" panose="02020503060305020303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818" y="4152899"/>
            <a:ext cx="3953764" cy="25473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1">
                <a:lumMod val="67000"/>
              </a:schemeClr>
            </a:gs>
            <a:gs pos="60000">
              <a:schemeClr val="accent1">
                <a:lumMod val="97000"/>
                <a:lumOff val="3000"/>
              </a:schemeClr>
            </a:gs>
            <a:gs pos="36000">
              <a:srgbClr val="590000"/>
            </a:gs>
            <a:gs pos="100000">
              <a:schemeClr val="tx2">
                <a:lumMod val="75000"/>
                <a:lumOff val="2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-HU" dirty="0">
                <a:solidFill>
                  <a:srgbClr val="FFC000"/>
                </a:solidFill>
                <a:latin typeface="Perpetua Titling MT" panose="02020502060505020804" pitchFamily="18" charset="0"/>
              </a:rPr>
              <a:t>Madách Imre – Az ember tragédiája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041" y="1438275"/>
            <a:ext cx="11715750" cy="3467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latin typeface="Bell MT" panose="02020503060305020303" pitchFamily="18" charset="0"/>
              </a:rPr>
              <a:t>Madách Imre </a:t>
            </a:r>
            <a:r>
              <a:rPr lang="hu-HU" dirty="0" smtClean="0">
                <a:latin typeface="Bell MT" panose="02020503060305020303" pitchFamily="18" charset="0"/>
              </a:rPr>
              <a:t>1823</a:t>
            </a:r>
            <a:r>
              <a:rPr lang="hu-HU" dirty="0">
                <a:latin typeface="Bell MT" panose="02020503060305020303" pitchFamily="18" charset="0"/>
              </a:rPr>
              <a:t>. január </a:t>
            </a:r>
            <a:r>
              <a:rPr lang="hu-HU" dirty="0" smtClean="0">
                <a:latin typeface="Bell MT" panose="02020503060305020303" pitchFamily="18" charset="0"/>
              </a:rPr>
              <a:t>20-án született </a:t>
            </a:r>
            <a:r>
              <a:rPr lang="hu-HU" dirty="0" err="1" smtClean="0">
                <a:latin typeface="Bell MT" panose="02020503060305020303" pitchFamily="18" charset="0"/>
              </a:rPr>
              <a:t>Alsósztregován</a:t>
            </a:r>
            <a:r>
              <a:rPr lang="hu-HU" dirty="0">
                <a:latin typeface="Bell MT" panose="02020503060305020303" pitchFamily="18" charset="0"/>
              </a:rPr>
              <a:t>.</a:t>
            </a:r>
            <a:r>
              <a:rPr lang="hu-HU" dirty="0" smtClean="0">
                <a:latin typeface="Bell MT" panose="02020503060305020303" pitchFamily="18" charset="0"/>
              </a:rPr>
              <a:t> </a:t>
            </a:r>
            <a:r>
              <a:rPr lang="hu-HU" dirty="0">
                <a:latin typeface="Bell MT" panose="02020503060305020303" pitchFamily="18" charset="0"/>
              </a:rPr>
              <a:t>Magyar költő, író, ügyvéd, politikus, a Kisfaludy Társaság és a Magyar Tudományos Akadémia levelező tagja volt. A magyar irodalom és drámaköltészet egyik kiemelkedő alakjaként tekintünk rá.</a:t>
            </a:r>
          </a:p>
          <a:p>
            <a:pPr marL="0" indent="0">
              <a:buNone/>
            </a:pPr>
            <a:r>
              <a:rPr lang="hu-HU" dirty="0">
                <a:latin typeface="Bell MT" panose="02020503060305020303" pitchFamily="18" charset="0"/>
              </a:rPr>
              <a:t>Madách Imre legismertebb alkotása, </a:t>
            </a:r>
            <a:r>
              <a:rPr lang="hu-HU" i="1" dirty="0">
                <a:latin typeface="Bell MT" panose="02020503060305020303" pitchFamily="18" charset="0"/>
              </a:rPr>
              <a:t>Az ember tragédiája</a:t>
            </a:r>
            <a:r>
              <a:rPr lang="hu-HU" dirty="0">
                <a:latin typeface="Bell MT" panose="02020503060305020303" pitchFamily="18" charset="0"/>
              </a:rPr>
              <a:t> a magyar irodalom és drámaírás egyik legkiemelkedőbb műve</a:t>
            </a:r>
            <a:r>
              <a:rPr lang="hu-HU" i="1" dirty="0">
                <a:latin typeface="Bell MT" panose="02020503060305020303" pitchFamily="18" charset="0"/>
              </a:rPr>
              <a:t>.</a:t>
            </a:r>
            <a:r>
              <a:rPr lang="hu-HU" dirty="0">
                <a:latin typeface="Bell MT" panose="02020503060305020303" pitchFamily="18" charset="0"/>
              </a:rPr>
              <a:t> Az 1862-ben megjelent mű sokakat felzaklató kérdései azóta is életben tartják a költeményt, a darabnak számos kortárs feldolgozása létezik. A születésétől eltelt mintegy százötven évben a Tragédia egyfajta szimbólumává vált a magyar drámaírásnak, talán a legtöbbször színpadra állított </a:t>
            </a:r>
            <a:r>
              <a:rPr lang="hu-HU" dirty="0" smtClean="0">
                <a:latin typeface="Bell MT" panose="02020503060305020303" pitchFamily="18" charset="0"/>
              </a:rPr>
              <a:t>drámai költemény </a:t>
            </a:r>
            <a:r>
              <a:rPr lang="hu-HU" dirty="0">
                <a:latin typeface="Bell MT" panose="02020503060305020303" pitchFamily="18" charset="0"/>
              </a:rPr>
              <a:t>Magyarországon.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dirty="0">
                <a:latin typeface="Bell MT" panose="02020503060305020303" pitchFamily="18" charset="0"/>
              </a:rPr>
              <a:t>Az először itt elhangzó </a:t>
            </a:r>
            <a:r>
              <a:rPr lang="hu-HU" i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„Megy-é előbbre majdan </a:t>
            </a:r>
            <a:r>
              <a:rPr lang="hu-HU" i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fajzatom?”</a:t>
            </a:r>
            <a:r>
              <a:rPr lang="hu-HU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Bell MT" panose="02020503060305020303" pitchFamily="18" charset="0"/>
              </a:rPr>
              <a:t>,</a:t>
            </a:r>
            <a:r>
              <a:rPr lang="hu-HU" i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hu-HU" dirty="0" smtClean="0">
                <a:latin typeface="Bell MT" panose="02020503060305020303" pitchFamily="18" charset="0"/>
              </a:rPr>
              <a:t>valamint </a:t>
            </a:r>
            <a:r>
              <a:rPr lang="hu-HU" dirty="0">
                <a:latin typeface="Bell MT" panose="02020503060305020303" pitchFamily="18" charset="0"/>
              </a:rPr>
              <a:t>a </a:t>
            </a:r>
            <a:r>
              <a:rPr lang="hu-HU" i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„</a:t>
            </a:r>
            <a:r>
              <a:rPr lang="hu-HU" i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Mondottam ember: Küzdj, és bízva bízzál!” </a:t>
            </a:r>
            <a:r>
              <a:rPr lang="hu-HU" dirty="0">
                <a:latin typeface="Bell MT" panose="02020503060305020303" pitchFamily="18" charset="0"/>
              </a:rPr>
              <a:t>mondatok legismertebb irodalmi idézeteink közé </a:t>
            </a:r>
            <a:r>
              <a:rPr lang="hu-HU" dirty="0" smtClean="0">
                <a:latin typeface="Bell MT" panose="02020503060305020303" pitchFamily="18" charset="0"/>
              </a:rPr>
              <a:t>tartoznak.</a:t>
            </a:r>
            <a:endParaRPr lang="hu-HU" dirty="0">
              <a:latin typeface="Bell MT" panose="02020503060305020303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37366" y="4819650"/>
            <a:ext cx="11287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FFC000"/>
                </a:solidFill>
                <a:latin typeface="Bell MT" panose="02020503060305020303" pitchFamily="18" charset="0"/>
              </a:rPr>
              <a:t>A mű keletkezése</a:t>
            </a:r>
          </a:p>
          <a:p>
            <a:pPr algn="ctr"/>
            <a:r>
              <a:rPr lang="hu-HU" sz="2000" dirty="0">
                <a:latin typeface="Bell MT" panose="02020503060305020303" pitchFamily="18" charset="0"/>
              </a:rPr>
              <a:t>Megírásához 1859. február </a:t>
            </a:r>
            <a:r>
              <a:rPr lang="hu-HU" sz="2000" dirty="0" smtClean="0">
                <a:latin typeface="Bell MT" panose="02020503060305020303" pitchFamily="18" charset="0"/>
              </a:rPr>
              <a:t>17-én </a:t>
            </a:r>
            <a:r>
              <a:rPr lang="hu-HU" sz="2000" dirty="0">
                <a:latin typeface="Bell MT" panose="02020503060305020303" pitchFamily="18" charset="0"/>
              </a:rPr>
              <a:t>kezdett, kéziratát </a:t>
            </a:r>
            <a:r>
              <a:rPr lang="hu-HU" sz="2000" dirty="0" smtClean="0">
                <a:latin typeface="Bell MT" panose="02020503060305020303" pitchFamily="18" charset="0"/>
              </a:rPr>
              <a:t>1860. </a:t>
            </a:r>
            <a:r>
              <a:rPr lang="hu-HU" sz="2000" dirty="0">
                <a:latin typeface="Bell MT" panose="02020503060305020303" pitchFamily="18" charset="0"/>
              </a:rPr>
              <a:t>március 26-án fejezte be. 1862. január </a:t>
            </a:r>
            <a:r>
              <a:rPr lang="hu-HU" sz="2000" dirty="0" smtClean="0">
                <a:latin typeface="Bell MT" panose="02020503060305020303" pitchFamily="18" charset="0"/>
              </a:rPr>
              <a:t>12-én </a:t>
            </a:r>
            <a:r>
              <a:rPr lang="hu-HU" sz="2000" dirty="0">
                <a:latin typeface="Bell MT" panose="02020503060305020303" pitchFamily="18" charset="0"/>
              </a:rPr>
              <a:t>megjelent nyomtatásban. Éva megformálásában nagy szerepet játszott Madách felesége, Fráter Erzsébet, aki megcsalta őt börtönévei alatt. (Madách támogatta az 1848-as eseményeket, </a:t>
            </a:r>
            <a:r>
              <a:rPr lang="hu-HU" sz="2000" dirty="0" smtClean="0">
                <a:latin typeface="Bell MT" panose="02020503060305020303" pitchFamily="18" charset="0"/>
              </a:rPr>
              <a:t>emiatt</a:t>
            </a:r>
            <a:r>
              <a:rPr lang="hu-HU" sz="2000" dirty="0" smtClean="0">
                <a:latin typeface="Bell MT" panose="02020503060305020303" pitchFamily="18" charset="0"/>
              </a:rPr>
              <a:t> </a:t>
            </a:r>
            <a:r>
              <a:rPr lang="hu-HU" sz="2000" dirty="0">
                <a:latin typeface="Bell MT" panose="02020503060305020303" pitchFamily="18" charset="0"/>
              </a:rPr>
              <a:t>börtönbe vetették</a:t>
            </a:r>
            <a:r>
              <a:rPr lang="hu-HU" sz="2000" dirty="0" smtClean="0">
                <a:latin typeface="Bell MT" panose="02020503060305020303" pitchFamily="18" charset="0"/>
              </a:rPr>
              <a:t>.)</a:t>
            </a:r>
            <a:endParaRPr lang="hu-HU" sz="2000" dirty="0">
              <a:latin typeface="Bell MT" panose="02020503060305020303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8867" y="-42069"/>
            <a:ext cx="1233133" cy="1438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  <a:lumOff val="25000"/>
              </a:schemeClr>
            </a:gs>
            <a:gs pos="7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hu-HU" sz="2800" dirty="0">
                <a:solidFill>
                  <a:srgbClr val="FFC000"/>
                </a:solidFill>
                <a:latin typeface="Bell MT" panose="02020503060305020303" pitchFamily="18" charset="0"/>
              </a:rPr>
              <a:t>A kései bemutató oka</a:t>
            </a:r>
          </a:p>
        </p:txBody>
      </p:sp>
      <p:sp>
        <p:nvSpPr>
          <p:cNvPr id="6" name="Téglalap 5"/>
          <p:cNvSpPr/>
          <p:nvPr/>
        </p:nvSpPr>
        <p:spPr>
          <a:xfrm>
            <a:off x="665991" y="1768465"/>
            <a:ext cx="10858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latin typeface="Bell MT" panose="02020503060305020303" pitchFamily="18" charset="0"/>
              </a:rPr>
              <a:t>A késedelem oka nyilvánvalóan a műfaj és a kortárs színpad összeférhetetlenségében keresendő. A későromantika színháza nem volt alkalmas egy hatalmas emberiségköltemény gondolati világának </a:t>
            </a:r>
            <a:r>
              <a:rPr lang="hu-HU" sz="2000" dirty="0" smtClean="0">
                <a:latin typeface="Bell MT" panose="02020503060305020303" pitchFamily="18" charset="0"/>
              </a:rPr>
              <a:t>leképezésére</a:t>
            </a:r>
            <a:r>
              <a:rPr lang="hu-HU" sz="2000" dirty="0">
                <a:latin typeface="Bell MT" panose="02020503060305020303" pitchFamily="18" charset="0"/>
              </a:rPr>
              <a:t> </a:t>
            </a:r>
            <a:r>
              <a:rPr lang="hu-HU" sz="2000" dirty="0" smtClean="0">
                <a:latin typeface="Bell MT" panose="02020503060305020303" pitchFamily="18" charset="0"/>
              </a:rPr>
              <a:t>és</a:t>
            </a:r>
            <a:r>
              <a:rPr lang="hu-HU" sz="2000" dirty="0" smtClean="0">
                <a:latin typeface="Bell MT" panose="02020503060305020303" pitchFamily="18" charset="0"/>
              </a:rPr>
              <a:t> </a:t>
            </a:r>
            <a:r>
              <a:rPr lang="hu-HU" sz="2000" dirty="0">
                <a:latin typeface="Bell MT" panose="02020503060305020303" pitchFamily="18" charset="0"/>
              </a:rPr>
              <a:t>megjelenítésére mindaddig, amíg az illúziószínpad vizuális és technikai megoldásai nem tették lehetővé a külső cselekmény színgazdagsága mellett a belső, filozofikus szövegrészek és karakterek „másik világának” plasztikus megformálását. </a:t>
            </a:r>
            <a:endParaRPr lang="hu-HU" sz="2000" dirty="0" smtClean="0">
              <a:latin typeface="Bell MT" panose="02020503060305020303" pitchFamily="18" charset="0"/>
            </a:endParaRPr>
          </a:p>
          <a:p>
            <a:pPr algn="ctr"/>
            <a:r>
              <a:rPr lang="hu-HU" sz="2000" dirty="0" err="1" smtClean="0">
                <a:latin typeface="Bell MT" panose="02020503060305020303" pitchFamily="18" charset="0"/>
              </a:rPr>
              <a:t>Falanszter-jelenet-probléma</a:t>
            </a:r>
            <a:r>
              <a:rPr lang="hu-HU" sz="2000" dirty="0">
                <a:latin typeface="Bell MT" panose="02020503060305020303" pitchFamily="18" charset="0"/>
              </a:rPr>
              <a:t>: A világháború utáni „forradalmi években [</a:t>
            </a:r>
            <a:r>
              <a:rPr lang="hu-HU" sz="2000" dirty="0" smtClean="0">
                <a:latin typeface="Bell MT" panose="02020503060305020303" pitchFamily="18" charset="0"/>
              </a:rPr>
              <a:t>1918-1919-ben</a:t>
            </a:r>
            <a:r>
              <a:rPr lang="hu-HU" sz="2000" dirty="0">
                <a:latin typeface="Bell MT" panose="02020503060305020303" pitchFamily="18" charset="0"/>
              </a:rPr>
              <a:t>] azért nem lehetett játszani, mert a baloldaliak haragudtak a falanszter-jelenet miatt.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65991" y="4152900"/>
            <a:ext cx="8743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FFC000"/>
                </a:solidFill>
                <a:latin typeface="Bell MT" panose="02020503060305020303" pitchFamily="18" charset="0"/>
                <a:ea typeface="+mj-ea"/>
                <a:cs typeface="+mj-cs"/>
              </a:rPr>
              <a:t>Az ősbemutató </a:t>
            </a:r>
            <a:r>
              <a:rPr lang="hu-HU" sz="2000" dirty="0">
                <a:latin typeface="Bell MT" panose="02020503060305020303" pitchFamily="18" charset="0"/>
              </a:rPr>
              <a:t>1883. szeptember </a:t>
            </a:r>
            <a:r>
              <a:rPr lang="hu-HU" sz="2000" dirty="0" smtClean="0">
                <a:latin typeface="Bell MT" panose="02020503060305020303" pitchFamily="18" charset="0"/>
              </a:rPr>
              <a:t>21-én </a:t>
            </a:r>
            <a:r>
              <a:rPr lang="hu-HU" sz="2000" dirty="0">
                <a:latin typeface="Bell MT" panose="02020503060305020303" pitchFamily="18" charset="0"/>
              </a:rPr>
              <a:t>került megrendezésre, a Nemzeti Színház igazgatójának, </a:t>
            </a:r>
            <a:r>
              <a:rPr lang="hu-HU" sz="2000" dirty="0" err="1">
                <a:latin typeface="Bell MT" panose="02020503060305020303" pitchFamily="18" charset="0"/>
              </a:rPr>
              <a:t>Paulay</a:t>
            </a:r>
            <a:r>
              <a:rPr lang="hu-HU" sz="2000" dirty="0">
                <a:latin typeface="Bell MT" panose="02020503060305020303" pitchFamily="18" charset="0"/>
              </a:rPr>
              <a:t> Ede rendezésével.</a:t>
            </a: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-HU" dirty="0">
                <a:solidFill>
                  <a:srgbClr val="FFC000"/>
                </a:solidFill>
                <a:latin typeface="Perpetua Titling MT" panose="02020502060505020804" pitchFamily="18" charset="0"/>
              </a:rPr>
              <a:t>Bánk bán – Hevesi Sándor rendezésében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60582" y="1960562"/>
            <a:ext cx="9639300" cy="374808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hu-HU" dirty="0">
                <a:latin typeface="Bell MT" panose="02020503060305020303" pitchFamily="18" charset="0"/>
              </a:rPr>
              <a:t>1916. január 1-jén új szereposztással, Hevesi Sándor rendezésében mutatja be a Bánk bánt a Nemzeti Színház. </a:t>
            </a:r>
          </a:p>
          <a:p>
            <a:pPr marL="0" indent="0">
              <a:buNone/>
            </a:pPr>
            <a:r>
              <a:rPr lang="hu-HU" dirty="0">
                <a:latin typeface="Bell MT" panose="02020503060305020303" pitchFamily="18" charset="0"/>
              </a:rPr>
              <a:t>A Hevesi Sándor-féle rendezést 1924. júniusától új betanulásban adta elő a Nemzeti </a:t>
            </a:r>
            <a:r>
              <a:rPr lang="hu-HU" dirty="0" smtClean="0">
                <a:latin typeface="Bell MT" panose="02020503060305020303" pitchFamily="18" charset="0"/>
              </a:rPr>
              <a:t>Színház</a:t>
            </a:r>
            <a:r>
              <a:rPr lang="hu-HU" dirty="0">
                <a:latin typeface="Bell MT" panose="02020503060305020303" pitchFamily="18" charset="0"/>
              </a:rPr>
              <a:t>. Ekkor lépett fel először Bánk szerepében </a:t>
            </a:r>
            <a:r>
              <a:rPr lang="hu-HU" dirty="0" err="1">
                <a:latin typeface="Bell MT" panose="02020503060305020303" pitchFamily="18" charset="0"/>
              </a:rPr>
              <a:t>Ódry</a:t>
            </a:r>
            <a:r>
              <a:rPr lang="hu-HU" dirty="0">
                <a:latin typeface="Bell MT" panose="02020503060305020303" pitchFamily="18" charset="0"/>
              </a:rPr>
              <a:t> Árpád. Bár összesen csak kétszer játszotta a szerepet, alakítása hasonló – Kürti </a:t>
            </a:r>
            <a:r>
              <a:rPr lang="hu-HU" dirty="0" err="1">
                <a:latin typeface="Bell MT" panose="02020503060305020303" pitchFamily="18" charset="0"/>
              </a:rPr>
              <a:t>Józseféval</a:t>
            </a:r>
            <a:r>
              <a:rPr lang="hu-HU" dirty="0">
                <a:latin typeface="Bell MT" panose="02020503060305020303" pitchFamily="18" charset="0"/>
              </a:rPr>
              <a:t> való – összevetésre indította Galamb Sándort, mint a Honderű recenzensét 1845-ben Egressy és Lendvay alakítása, vagy a Nemzeti Színház 1951-es felújításakor </a:t>
            </a:r>
            <a:r>
              <a:rPr lang="hu-HU" dirty="0" err="1">
                <a:latin typeface="Bell MT" panose="02020503060305020303" pitchFamily="18" charset="0"/>
              </a:rPr>
              <a:t>Rajczi</a:t>
            </a:r>
            <a:r>
              <a:rPr lang="hu-HU" dirty="0">
                <a:latin typeface="Bell MT" panose="02020503060305020303" pitchFamily="18" charset="0"/>
              </a:rPr>
              <a:t> Lajos és Bessenyei Ferenc alakítása </a:t>
            </a:r>
            <a:r>
              <a:rPr lang="hu-HU" dirty="0" err="1">
                <a:latin typeface="Bell MT" panose="02020503060305020303" pitchFamily="18" charset="0"/>
              </a:rPr>
              <a:t>Méray</a:t>
            </a:r>
            <a:r>
              <a:rPr lang="hu-HU" dirty="0">
                <a:latin typeface="Bell MT" panose="02020503060305020303" pitchFamily="18" charset="0"/>
              </a:rPr>
              <a:t> Tibort és Fekete Sándort, a Szabad Nép kritikusait.</a:t>
            </a:r>
          </a:p>
          <a:p>
            <a:pPr marL="0" indent="0">
              <a:buNone/>
            </a:pPr>
            <a:r>
              <a:rPr lang="hu-HU" dirty="0">
                <a:solidFill>
                  <a:srgbClr val="FFC000"/>
                </a:solidFill>
                <a:latin typeface="Bell MT" panose="02020503060305020303" pitchFamily="18" charset="0"/>
              </a:rPr>
              <a:t>Hevesi </a:t>
            </a:r>
            <a:r>
              <a:rPr lang="hu-HU" i="1" dirty="0">
                <a:solidFill>
                  <a:srgbClr val="FFC000"/>
                </a:solidFill>
                <a:latin typeface="Bell MT" panose="02020503060305020303" pitchFamily="18" charset="0"/>
              </a:rPr>
              <a:t>1930-ban átdolgozta</a:t>
            </a:r>
            <a:r>
              <a:rPr lang="hu-HU" dirty="0">
                <a:latin typeface="Bell MT" panose="02020503060305020303" pitchFamily="18" charset="0"/>
              </a:rPr>
              <a:t>, színpadképesebbé tette, hogy színiigazgatói elképzelésének megfeleljen: </a:t>
            </a:r>
            <a:r>
              <a:rPr lang="hu-HU" dirty="0" smtClean="0">
                <a:latin typeface="Bell MT" panose="02020503060305020303" pitchFamily="18" charset="0"/>
              </a:rPr>
              <a:t>elsődleges célja volt </a:t>
            </a:r>
            <a:r>
              <a:rPr lang="hu-HU" dirty="0">
                <a:latin typeface="Bell MT" panose="02020503060305020303" pitchFamily="18" charset="0"/>
              </a:rPr>
              <a:t>a közönséghez közelebb vinni a darabot</a:t>
            </a:r>
            <a:r>
              <a:rPr lang="hu-HU" dirty="0" smtClean="0">
                <a:latin typeface="Bell MT" panose="02020503060305020303" pitchFamily="18" charset="0"/>
              </a:rPr>
              <a:t>.</a:t>
            </a:r>
            <a:endParaRPr lang="hu-HU" dirty="0">
              <a:latin typeface="Bell MT" panose="02020503060305020303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319" y="4286250"/>
            <a:ext cx="1609725" cy="2571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3443" y="1176337"/>
            <a:ext cx="1609725" cy="2190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FFC000"/>
                </a:solidFill>
                <a:latin typeface="Perpetua Titling MT" panose="02020502060505020804" pitchFamily="18" charset="0"/>
              </a:rPr>
              <a:t>Az ember tragédiája – </a:t>
            </a:r>
            <a:r>
              <a:rPr lang="hu-HU" dirty="0">
                <a:solidFill>
                  <a:srgbClr val="FFC000"/>
                </a:solidFill>
                <a:latin typeface="Perpetua Titling MT" panose="02020502060505020804" pitchFamily="18" charset="0"/>
              </a:rPr>
              <a:t>Hevesi Sándor rendezésében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4572001"/>
          </a:xfrm>
        </p:spPr>
        <p:txBody>
          <a:bodyPr/>
          <a:lstStyle/>
          <a:p>
            <a:pPr marL="0" indent="0">
              <a:buNone/>
            </a:pPr>
            <a:r>
              <a:rPr lang="hu-HU" i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„ (Madách) megőrizte Ádám igazi arcát s a történelmi maszkok alól minden népben elővillan az igazi ádámi lélek.[…] Ennélfogva az egész színpadi beállításnak […] szimbolikusnak kell lennie, egyúttal álomszerűnek […] E nagyszerű drámai és filozófiai költeménynek igazi kulcsa színész és rendező számára: Ádám lírája. Ettől kap erőt, egységes drámaiságot, életet és lelket a mű a színpadon. Ehhez a mély lírához kellett a színpadnak a megfelelő szimbolikus kifejezést megtalálni</a:t>
            </a:r>
            <a:r>
              <a:rPr lang="hu-HU" i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.” </a:t>
            </a:r>
            <a:r>
              <a:rPr lang="hu-HU" dirty="0">
                <a:latin typeface="Bell MT" panose="02020503060305020303" pitchFamily="18" charset="0"/>
              </a:rPr>
              <a:t>(</a:t>
            </a:r>
            <a:r>
              <a:rPr lang="hu-HU" dirty="0" smtClean="0">
                <a:latin typeface="Bell MT" panose="02020503060305020303" pitchFamily="18" charset="0"/>
              </a:rPr>
              <a:t>Hevesi Sándor)</a:t>
            </a:r>
            <a:endParaRPr lang="hu-HU" dirty="0">
              <a:latin typeface="Bell MT" panose="02020503060305020303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888" y="3133725"/>
            <a:ext cx="4338638" cy="2940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1488282" y="5891351"/>
            <a:ext cx="8705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Bell MT" panose="02020503060305020303" pitchFamily="18" charset="0"/>
              </a:rPr>
              <a:t>Az római szín díszlete Madách Imre Az ember tragédiája című drámai költeményéhez / festő Oláh Gusztáv</a:t>
            </a:r>
          </a:p>
        </p:txBody>
      </p:sp>
    </p:spTree>
    <p:extLst>
      <p:ext uri="{BB962C8B-B14F-4D97-AF65-F5344CB8AC3E}">
        <p14:creationId xmlns:p14="http://schemas.microsoft.com/office/powerpoint/2010/main" val="1094320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FF0000"/>
            </a:gs>
            <a:gs pos="0">
              <a:schemeClr val="bg1">
                <a:lumMod val="75000"/>
              </a:schemeClr>
            </a:gs>
            <a:gs pos="73000">
              <a:schemeClr val="bg1">
                <a:lumMod val="5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4900" y="140"/>
            <a:ext cx="9980682" cy="1096962"/>
          </a:xfrm>
        </p:spPr>
        <p:txBody>
          <a:bodyPr rtlCol="0">
            <a:normAutofit/>
          </a:bodyPr>
          <a:lstStyle/>
          <a:p>
            <a:r>
              <a:rPr lang="hu-HU" dirty="0">
                <a:solidFill>
                  <a:srgbClr val="FFC000"/>
                </a:solidFill>
                <a:latin typeface="Perpetua Titling MT" panose="02020502060505020804" pitchFamily="18" charset="0"/>
              </a:rPr>
              <a:t>Bánk bán – Németh Antal rendezésében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104900" y="1600200"/>
            <a:ext cx="9980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Bell MT" panose="02020503060305020303" pitchFamily="18" charset="0"/>
              </a:rPr>
              <a:t>1936-ban, Németh Antal rendezésében a Nemzeti Színház új köntösbe öltöztette Katona József tragédiáját. Száz esztendő forgásából a forgószínpadon eszmélt új életre a Bánk bán, absztrakt keretben, az expresszionizmus ízlése szerint.</a:t>
            </a:r>
          </a:p>
          <a:p>
            <a:endParaRPr lang="hu-HU" sz="2000" dirty="0">
              <a:latin typeface="Bell MT" panose="02020503060305020303" pitchFamily="18" charset="0"/>
            </a:endParaRPr>
          </a:p>
          <a:p>
            <a:r>
              <a:rPr lang="hu-HU" sz="2000" i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"A forgószínpadra helyezett előadás mindenesetre kiforgatta tradicionális keretéből a Bánk bánt.” </a:t>
            </a:r>
            <a:r>
              <a:rPr lang="hu-HU" dirty="0">
                <a:solidFill>
                  <a:schemeClr val="bg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(</a:t>
            </a:r>
            <a:r>
              <a:rPr lang="hu-HU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Pünkösti</a:t>
            </a:r>
            <a:r>
              <a:rPr lang="hu-HU" dirty="0">
                <a:solidFill>
                  <a:schemeClr val="bg1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 Andor)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675" y="3867476"/>
            <a:ext cx="1609725" cy="2428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3867476"/>
            <a:ext cx="2476500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675" y="3767464"/>
            <a:ext cx="2762250" cy="1952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zakirodalom 16x9">
  <a:themeElements>
    <a:clrScheme name="4. egyéni séma">
      <a:dk1>
        <a:srgbClr val="FEE599"/>
      </a:dk1>
      <a:lt1>
        <a:srgbClr val="CC0000"/>
      </a:lt1>
      <a:dk2>
        <a:srgbClr val="480000"/>
      </a:dk2>
      <a:lt2>
        <a:srgbClr val="A40000"/>
      </a:lt2>
      <a:accent1>
        <a:srgbClr val="700000"/>
      </a:accent1>
      <a:accent2>
        <a:srgbClr val="C00000"/>
      </a:accent2>
      <a:accent3>
        <a:srgbClr val="FFC000"/>
      </a:accent3>
      <a:accent4>
        <a:srgbClr val="FFFF00"/>
      </a:accent4>
      <a:accent5>
        <a:srgbClr val="D37C59"/>
      </a:accent5>
      <a:accent6>
        <a:srgbClr val="A8A39E"/>
      </a:accent6>
      <a:hlink>
        <a:srgbClr val="FF0000"/>
      </a:hlink>
      <a:folHlink>
        <a:srgbClr val="FFC000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9_TF03431380_TF03431380.potx" id="{399966B5-33C4-4AF0-B10A-9A2C5DC77FE0}" vid="{77A26543-CCDC-42AD-A333-20DA361A37C6}"/>
    </a:ext>
  </a:extLst>
</a:theme>
</file>

<file path=ppt/theme/theme2.xml><?xml version="1.0" encoding="utf-8"?>
<a:theme xmlns:a="http://schemas.openxmlformats.org/drawingml/2006/main" name="Office-téma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Oktatási bemutató, sávos és hajszálcsíkos arculat (szélesvásznú)</Template>
  <TotalTime>0</TotalTime>
  <Words>1002</Words>
  <Application>Microsoft Office PowerPoint</Application>
  <PresentationFormat>Szélesvásznú</PresentationFormat>
  <Paragraphs>101</Paragraphs>
  <Slides>11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22" baseType="lpstr">
      <vt:lpstr>Arial</vt:lpstr>
      <vt:lpstr>Bell MT</vt:lpstr>
      <vt:lpstr>Book Antiqua</vt:lpstr>
      <vt:lpstr>Castellar</vt:lpstr>
      <vt:lpstr>Euphemia</vt:lpstr>
      <vt:lpstr>Gabriola</vt:lpstr>
      <vt:lpstr>Goudy Old Style</vt:lpstr>
      <vt:lpstr>Perpetua Titling MT</vt:lpstr>
      <vt:lpstr>Plantagenet Cherokee</vt:lpstr>
      <vt:lpstr>Wingdings</vt:lpstr>
      <vt:lpstr>Szakirodalom 16x9</vt:lpstr>
      <vt:lpstr>A Bánk bán  &amp; az ember tragédiája</vt:lpstr>
      <vt:lpstr>PowerPoint bemutató</vt:lpstr>
      <vt:lpstr>Katona József – Bánk bán</vt:lpstr>
      <vt:lpstr>Az ősbemutató, a kései bemutató oka</vt:lpstr>
      <vt:lpstr>Madách Imre – Az ember tragédiája</vt:lpstr>
      <vt:lpstr>A kései bemutató oka</vt:lpstr>
      <vt:lpstr>Bánk bán – Hevesi Sándor rendezésében</vt:lpstr>
      <vt:lpstr>Az ember tragédiája – Hevesi Sándor rendezésében</vt:lpstr>
      <vt:lpstr>Bánk bán – Németh Antal rendezésében</vt:lpstr>
      <vt:lpstr>Az ember tragédiája – Németh Antal rendezésében</vt:lpstr>
      <vt:lpstr>Köszönjük a figyelmet!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2021-04-11T15:07:23Z</dcterms:created>
  <dcterms:modified xsi:type="dcterms:W3CDTF">2021-04-11T19:57:37Z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