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DD328-5CAF-04C1-1CCF-FD31D61EB60A}" v="1639" dt="2026-03-28T20:05:10.255"/>
    <p1510:client id="{9A103208-9801-154C-C27C-3945270B182A}" v="170" dt="2026-03-29T08:49:50.796"/>
    <p1510:client id="{CDD140CB-5D3C-E3A7-18AB-1BD49BFF048E}" v="1234" dt="2026-03-29T12:01:04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C665-5CC3-0A7C-DE11-FCC450A53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9EB9A-4796-5283-E55E-E65D0D968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556FB-87BB-DDD8-06E8-32D9C40A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2B54-673B-B7DE-EBBB-7FFD035F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483E8-F21A-A152-01CC-C5AD34BB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9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B65C-93EE-7172-070D-C3C7ABDE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8E873-9F16-636B-7B18-C272F7075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9933-9528-CB1A-0381-4264378C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27655-FBA6-8DAC-6B57-6677FBAD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1AF11-498A-856B-AD41-8172E49D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BBD01D-7BDD-76AB-9B01-A3A6DD906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B7674-4D8E-7847-712D-596A9608E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1A169-1E9B-031A-4B49-601D4EE1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A0DB4-82B0-32DC-88C2-96488A7A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41A3-4011-6B9A-DCB0-451CC9FD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6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24FD-72C1-1023-0336-B8184586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925F1-BCD7-9115-99B1-EFC9900C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B35D6-1369-9EA5-725A-CB294769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70C8B-4799-266F-C3E0-027DFB82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DAF35-F3B7-6D72-C595-B4D3EF47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0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3F80-2137-E43B-B4DC-9C5CD11A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CA82C-E0E7-C3D2-14A9-41E022ED4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4E983-A9E7-9E93-E596-730794C4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F6842-4972-0B41-3D8C-F351D029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77329-314E-5371-C52E-741961B2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3017-A5EB-E2AD-EC0E-FBE98D2A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8D21C-C770-E43A-378C-5605D9A18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13DC0-9DBA-775A-9FAC-5C320A7C9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14042-69A1-7926-DB32-0B39E720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5FC15-E35A-0F87-B4E5-DFE3D705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F92A8-49F1-423B-25E6-F0D734B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8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F489-61C3-AB84-DF53-D97CB65F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4A782-1EB4-2BEF-59AD-61D40AF16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44E33-4102-42FE-8C9B-DD3F4EEAB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4B79C-BBC5-CB5E-4CFA-4F2405935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72D72-9F67-F999-0F90-BA5BCE425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92041-9AC3-534D-3110-9E420969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2A5A3-A1FA-B1B5-6B91-B8914473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4428A-875A-9508-0221-F88E17E9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A3B0-EEB0-B2A7-5D04-77CDAAB0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489F-F9EC-1D09-DAB9-C3E6E3FC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7F575-617A-1075-DF64-EF4F5EC1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E5F6D-D98D-D701-0A30-D89E4781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8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CABCD-B12B-9734-0A36-4CEC2977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05A05-10B4-4011-ECF8-5653FB6B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68EBA-E8AD-F959-4FF9-1BBEE95C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17DE-9010-E5A3-270F-808AF178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9937-4BD4-0F8C-97D8-E58498A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A080-711F-5A0E-287B-92C563CC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BD895-4925-F144-AF01-924EC620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44905-C117-CF16-CE46-5CE042AB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2D1D9-D006-2E6A-F128-DBA82621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683E-FAFF-07EE-718E-9E41DEA0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B2484-A605-F5AC-6066-B32A5147B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9201C-81E5-F4FF-C5BF-0E65C3B82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6CFF2-1F2F-D36F-7879-89B9038C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4935F-52D6-AAD5-D711-457922A3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F437B-D879-42F8-3027-F04D1EE0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1D6C4-062D-94EA-301E-96438E4E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C0477-2211-0A22-3A0F-C4D76FCD5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95597-CE4E-D2DE-7352-DA7A3EEB4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34C60B-C848-6D45-802E-DE78F310BB38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B9EE4-3496-B2F0-53C8-F222197E6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86D1C-F26E-48FF-8644-1CECE3E97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05D04F-7134-EB4A-B046-DCDFCEA1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itting on a floor&#10;&#10;AI-generated content may be incorrect.">
            <a:extLst>
              <a:ext uri="{FF2B5EF4-FFF2-40B4-BE49-F238E27FC236}">
                <a16:creationId xmlns:a16="http://schemas.microsoft.com/office/drawing/2014/main" id="{74D979BF-5257-9ACF-64B3-37065DC937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1111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9A56D6-D423-130E-E52C-BCDAC78B0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Batang"/>
                <a:ea typeface="Batang"/>
              </a:rPr>
              <a:t>Az ember </a:t>
            </a:r>
            <a:r>
              <a:rPr lang="en-US" err="1">
                <a:solidFill>
                  <a:srgbClr val="FFFFFF"/>
                </a:solidFill>
                <a:latin typeface="Batang"/>
                <a:ea typeface="Batang"/>
              </a:rPr>
              <a:t>tragédiája</a:t>
            </a:r>
            <a:r>
              <a:rPr lang="en-US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err="1">
                <a:solidFill>
                  <a:srgbClr val="FFFFFF"/>
                </a:solidFill>
                <a:latin typeface="Batang"/>
                <a:ea typeface="Batang"/>
              </a:rPr>
              <a:t>rendezések</a:t>
            </a:r>
            <a:endParaRPr lang="en-US">
              <a:solidFill>
                <a:srgbClr val="FFFFFF"/>
              </a:solidFill>
              <a:latin typeface="Batang"/>
              <a:ea typeface="Batang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256E5-EBFD-1303-8852-FCA717E39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4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rawing of a person in a garment&#10;&#10;AI-generated content may be incorrect.">
            <a:extLst>
              <a:ext uri="{FF2B5EF4-FFF2-40B4-BE49-F238E27FC236}">
                <a16:creationId xmlns:a16="http://schemas.microsoft.com/office/drawing/2014/main" id="{679B8281-7F14-F731-04CD-DF801EA375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7722" b="9467"/>
          <a:stretch>
            <a:fillRect/>
          </a:stretch>
        </p:blipFill>
        <p:spPr>
          <a:xfrm>
            <a:off x="-161373" y="6185"/>
            <a:ext cx="12353723" cy="6864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2A9D93-567B-8DC7-C7E3-840FD905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330" y="359543"/>
            <a:ext cx="9392175" cy="9512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Batang"/>
                <a:ea typeface="Batang"/>
              </a:rPr>
              <a:t>Németh Antal </a:t>
            </a:r>
            <a:r>
              <a:rPr lang="en-US" dirty="0" err="1">
                <a:solidFill>
                  <a:srgbClr val="FFFFFF"/>
                </a:solidFill>
                <a:latin typeface="Batang"/>
                <a:ea typeface="Batang"/>
              </a:rPr>
              <a:t>rendezése</a:t>
            </a:r>
            <a:endParaRPr lang="en-US" dirty="0">
              <a:solidFill>
                <a:srgbClr val="FFFFFF"/>
              </a:solidFill>
              <a:latin typeface="Batang"/>
              <a:ea typeface="Batang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9DFDE93-974A-880E-17DF-20D4597EC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30" y="1472213"/>
            <a:ext cx="10275652" cy="39247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Korának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sorskérdéseit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is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színpadra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állította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darab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mellet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.</a:t>
            </a:r>
          </a:p>
          <a:p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Nyolc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színházi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bemutató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rádiós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 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hangjátékok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amjd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késöbb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hangfelvételt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készített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emberiség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költeményből</a:t>
            </a:r>
            <a:endParaRPr lang="en-US" sz="2000" dirty="0">
              <a:solidFill>
                <a:srgbClr val="FFFFFF"/>
              </a:solidFill>
              <a:latin typeface="Batang"/>
              <a:ea typeface="Batang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Még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így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ismaradtak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benne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megvalósítattlan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 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ötletek</a:t>
            </a:r>
            <a:endParaRPr lang="en-US" sz="2000" dirty="0">
              <a:solidFill>
                <a:srgbClr val="FFFFFF"/>
              </a:solidFill>
              <a:latin typeface="Batang"/>
              <a:ea typeface="Batang"/>
            </a:endParaRPr>
          </a:p>
          <a:p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Az ember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tragédiája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színpadon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 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című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mű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szerzője</a:t>
            </a:r>
            <a:endParaRPr lang="en-US" sz="2000" dirty="0">
              <a:solidFill>
                <a:srgbClr val="FFFFFF"/>
              </a:solidFill>
              <a:latin typeface="Batang"/>
              <a:ea typeface="Batang"/>
            </a:endParaRPr>
          </a:p>
          <a:p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E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mellett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még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 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számos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más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tanulmányt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  is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írt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darabbal</a:t>
            </a:r>
            <a:r>
              <a:rPr lang="en-US" sz="2000" dirty="0">
                <a:solidFill>
                  <a:srgbClr val="FFFFFF"/>
                </a:solidFill>
                <a:latin typeface="Batang"/>
                <a:ea typeface="Batang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atang"/>
                <a:ea typeface="Batang"/>
              </a:rPr>
              <a:t>kapcsolatosan</a:t>
            </a:r>
            <a:endParaRPr lang="en-US" sz="2000" dirty="0">
              <a:solidFill>
                <a:srgbClr val="FFFFFF"/>
              </a:solidFill>
              <a:latin typeface="Batang"/>
              <a:ea typeface="Batang"/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317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F6781-D91E-681E-4F45-BE8D95CB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Batang"/>
                <a:ea typeface="Batang"/>
              </a:rPr>
              <a:t>Németh Antal </a:t>
            </a:r>
            <a:r>
              <a:rPr lang="en-GB" dirty="0" err="1">
                <a:latin typeface="Batang"/>
                <a:ea typeface="Batang"/>
              </a:rPr>
              <a:t>rendezése</a:t>
            </a:r>
            <a:endParaRPr lang="en-GB" dirty="0">
              <a:latin typeface="Batang"/>
              <a:ea typeface="Batang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F15E39-8438-C5CB-BD1E-8BE07343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Batang"/>
                <a:ea typeface="Batang"/>
              </a:rPr>
              <a:t>1933-ban </a:t>
            </a:r>
            <a:r>
              <a:rPr lang="en-US" sz="2000" dirty="0" err="1">
                <a:latin typeface="Batang"/>
                <a:ea typeface="Batang"/>
              </a:rPr>
              <a:t>Münchenben</a:t>
            </a:r>
            <a:r>
              <a:rPr lang="en-US" sz="2000" dirty="0">
                <a:latin typeface="Batang"/>
                <a:ea typeface="Batang"/>
              </a:rPr>
              <a:t>, 1937-ben </a:t>
            </a:r>
            <a:r>
              <a:rPr lang="en-US" sz="2000" dirty="0" err="1">
                <a:latin typeface="Batang"/>
                <a:ea typeface="Batang"/>
              </a:rPr>
              <a:t>pedig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Hamburgban</a:t>
            </a:r>
            <a:r>
              <a:rPr lang="en-US" sz="2000" dirty="0">
                <a:latin typeface="Batang"/>
                <a:ea typeface="Batang"/>
              </a:rPr>
              <a:t> is </a:t>
            </a:r>
            <a:r>
              <a:rPr lang="en-US" sz="2000" dirty="0" err="1">
                <a:latin typeface="Batang"/>
                <a:ea typeface="Batang"/>
              </a:rPr>
              <a:t>színpadra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állította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darabot</a:t>
            </a:r>
            <a:endParaRPr lang="en-US" sz="2000" dirty="0">
              <a:latin typeface="Batang"/>
              <a:ea typeface="Batang"/>
            </a:endParaRPr>
          </a:p>
          <a:p>
            <a:r>
              <a:rPr lang="en-US" sz="2000" dirty="0" err="1">
                <a:latin typeface="Batang"/>
                <a:ea typeface="Batang"/>
              </a:rPr>
              <a:t>Késöbb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természetesen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budapesti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Nemzeti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Színházba</a:t>
            </a:r>
            <a:r>
              <a:rPr lang="en-US" sz="2000" dirty="0">
                <a:latin typeface="Batang"/>
                <a:ea typeface="Batang"/>
              </a:rPr>
              <a:t> is </a:t>
            </a:r>
            <a:r>
              <a:rPr lang="en-US" sz="2000" dirty="0" err="1">
                <a:latin typeface="Batang"/>
                <a:ea typeface="Batang"/>
              </a:rPr>
              <a:t>megérkezett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mű</a:t>
            </a:r>
            <a:endParaRPr lang="en-US" sz="2000">
              <a:latin typeface="Batang"/>
              <a:ea typeface="Batang"/>
            </a:endParaRPr>
          </a:p>
          <a:p>
            <a:r>
              <a:rPr lang="en-US" sz="2000" dirty="0">
                <a:latin typeface="Batang"/>
                <a:ea typeface="Batang"/>
              </a:rPr>
              <a:t>Németh </a:t>
            </a:r>
            <a:r>
              <a:rPr lang="en-US" sz="2000" dirty="0" err="1">
                <a:latin typeface="Batang"/>
                <a:ea typeface="Batang"/>
              </a:rPr>
              <a:t>rendezése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nagyszabású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zenés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és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koreográfiákkal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díszített</a:t>
            </a:r>
            <a:endParaRPr lang="en-US" sz="2000" dirty="0">
              <a:latin typeface="Batang"/>
              <a:ea typeface="Batang"/>
            </a:endParaRPr>
          </a:p>
          <a:p>
            <a:r>
              <a:rPr lang="en-US" sz="2000" dirty="0" err="1">
                <a:latin typeface="Batang"/>
                <a:ea typeface="Batang"/>
              </a:rPr>
              <a:t>Ennek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ellenére</a:t>
            </a:r>
            <a:r>
              <a:rPr lang="en-US" sz="2000" dirty="0">
                <a:latin typeface="Batang"/>
                <a:ea typeface="Batang"/>
              </a:rPr>
              <a:t> is </a:t>
            </a:r>
            <a:r>
              <a:rPr lang="en-US" sz="2000" dirty="0" err="1">
                <a:latin typeface="Batang"/>
                <a:ea typeface="Batang"/>
              </a:rPr>
              <a:t>megtartva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értelmezését</a:t>
            </a:r>
            <a:endParaRPr lang="en-US" sz="2000">
              <a:latin typeface="Batang"/>
              <a:ea typeface="Batang"/>
            </a:endParaRPr>
          </a:p>
        </p:txBody>
      </p:sp>
      <p:pic>
        <p:nvPicPr>
          <p:cNvPr id="4" name="Content Placeholder 3" descr="A person in a suit and bow tie&#10;&#10;AI-generated content may be incorrect.">
            <a:extLst>
              <a:ext uri="{FF2B5EF4-FFF2-40B4-BE49-F238E27FC236}">
                <a16:creationId xmlns:a16="http://schemas.microsoft.com/office/drawing/2014/main" id="{36111D2F-878C-4401-9CAC-5BDA097C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3423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75706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DFA4E-76F6-9A29-5C75-0377FCB2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33" y="636941"/>
            <a:ext cx="5310850" cy="2148841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Batang"/>
                <a:ea typeface="Batang"/>
              </a:rPr>
              <a:t>A </a:t>
            </a:r>
            <a:r>
              <a:rPr lang="en-GB" dirty="0" err="1">
                <a:latin typeface="Batang"/>
                <a:ea typeface="Batang"/>
              </a:rPr>
              <a:t>mű</a:t>
            </a:r>
            <a:r>
              <a:rPr lang="en-GB" dirty="0">
                <a:latin typeface="Batang"/>
                <a:ea typeface="Batang"/>
              </a:rPr>
              <a:t> </a:t>
            </a:r>
            <a:r>
              <a:rPr lang="en-GB" dirty="0" err="1">
                <a:latin typeface="Batang"/>
                <a:ea typeface="Batang"/>
              </a:rPr>
              <a:t>színpadi</a:t>
            </a:r>
            <a:r>
              <a:rPr lang="en-GB" dirty="0">
                <a:latin typeface="Batang"/>
                <a:ea typeface="Batang"/>
              </a:rPr>
              <a:t> </a:t>
            </a:r>
            <a:r>
              <a:rPr lang="en-GB" dirty="0" err="1">
                <a:latin typeface="Batang"/>
                <a:ea typeface="Batang"/>
              </a:rPr>
              <a:t>fejlődése</a:t>
            </a:r>
            <a:endParaRPr lang="en-GB" dirty="0">
              <a:latin typeface="Batang"/>
              <a:ea typeface="Batang"/>
            </a:endParaRPr>
          </a:p>
        </p:txBody>
      </p:sp>
      <p:pic>
        <p:nvPicPr>
          <p:cNvPr id="7" name="Content Placeholder 6" descr="A group of men standing in front of a red skull&#10;&#10;AI-generated content may be incorrect.">
            <a:extLst>
              <a:ext uri="{FF2B5EF4-FFF2-40B4-BE49-F238E27FC236}">
                <a16:creationId xmlns:a16="http://schemas.microsoft.com/office/drawing/2014/main" id="{0E1B0FC1-016F-02D0-3D98-3C497408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92" b="4420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3F2797-0F9D-A1A2-DA9B-22102CD29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Batang"/>
                <a:ea typeface="Batang"/>
              </a:rPr>
              <a:t>Az </a:t>
            </a:r>
            <a:r>
              <a:rPr lang="en-US" sz="2000" dirty="0" err="1">
                <a:latin typeface="Batang"/>
                <a:ea typeface="Batang"/>
              </a:rPr>
              <a:t>évek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folyamán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darab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sok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vátozáson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esett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át</a:t>
            </a:r>
            <a:endParaRPr lang="en-US" sz="2000" dirty="0">
              <a:latin typeface="Batang"/>
              <a:ea typeface="Batang"/>
            </a:endParaRPr>
          </a:p>
          <a:p>
            <a:r>
              <a:rPr lang="en-US" sz="2000" dirty="0">
                <a:latin typeface="Batang"/>
                <a:ea typeface="Batang"/>
              </a:rPr>
              <a:t>Volt </a:t>
            </a:r>
            <a:r>
              <a:rPr lang="en-US" sz="2000" dirty="0" err="1">
                <a:latin typeface="Batang"/>
                <a:ea typeface="Batang"/>
              </a:rPr>
              <a:t>ahol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kihúzták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majdnem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felét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valahol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csak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pár</a:t>
            </a:r>
            <a:r>
              <a:rPr lang="en-US" sz="2000" dirty="0">
                <a:latin typeface="Batang"/>
                <a:ea typeface="Batang"/>
              </a:rPr>
              <a:t> sort</a:t>
            </a:r>
          </a:p>
          <a:p>
            <a:r>
              <a:rPr lang="en-US" sz="2000" dirty="0">
                <a:latin typeface="Batang"/>
                <a:ea typeface="Batang"/>
              </a:rPr>
              <a:t>Minden </a:t>
            </a:r>
            <a:r>
              <a:rPr lang="en-US" sz="2000" dirty="0" err="1">
                <a:latin typeface="Batang"/>
                <a:ea typeface="Batang"/>
              </a:rPr>
              <a:t>rendező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máshogy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értelmezte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ezen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műalkotást</a:t>
            </a:r>
            <a:endParaRPr lang="en-US" sz="2000">
              <a:latin typeface="Batang"/>
              <a:ea typeface="Batang"/>
            </a:endParaRPr>
          </a:p>
          <a:p>
            <a:r>
              <a:rPr lang="en-US" sz="2000" dirty="0">
                <a:latin typeface="Batang"/>
                <a:ea typeface="Batang"/>
              </a:rPr>
              <a:t>Nem </a:t>
            </a:r>
            <a:r>
              <a:rPr lang="en-US" sz="2000" dirty="0" err="1">
                <a:latin typeface="Batang"/>
                <a:ea typeface="Batang"/>
              </a:rPr>
              <a:t>csak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itthon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terjedt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el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és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vált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létfontosságúvá</a:t>
            </a:r>
            <a:r>
              <a:rPr lang="en-US" sz="2000" dirty="0">
                <a:latin typeface="Batang"/>
                <a:ea typeface="Batang"/>
              </a:rPr>
              <a:t> Madách </a:t>
            </a:r>
            <a:r>
              <a:rPr lang="en-US" sz="2000" dirty="0" err="1">
                <a:latin typeface="Batang"/>
                <a:ea typeface="Batang"/>
              </a:rPr>
              <a:t>műve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hanem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külföldön</a:t>
            </a:r>
            <a:r>
              <a:rPr lang="en-US" sz="2000" dirty="0">
                <a:latin typeface="Batang"/>
                <a:ea typeface="Batang"/>
              </a:rPr>
              <a:t> is ( </a:t>
            </a:r>
            <a:r>
              <a:rPr lang="en-US" sz="2000" dirty="0" err="1">
                <a:latin typeface="Batang"/>
                <a:ea typeface="Batang"/>
              </a:rPr>
              <a:t>Franciaország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Németország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stb</a:t>
            </a:r>
            <a:r>
              <a:rPr lang="en-US" sz="2000" dirty="0">
                <a:latin typeface="Batang"/>
                <a:ea typeface="Batang"/>
              </a:rPr>
              <a:t>.)</a:t>
            </a:r>
          </a:p>
          <a:p>
            <a:r>
              <a:rPr lang="en-US" sz="2000" dirty="0" err="1">
                <a:latin typeface="Batang"/>
                <a:ea typeface="Batang"/>
              </a:rPr>
              <a:t>Ahogy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világ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változott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darab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mondani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valója</a:t>
            </a:r>
            <a:r>
              <a:rPr lang="en-US" sz="2000" dirty="0">
                <a:latin typeface="Batang"/>
                <a:ea typeface="Batang"/>
              </a:rPr>
              <a:t> is </a:t>
            </a:r>
            <a:r>
              <a:rPr lang="en-US" sz="2000" dirty="0" err="1">
                <a:latin typeface="Batang"/>
                <a:ea typeface="Batang"/>
              </a:rPr>
              <a:t>vele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együtt</a:t>
            </a:r>
            <a:endParaRPr lang="en-US" sz="2000" dirty="0">
              <a:latin typeface="Batang"/>
              <a:ea typeface="Batang"/>
            </a:endParaRPr>
          </a:p>
          <a:p>
            <a:r>
              <a:rPr lang="en-US" sz="2000" dirty="0">
                <a:latin typeface="Batang"/>
                <a:ea typeface="Batang"/>
              </a:rPr>
              <a:t>Minden </a:t>
            </a:r>
            <a:r>
              <a:rPr lang="en-US" sz="2000" dirty="0" err="1">
                <a:latin typeface="Batang"/>
                <a:ea typeface="Batang"/>
              </a:rPr>
              <a:t>értelmezése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kihatott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az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aktuális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nézőközönségre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ezért</a:t>
            </a:r>
            <a:r>
              <a:rPr lang="en-US" sz="2000" dirty="0">
                <a:latin typeface="Batang"/>
                <a:ea typeface="Batang"/>
              </a:rPr>
              <a:t> is </a:t>
            </a:r>
            <a:r>
              <a:rPr lang="en-US" sz="2000" dirty="0" err="1">
                <a:latin typeface="Batang"/>
                <a:ea typeface="Batang"/>
              </a:rPr>
              <a:t>maradt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fenn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oly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sok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rendezés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mai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napig</a:t>
            </a:r>
            <a:endParaRPr lang="en-US" sz="2000">
              <a:latin typeface="Batang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056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29953-720D-A158-D50C-E143E52C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err="1">
                <a:latin typeface="Batang"/>
                <a:ea typeface="Batang"/>
              </a:rPr>
              <a:t>Paulay</a:t>
            </a:r>
            <a:r>
              <a:rPr lang="en-US">
                <a:latin typeface="Batang"/>
                <a:ea typeface="Batang"/>
              </a:rPr>
              <a:t> Ede </a:t>
            </a:r>
            <a:r>
              <a:rPr lang="en-US" err="1">
                <a:latin typeface="Batang"/>
                <a:ea typeface="Batang"/>
              </a:rPr>
              <a:t>rendezése</a:t>
            </a:r>
            <a:endParaRPr lang="en-US">
              <a:latin typeface="Batang"/>
              <a:ea typeface="Batang"/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D1C97ED-8832-3E35-9577-20915ADB4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52" y="1947574"/>
            <a:ext cx="4514652" cy="49059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 err="1">
                <a:latin typeface="Batang"/>
                <a:ea typeface="Batang"/>
              </a:rPr>
              <a:t>Ősbemutatója</a:t>
            </a:r>
            <a:r>
              <a:rPr lang="en-US" sz="2000" dirty="0">
                <a:latin typeface="Batang"/>
                <a:ea typeface="Batang"/>
              </a:rPr>
              <a:t> 1883. </a:t>
            </a:r>
            <a:r>
              <a:rPr lang="en-US" sz="2000" dirty="0" err="1">
                <a:latin typeface="Batang"/>
                <a:ea typeface="Batang"/>
              </a:rPr>
              <a:t>szeptember</a:t>
            </a:r>
            <a:r>
              <a:rPr lang="en-US" sz="2000" dirty="0">
                <a:latin typeface="Batang"/>
                <a:ea typeface="Batang"/>
              </a:rPr>
              <a:t> 21.</a:t>
            </a:r>
          </a:p>
          <a:p>
            <a:r>
              <a:rPr lang="en-US" sz="2000">
                <a:latin typeface="Batang"/>
                <a:ea typeface="Batang"/>
              </a:rPr>
              <a:t>Éva: Jászai Mari</a:t>
            </a:r>
          </a:p>
          <a:p>
            <a:pPr marL="0" indent="0">
              <a:buNone/>
            </a:pPr>
            <a:r>
              <a:rPr lang="en-US" sz="2000" dirty="0">
                <a:latin typeface="Batang"/>
                <a:ea typeface="Batang"/>
              </a:rPr>
              <a:t>A </a:t>
            </a:r>
            <a:r>
              <a:rPr lang="en-US" sz="2000" dirty="0" err="1">
                <a:latin typeface="Batang"/>
                <a:ea typeface="Batang"/>
              </a:rPr>
              <a:t>Nemzeti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Színház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kiemelkedő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tehetsége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aki</a:t>
            </a:r>
            <a:r>
              <a:rPr lang="en-US" sz="2000" dirty="0">
                <a:latin typeface="Batang"/>
                <a:ea typeface="Batang"/>
              </a:rPr>
              <a:t> 1872-től volt </a:t>
            </a:r>
            <a:r>
              <a:rPr lang="en-US" sz="2000" dirty="0" err="1">
                <a:latin typeface="Batang"/>
                <a:ea typeface="Batang"/>
              </a:rPr>
              <a:t>tagja</a:t>
            </a:r>
            <a:r>
              <a:rPr lang="en-US" sz="2000" dirty="0">
                <a:latin typeface="Batang"/>
                <a:ea typeface="Batang"/>
              </a:rPr>
              <a:t> a </a:t>
            </a:r>
            <a:r>
              <a:rPr lang="en-US" sz="2000" dirty="0" err="1">
                <a:latin typeface="Batang"/>
                <a:ea typeface="Batang"/>
              </a:rPr>
              <a:t>társulatnak</a:t>
            </a:r>
            <a:r>
              <a:rPr lang="en-US" sz="2000" dirty="0">
                <a:latin typeface="Batang"/>
                <a:ea typeface="Batang"/>
              </a:rPr>
              <a:t>.</a:t>
            </a:r>
          </a:p>
          <a:p>
            <a:r>
              <a:rPr lang="en-US" sz="2000">
                <a:latin typeface="Batang"/>
                <a:ea typeface="Batang"/>
              </a:rPr>
              <a:t>Ádám: Nagy Imre</a:t>
            </a:r>
          </a:p>
          <a:p>
            <a:pPr marL="0" indent="0">
              <a:buNone/>
            </a:pPr>
            <a:r>
              <a:rPr lang="en-US" sz="2000" dirty="0">
                <a:latin typeface="Batang"/>
                <a:ea typeface="Batang"/>
              </a:rPr>
              <a:t>Aki 1870-ben </a:t>
            </a:r>
            <a:r>
              <a:rPr lang="en-US" sz="2000" dirty="0" err="1">
                <a:latin typeface="Batang"/>
                <a:ea typeface="Batang"/>
              </a:rPr>
              <a:t>csatlakozott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Nemzeti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Színházhoz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és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haláláig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ott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játszott</a:t>
            </a:r>
            <a:r>
              <a:rPr lang="en-US" sz="2000" dirty="0">
                <a:latin typeface="Batang"/>
                <a:ea typeface="Batang"/>
              </a:rPr>
              <a:t>. </a:t>
            </a:r>
            <a:r>
              <a:rPr lang="en-US" sz="2000" dirty="0" err="1">
                <a:latin typeface="Batang"/>
                <a:ea typeface="Batang"/>
              </a:rPr>
              <a:t>Paulay</a:t>
            </a:r>
            <a:r>
              <a:rPr lang="en-US" sz="2000" dirty="0">
                <a:latin typeface="Batang"/>
                <a:ea typeface="Batang"/>
              </a:rPr>
              <a:t> volt a </a:t>
            </a:r>
            <a:r>
              <a:rPr lang="en-US" sz="2000" dirty="0" err="1">
                <a:latin typeface="Batang"/>
                <a:ea typeface="Batang"/>
              </a:rPr>
              <a:t>tanúja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az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esküvőjén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majd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késöbbő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mondta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gyászbeszédét</a:t>
            </a:r>
            <a:r>
              <a:rPr lang="en-US" sz="2000" dirty="0">
                <a:latin typeface="Batang"/>
                <a:ea typeface="Batang"/>
              </a:rPr>
              <a:t> is.</a:t>
            </a:r>
          </a:p>
          <a:p>
            <a:r>
              <a:rPr lang="en-US" sz="2000" dirty="0">
                <a:latin typeface="Batang"/>
                <a:ea typeface="Batang"/>
              </a:rPr>
              <a:t>Lucifer: Gyenes László, </a:t>
            </a:r>
            <a:r>
              <a:rPr lang="en-US" sz="2000" dirty="0" err="1">
                <a:latin typeface="Batang"/>
                <a:ea typeface="Batang"/>
              </a:rPr>
              <a:t>aki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az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ősbemutatól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kezdve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haláláig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játszotta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Lucifert</a:t>
            </a:r>
            <a:r>
              <a:rPr lang="en-US" sz="2000" dirty="0">
                <a:latin typeface="Batang"/>
                <a:ea typeface="Batang"/>
              </a:rPr>
              <a:t>( </a:t>
            </a:r>
            <a:r>
              <a:rPr lang="en-US" sz="2000" dirty="0" err="1">
                <a:latin typeface="Batang"/>
                <a:ea typeface="Batang"/>
              </a:rPr>
              <a:t>Jászainak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és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Nagynak</a:t>
            </a:r>
            <a:r>
              <a:rPr lang="en-US" sz="2000" dirty="0">
                <a:latin typeface="Batang"/>
                <a:ea typeface="Batang"/>
              </a:rPr>
              <a:t> volt </a:t>
            </a:r>
            <a:r>
              <a:rPr lang="en-US" sz="2000" dirty="0" err="1">
                <a:latin typeface="Batang"/>
                <a:ea typeface="Batang"/>
              </a:rPr>
              <a:t>váltása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neki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nem</a:t>
            </a:r>
            <a:r>
              <a:rPr lang="en-US" sz="2000" dirty="0">
                <a:latin typeface="Batang"/>
                <a:ea typeface="Batang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Batang"/>
              <a:ea typeface="Batang"/>
            </a:endParaRPr>
          </a:p>
          <a:p>
            <a:pPr marL="0" indent="0">
              <a:buNone/>
            </a:pPr>
            <a:endParaRPr lang="en-US" sz="2000" dirty="0">
              <a:latin typeface="Batang"/>
              <a:ea typeface="Batang"/>
            </a:endParaRPr>
          </a:p>
        </p:txBody>
      </p:sp>
      <p:pic>
        <p:nvPicPr>
          <p:cNvPr id="4" name="Content Placeholder 3" descr="A group of people standing around a person in a garment&#10;&#10;AI-generated content may be incorrect.">
            <a:extLst>
              <a:ext uri="{FF2B5EF4-FFF2-40B4-BE49-F238E27FC236}">
                <a16:creationId xmlns:a16="http://schemas.microsoft.com/office/drawing/2014/main" id="{E0000B6C-37D8-BA10-0E1B-7B687913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41" r="2907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33085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standing in front of a statue&#10;&#10;AI-generated content may be incorrect.">
            <a:extLst>
              <a:ext uri="{FF2B5EF4-FFF2-40B4-BE49-F238E27FC236}">
                <a16:creationId xmlns:a16="http://schemas.microsoft.com/office/drawing/2014/main" id="{E86ABAE1-FC5D-5903-CF95-7CD2266BA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75" r="1980" b="2"/>
          <a:stretch>
            <a:fillRect/>
          </a:stretch>
        </p:blipFill>
        <p:spPr>
          <a:xfrm>
            <a:off x="3052444" y="10"/>
            <a:ext cx="9813207" cy="69573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49A28-F305-3A99-9CA6-BE7E16FC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err="1">
                <a:latin typeface="Batang"/>
                <a:ea typeface="Batang"/>
              </a:rPr>
              <a:t>Paulay</a:t>
            </a:r>
            <a:r>
              <a:rPr lang="en-GB">
                <a:latin typeface="Batang"/>
                <a:ea typeface="Batang"/>
              </a:rPr>
              <a:t> Ede </a:t>
            </a:r>
            <a:r>
              <a:rPr lang="en-GB" err="1">
                <a:latin typeface="Batang"/>
                <a:ea typeface="Batang"/>
              </a:rPr>
              <a:t>rendezése</a:t>
            </a:r>
            <a:endParaRPr lang="en-GB">
              <a:latin typeface="Batang"/>
              <a:ea typeface="Batang"/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3405C030-A019-C139-C79D-332FD30C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723"/>
            <a:ext cx="3700711" cy="41182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 err="1">
                <a:latin typeface="Batang"/>
                <a:ea typeface="Batang"/>
              </a:rPr>
              <a:t>Célja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nem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látványosság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volt,hanem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darab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érthetősége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és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lényege</a:t>
            </a:r>
            <a:endParaRPr lang="en-US" sz="2000" dirty="0">
              <a:latin typeface="Batang"/>
              <a:ea typeface="Batang"/>
            </a:endParaRPr>
          </a:p>
          <a:p>
            <a:r>
              <a:rPr lang="en-US" sz="2000" err="1">
                <a:latin typeface="Batang"/>
                <a:ea typeface="Batang"/>
              </a:rPr>
              <a:t>Bár</a:t>
            </a:r>
            <a:r>
              <a:rPr lang="en-US" sz="2000">
                <a:latin typeface="Batang"/>
                <a:ea typeface="Batang"/>
              </a:rPr>
              <a:t> a kor </a:t>
            </a:r>
            <a:r>
              <a:rPr lang="en-US" sz="2000" err="1">
                <a:latin typeface="Batang"/>
                <a:ea typeface="Batang"/>
              </a:rPr>
              <a:t>nézőinek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igénye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>
                <a:latin typeface="Batang"/>
                <a:ea typeface="Batang"/>
              </a:rPr>
              <a:t>volt a </a:t>
            </a:r>
            <a:r>
              <a:rPr lang="en-US" sz="2000" err="1">
                <a:latin typeface="Batang"/>
                <a:ea typeface="Batang"/>
              </a:rPr>
              <a:t>színes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látványvilágra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ezért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egyensúlyt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err="1">
                <a:latin typeface="Batang"/>
                <a:ea typeface="Batang"/>
              </a:rPr>
              <a:t>teremtett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>
                <a:latin typeface="Batang"/>
                <a:ea typeface="Batang"/>
              </a:rPr>
              <a:t>a </a:t>
            </a:r>
            <a:r>
              <a:rPr lang="en-US" sz="2000" err="1">
                <a:latin typeface="Batang"/>
                <a:ea typeface="Batang"/>
              </a:rPr>
              <a:t>szöveg,technika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és</a:t>
            </a:r>
            <a:r>
              <a:rPr lang="en-US" sz="2000">
                <a:latin typeface="Batang"/>
                <a:ea typeface="Batang"/>
              </a:rPr>
              <a:t> a </a:t>
            </a:r>
            <a:r>
              <a:rPr lang="en-US" sz="2000" err="1">
                <a:latin typeface="Batang"/>
                <a:ea typeface="Batang"/>
              </a:rPr>
              <a:t>színpadi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lét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között</a:t>
            </a:r>
            <a:endParaRPr lang="en-US" sz="2000">
              <a:latin typeface="Batang"/>
              <a:ea typeface="Batang"/>
            </a:endParaRPr>
          </a:p>
          <a:p>
            <a:r>
              <a:rPr lang="en-US" sz="2000" dirty="0" err="1">
                <a:latin typeface="Batang"/>
                <a:ea typeface="Batang"/>
              </a:rPr>
              <a:t>Mindent</a:t>
            </a:r>
            <a:r>
              <a:rPr lang="en-US" sz="2000" dirty="0">
                <a:latin typeface="Batang"/>
                <a:ea typeface="Batang"/>
              </a:rPr>
              <a:t> a </a:t>
            </a:r>
            <a:r>
              <a:rPr lang="en-US" sz="2000" dirty="0" err="1">
                <a:latin typeface="Batang"/>
                <a:ea typeface="Batang"/>
              </a:rPr>
              <a:t>szöveghez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igazított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ami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képi</a:t>
            </a:r>
            <a:endParaRPr lang="en-US" sz="2000" dirty="0">
              <a:latin typeface="Batang"/>
              <a:ea typeface="Batang"/>
            </a:endParaRPr>
          </a:p>
          <a:p>
            <a:r>
              <a:rPr lang="en-US" sz="2000" dirty="0" err="1">
                <a:latin typeface="Batang"/>
                <a:ea typeface="Batang"/>
              </a:rPr>
              <a:t>Ragaszkodott</a:t>
            </a:r>
            <a:r>
              <a:rPr lang="en-US" sz="2000" dirty="0">
                <a:latin typeface="Batang"/>
                <a:ea typeface="Batang"/>
              </a:rPr>
              <a:t> a </a:t>
            </a:r>
            <a:r>
              <a:rPr lang="en-US" sz="2000" dirty="0" err="1">
                <a:latin typeface="Batang"/>
                <a:ea typeface="Batang"/>
              </a:rPr>
              <a:t>történeti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hűséghez</a:t>
            </a:r>
            <a:r>
              <a:rPr lang="en-US" sz="2000" dirty="0">
                <a:latin typeface="Batang"/>
                <a:ea typeface="Batang"/>
              </a:rPr>
              <a:t> </a:t>
            </a:r>
          </a:p>
          <a:p>
            <a:r>
              <a:rPr lang="en-US" sz="2000" dirty="0">
                <a:latin typeface="Batang"/>
                <a:ea typeface="Batang"/>
              </a:rPr>
              <a:t>A </a:t>
            </a:r>
            <a:r>
              <a:rPr lang="en-US" sz="2000" dirty="0" err="1">
                <a:latin typeface="Batang"/>
                <a:ea typeface="Batang"/>
              </a:rPr>
              <a:t>történethez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alakította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színtereket</a:t>
            </a:r>
            <a:endParaRPr lang="en-US" sz="2000" dirty="0">
              <a:latin typeface="Batang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8265225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5CE28-3260-F728-653A-33C3168C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err="1">
                <a:latin typeface="Batang"/>
                <a:ea typeface="Batang"/>
              </a:rPr>
              <a:t>Paulay</a:t>
            </a:r>
            <a:r>
              <a:rPr lang="en-GB">
                <a:latin typeface="Batang"/>
                <a:ea typeface="Batang"/>
              </a:rPr>
              <a:t> Ede </a:t>
            </a:r>
            <a:r>
              <a:rPr lang="en-GB" err="1">
                <a:latin typeface="Batang"/>
                <a:ea typeface="Batang"/>
              </a:rPr>
              <a:t>rendezése</a:t>
            </a:r>
            <a:endParaRPr lang="en-GB">
              <a:latin typeface="Batang"/>
              <a:ea typeface="Batang"/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D874F6F-FE67-2559-1B0F-6A8F548FF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342900" indent="-342900"/>
            <a:r>
              <a:rPr lang="en-US" sz="2000" err="1">
                <a:latin typeface="Batang"/>
                <a:ea typeface="Batang"/>
              </a:rPr>
              <a:t>Paulay</a:t>
            </a:r>
            <a:r>
              <a:rPr lang="en-US" sz="2000">
                <a:latin typeface="Batang"/>
                <a:ea typeface="Batang"/>
              </a:rPr>
              <a:t> a </a:t>
            </a:r>
            <a:r>
              <a:rPr lang="en-US" sz="2000" err="1">
                <a:latin typeface="Batang"/>
                <a:ea typeface="Batang"/>
              </a:rPr>
              <a:t>darabhoz</a:t>
            </a:r>
            <a:r>
              <a:rPr lang="en-US" sz="2000">
                <a:latin typeface="Batang"/>
                <a:ea typeface="Batang"/>
              </a:rPr>
              <a:t> </a:t>
            </a:r>
            <a:r>
              <a:rPr lang="en-US" sz="2000" err="1">
                <a:latin typeface="Batang"/>
                <a:ea typeface="Batang"/>
              </a:rPr>
              <a:t>új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díszletet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és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jelmezeket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készíttetetett</a:t>
            </a:r>
            <a:endParaRPr lang="en-US" sz="2000">
              <a:latin typeface="Batang"/>
              <a:ea typeface="Batang"/>
            </a:endParaRPr>
          </a:p>
          <a:p>
            <a:pPr marL="342900" indent="-342900"/>
            <a:r>
              <a:rPr lang="en-US" sz="2000">
                <a:latin typeface="Batang"/>
                <a:ea typeface="Batang"/>
              </a:rPr>
              <a:t>Ami </a:t>
            </a:r>
            <a:r>
              <a:rPr lang="en-US" sz="2000" err="1">
                <a:latin typeface="Batang"/>
                <a:ea typeface="Batang"/>
              </a:rPr>
              <a:t>ebben</a:t>
            </a:r>
            <a:r>
              <a:rPr lang="en-US" sz="2000">
                <a:latin typeface="Batang"/>
                <a:ea typeface="Batang"/>
              </a:rPr>
              <a:t> a korban </a:t>
            </a:r>
            <a:r>
              <a:rPr lang="en-US" sz="2000" err="1">
                <a:latin typeface="Batang"/>
                <a:ea typeface="Batang"/>
              </a:rPr>
              <a:t>rendkívül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ritka</a:t>
            </a:r>
            <a:r>
              <a:rPr lang="en-US" sz="2000">
                <a:latin typeface="Batang"/>
                <a:ea typeface="Batang"/>
              </a:rPr>
              <a:t> volt</a:t>
            </a:r>
          </a:p>
          <a:p>
            <a:pPr marL="342900" indent="-342900"/>
            <a:r>
              <a:rPr lang="en-US" sz="2000" err="1">
                <a:latin typeface="Batang"/>
                <a:ea typeface="Batang"/>
              </a:rPr>
              <a:t>Ötvözte</a:t>
            </a:r>
            <a:r>
              <a:rPr lang="en-US" sz="2000">
                <a:latin typeface="Batang"/>
                <a:ea typeface="Batang"/>
              </a:rPr>
              <a:t> a </a:t>
            </a:r>
            <a:r>
              <a:rPr lang="en-US" sz="2000" err="1">
                <a:latin typeface="Batang"/>
                <a:ea typeface="Batang"/>
              </a:rPr>
              <a:t>régit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az</a:t>
            </a:r>
            <a:r>
              <a:rPr lang="en-US" sz="2000">
                <a:latin typeface="Batang"/>
                <a:ea typeface="Batang"/>
              </a:rPr>
              <a:t> </a:t>
            </a:r>
            <a:r>
              <a:rPr lang="en-US" sz="2000" err="1">
                <a:latin typeface="Batang"/>
                <a:ea typeface="Batang"/>
              </a:rPr>
              <a:t>újjal</a:t>
            </a:r>
            <a:r>
              <a:rPr lang="en-US" sz="2000">
                <a:latin typeface="Batang"/>
                <a:ea typeface="Batang"/>
              </a:rPr>
              <a:t> a </a:t>
            </a:r>
            <a:r>
              <a:rPr lang="en-US" sz="2000" err="1">
                <a:latin typeface="Batang"/>
                <a:ea typeface="Batang"/>
              </a:rPr>
              <a:t>látvány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fokozás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érdekében</a:t>
            </a:r>
            <a:endParaRPr lang="en-US" sz="2000">
              <a:latin typeface="Batang"/>
              <a:ea typeface="Batang"/>
            </a:endParaRPr>
          </a:p>
          <a:p>
            <a:pPr marL="342900" indent="-342900"/>
            <a:r>
              <a:rPr lang="en-US" sz="2000" err="1">
                <a:latin typeface="Batang"/>
                <a:ea typeface="Batang"/>
              </a:rPr>
              <a:t>Mindezt</a:t>
            </a:r>
            <a:r>
              <a:rPr lang="en-US" sz="2000">
                <a:latin typeface="Batang"/>
                <a:ea typeface="Batang"/>
              </a:rPr>
              <a:t> </a:t>
            </a:r>
            <a:r>
              <a:rPr lang="en-US" sz="2000" err="1">
                <a:latin typeface="Batang"/>
                <a:ea typeface="Batang"/>
              </a:rPr>
              <a:t>egy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barátságos</a:t>
            </a:r>
            <a:r>
              <a:rPr lang="en-US" sz="2000">
                <a:latin typeface="Batang"/>
                <a:ea typeface="Batang"/>
              </a:rPr>
              <a:t> </a:t>
            </a:r>
            <a:r>
              <a:rPr lang="en-US" sz="2000" err="1">
                <a:latin typeface="Batang"/>
                <a:ea typeface="Batang"/>
              </a:rPr>
              <a:t>összegből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hozta</a:t>
            </a:r>
            <a:r>
              <a:rPr lang="en-US" sz="2000">
                <a:latin typeface="Batang"/>
                <a:ea typeface="Batang"/>
              </a:rPr>
              <a:t> </a:t>
            </a:r>
            <a:r>
              <a:rPr lang="en-US" sz="2000" err="1">
                <a:latin typeface="Batang"/>
                <a:ea typeface="Batang"/>
              </a:rPr>
              <a:t>össze</a:t>
            </a:r>
            <a:endParaRPr lang="en-US" sz="2000">
              <a:latin typeface="Batang"/>
              <a:ea typeface="Batang"/>
            </a:endParaRPr>
          </a:p>
        </p:txBody>
      </p:sp>
      <p:pic>
        <p:nvPicPr>
          <p:cNvPr id="4" name="Content Placeholder 3" descr="A group of people on a stage&#10;&#10;AI-generated content may be incorrect.">
            <a:extLst>
              <a:ext uri="{FF2B5EF4-FFF2-40B4-BE49-F238E27FC236}">
                <a16:creationId xmlns:a16="http://schemas.microsoft.com/office/drawing/2014/main" id="{DBD6FC39-BCB5-E65F-A956-70574985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09" r="16940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58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3190094F-E16D-998E-BA2F-4927B243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27" r="8540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28D26-08DD-023D-8DDA-CE956F40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7" y="1249635"/>
            <a:ext cx="3857797" cy="10373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err="1">
                <a:latin typeface="Batang"/>
                <a:ea typeface="Batang"/>
              </a:rPr>
              <a:t>Paulay</a:t>
            </a:r>
            <a:r>
              <a:rPr lang="en-GB">
                <a:latin typeface="Batang"/>
                <a:ea typeface="Batang"/>
              </a:rPr>
              <a:t> Ede </a:t>
            </a:r>
            <a:r>
              <a:rPr lang="en-GB" err="1">
                <a:latin typeface="Batang"/>
                <a:ea typeface="Batang"/>
              </a:rPr>
              <a:t>rendezése</a:t>
            </a:r>
            <a:endParaRPr lang="en-GB">
              <a:latin typeface="Batang"/>
              <a:ea typeface="Batang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D0D78B42-E4CD-5F75-30A3-C007FC5D2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" y="2460320"/>
            <a:ext cx="3842320" cy="45855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latin typeface="Batang"/>
                <a:ea typeface="Batang"/>
              </a:rPr>
              <a:t>Paulay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az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egész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darabot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meghúzta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átdolgoztanés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kézzel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átmásolta</a:t>
            </a:r>
            <a:endParaRPr lang="en-US" sz="2000" dirty="0">
              <a:latin typeface="Batang"/>
              <a:ea typeface="Batang"/>
            </a:endParaRPr>
          </a:p>
          <a:p>
            <a:r>
              <a:rPr lang="en-US" sz="2000" dirty="0">
                <a:latin typeface="Batang"/>
                <a:ea typeface="Batang"/>
              </a:rPr>
              <a:t>A </a:t>
            </a:r>
            <a:r>
              <a:rPr lang="en-US" sz="2000" dirty="0" err="1">
                <a:latin typeface="Batang"/>
                <a:ea typeface="Batang"/>
              </a:rPr>
              <a:t>darab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nagyjából</a:t>
            </a:r>
            <a:r>
              <a:rPr lang="en-US" sz="2000" dirty="0">
                <a:latin typeface="Batang"/>
                <a:ea typeface="Batang"/>
              </a:rPr>
              <a:t> 1/3-át </a:t>
            </a:r>
            <a:r>
              <a:rPr lang="en-US" sz="2000" dirty="0" err="1">
                <a:latin typeface="Batang"/>
                <a:ea typeface="Batang"/>
              </a:rPr>
              <a:t>kihúzta</a:t>
            </a:r>
            <a:r>
              <a:rPr lang="en-US" sz="2000" dirty="0">
                <a:latin typeface="Batang"/>
                <a:ea typeface="Batang"/>
              </a:rPr>
              <a:t>(</a:t>
            </a:r>
            <a:r>
              <a:rPr lang="en-US" sz="2000" dirty="0" err="1">
                <a:latin typeface="Batang"/>
                <a:ea typeface="Batang"/>
              </a:rPr>
              <a:t>mivel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színész</a:t>
            </a:r>
            <a:r>
              <a:rPr lang="en-US" sz="2000" dirty="0">
                <a:latin typeface="Batang"/>
                <a:ea typeface="Batang"/>
              </a:rPr>
              <a:t>/</a:t>
            </a:r>
            <a:r>
              <a:rPr lang="en-US" sz="2000" dirty="0" err="1">
                <a:latin typeface="Batang"/>
                <a:ea typeface="Batang"/>
              </a:rPr>
              <a:t>rendező</a:t>
            </a:r>
            <a:r>
              <a:rPr lang="en-US" sz="2000" dirty="0">
                <a:latin typeface="Batang"/>
                <a:ea typeface="Batang"/>
              </a:rPr>
              <a:t>/dramaturg/</a:t>
            </a:r>
            <a:r>
              <a:rPr lang="en-US" sz="2000" dirty="0" err="1">
                <a:latin typeface="Batang"/>
                <a:ea typeface="Batang"/>
              </a:rPr>
              <a:t>színészpedagógus</a:t>
            </a:r>
            <a:r>
              <a:rPr lang="en-US" sz="2000" dirty="0">
                <a:latin typeface="Batang"/>
                <a:ea typeface="Batang"/>
              </a:rPr>
              <a:t>/</a:t>
            </a:r>
            <a:r>
              <a:rPr lang="en-US" sz="2000" dirty="0" err="1">
                <a:latin typeface="Batang"/>
                <a:ea typeface="Batang"/>
              </a:rPr>
              <a:t>igazgató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és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fordító</a:t>
            </a:r>
            <a:r>
              <a:rPr lang="en-US" sz="2000" dirty="0">
                <a:latin typeface="Batang"/>
                <a:ea typeface="Batang"/>
              </a:rPr>
              <a:t> is volt)</a:t>
            </a:r>
          </a:p>
          <a:p>
            <a:r>
              <a:rPr lang="en-US" sz="2000" dirty="0">
                <a:latin typeface="Batang"/>
                <a:ea typeface="Batang"/>
              </a:rPr>
              <a:t>A </a:t>
            </a:r>
            <a:r>
              <a:rPr lang="en-US" sz="2000" dirty="0" err="1">
                <a:latin typeface="Batang"/>
                <a:ea typeface="Batang"/>
              </a:rPr>
              <a:t>mű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még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így</a:t>
            </a:r>
            <a:r>
              <a:rPr lang="en-US" sz="2000" dirty="0">
                <a:latin typeface="Batang"/>
                <a:ea typeface="Batang"/>
              </a:rPr>
              <a:t> is </a:t>
            </a:r>
            <a:r>
              <a:rPr lang="en-US" sz="2000" dirty="0" err="1">
                <a:latin typeface="Batang"/>
                <a:ea typeface="Batang"/>
              </a:rPr>
              <a:t>négy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óra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hosszú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lett</a:t>
            </a:r>
            <a:endParaRPr lang="en-US" sz="2000" dirty="0">
              <a:latin typeface="Batang"/>
              <a:ea typeface="Batang"/>
            </a:endParaRPr>
          </a:p>
          <a:p>
            <a:r>
              <a:rPr lang="en-US" sz="2000" dirty="0" err="1">
                <a:latin typeface="Batang"/>
                <a:ea typeface="Batang"/>
              </a:rPr>
              <a:t>Amiben</a:t>
            </a:r>
            <a:r>
              <a:rPr lang="en-US" sz="2000" dirty="0">
                <a:latin typeface="Batang"/>
                <a:ea typeface="Batang"/>
              </a:rPr>
              <a:t> 5 </a:t>
            </a:r>
            <a:r>
              <a:rPr lang="en-US" sz="2000" dirty="0" err="1">
                <a:latin typeface="Batang"/>
                <a:ea typeface="Batang"/>
              </a:rPr>
              <a:t>szünetre</a:t>
            </a:r>
            <a:r>
              <a:rPr lang="en-US" sz="2000" dirty="0">
                <a:latin typeface="Batang"/>
                <a:ea typeface="Batang"/>
              </a:rPr>
              <a:t> volt </a:t>
            </a:r>
            <a:r>
              <a:rPr lang="en-US" sz="2000" dirty="0" err="1">
                <a:latin typeface="Batang"/>
                <a:ea typeface="Batang"/>
              </a:rPr>
              <a:t>szüksége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színészeknek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és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nézőknek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egyaránt</a:t>
            </a:r>
            <a:endParaRPr lang="en-US" sz="2000" dirty="0">
              <a:latin typeface="Batang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32558134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5925-E51A-91A4-75C7-83CDD1A3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2" y="315568"/>
            <a:ext cx="3455821" cy="16162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>
                <a:latin typeface="Batang"/>
                <a:ea typeface="Batang"/>
              </a:rPr>
              <a:t>Gellért Endre </a:t>
            </a:r>
            <a:r>
              <a:rPr lang="en-GB" dirty="0" err="1">
                <a:latin typeface="Batang"/>
                <a:ea typeface="Batang"/>
              </a:rPr>
              <a:t>rendezése</a:t>
            </a:r>
            <a:endParaRPr lang="en-GB" dirty="0">
              <a:latin typeface="Batang"/>
              <a:ea typeface="Batang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6DFB37-383A-1940-6806-0D42CA91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" y="2192753"/>
            <a:ext cx="5819287" cy="4678528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Batang"/>
                <a:ea typeface="Batang"/>
              </a:rPr>
              <a:t>1955. Január. 7. </a:t>
            </a:r>
            <a:r>
              <a:rPr lang="en-US" sz="2000" dirty="0" err="1">
                <a:latin typeface="Batang"/>
                <a:ea typeface="Batang"/>
              </a:rPr>
              <a:t>mutatták</a:t>
            </a:r>
            <a:r>
              <a:rPr lang="en-US" sz="2000" dirty="0">
                <a:latin typeface="Batang"/>
                <a:ea typeface="Batang"/>
              </a:rPr>
              <a:t> be</a:t>
            </a:r>
            <a:endParaRPr lang="en-US" sz="2000">
              <a:latin typeface="Batang"/>
              <a:ea typeface="Batang"/>
            </a:endParaRPr>
          </a:p>
          <a:p>
            <a:r>
              <a:rPr lang="en-US" sz="2000" dirty="0" err="1">
                <a:latin typeface="Batang"/>
                <a:ea typeface="Batang"/>
              </a:rPr>
              <a:t>Három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rendezője</a:t>
            </a:r>
            <a:r>
              <a:rPr lang="en-US" sz="2000" dirty="0">
                <a:latin typeface="Batang"/>
                <a:ea typeface="Batang"/>
              </a:rPr>
              <a:t> volt a </a:t>
            </a:r>
            <a:r>
              <a:rPr lang="en-US" sz="2000" dirty="0" err="1">
                <a:latin typeface="Batang"/>
                <a:ea typeface="Batang"/>
              </a:rPr>
              <a:t>darabnak</a:t>
            </a:r>
            <a:r>
              <a:rPr lang="en-US" sz="2000" dirty="0">
                <a:latin typeface="Batang"/>
                <a:ea typeface="Batang"/>
              </a:rPr>
              <a:t> : Gellért Endre, Marton Endre </a:t>
            </a:r>
            <a:r>
              <a:rPr lang="en-US" sz="2000" dirty="0" err="1">
                <a:latin typeface="Batang"/>
                <a:ea typeface="Batang"/>
              </a:rPr>
              <a:t>és</a:t>
            </a:r>
            <a:r>
              <a:rPr lang="en-US" sz="2000" dirty="0">
                <a:latin typeface="Batang"/>
                <a:ea typeface="Batang"/>
              </a:rPr>
              <a:t> Major Tamás</a:t>
            </a:r>
            <a:endParaRPr lang="en-US" sz="2000">
              <a:latin typeface="Batang"/>
              <a:ea typeface="Batang"/>
            </a:endParaRPr>
          </a:p>
          <a:p>
            <a:r>
              <a:rPr lang="en-US" sz="2000" dirty="0">
                <a:latin typeface="Batang"/>
                <a:ea typeface="Batang"/>
              </a:rPr>
              <a:t>Ádám </a:t>
            </a:r>
            <a:r>
              <a:rPr lang="en-US" sz="2000" dirty="0" err="1">
                <a:latin typeface="Batang"/>
                <a:ea typeface="Batang"/>
              </a:rPr>
              <a:t>szerepében</a:t>
            </a:r>
            <a:r>
              <a:rPr lang="en-US" sz="2000" dirty="0">
                <a:latin typeface="Batang"/>
                <a:ea typeface="Batang"/>
              </a:rPr>
              <a:t>: </a:t>
            </a:r>
            <a:r>
              <a:rPr lang="en-US" sz="2000" dirty="0" err="1">
                <a:latin typeface="Batang"/>
                <a:ea typeface="Batang"/>
              </a:rPr>
              <a:t>Básti</a:t>
            </a:r>
            <a:r>
              <a:rPr lang="en-US" sz="2000" dirty="0">
                <a:latin typeface="Batang"/>
                <a:ea typeface="Batang"/>
              </a:rPr>
              <a:t> Lajos</a:t>
            </a:r>
            <a:endParaRPr lang="en-US" sz="2000">
              <a:latin typeface="Batang"/>
              <a:ea typeface="Batang"/>
            </a:endParaRPr>
          </a:p>
          <a:p>
            <a:pPr marL="0" indent="0">
              <a:buNone/>
            </a:pPr>
            <a:r>
              <a:rPr lang="en-US" sz="2000" dirty="0" err="1">
                <a:latin typeface="Batang"/>
                <a:ea typeface="Batang"/>
              </a:rPr>
              <a:t>Akit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magyarország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legszebben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beszélő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színészének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tartanak</a:t>
            </a:r>
            <a:r>
              <a:rPr lang="en-US" sz="2000" dirty="0">
                <a:latin typeface="Batang"/>
                <a:ea typeface="Batang"/>
              </a:rPr>
              <a:t>.</a:t>
            </a:r>
            <a:endParaRPr lang="en-US" sz="2000">
              <a:latin typeface="Batang"/>
              <a:ea typeface="Batang"/>
            </a:endParaRPr>
          </a:p>
          <a:p>
            <a:r>
              <a:rPr lang="en-US" sz="2000" dirty="0">
                <a:latin typeface="Batang"/>
                <a:ea typeface="Batang"/>
              </a:rPr>
              <a:t>Éva </a:t>
            </a:r>
            <a:r>
              <a:rPr lang="en-US" sz="2000" dirty="0" err="1">
                <a:latin typeface="Batang"/>
                <a:ea typeface="Batang"/>
              </a:rPr>
              <a:t>szerepében</a:t>
            </a:r>
            <a:r>
              <a:rPr lang="en-US" sz="2000" dirty="0">
                <a:latin typeface="Batang"/>
                <a:ea typeface="Batang"/>
              </a:rPr>
              <a:t>: Lukács Margit</a:t>
            </a:r>
            <a:endParaRPr lang="en-US" sz="2000">
              <a:latin typeface="Batang"/>
              <a:ea typeface="Batang"/>
            </a:endParaRPr>
          </a:p>
          <a:p>
            <a:pPr marL="0" indent="0">
              <a:buNone/>
            </a:pPr>
            <a:r>
              <a:rPr lang="en-US" sz="2000" dirty="0" err="1">
                <a:latin typeface="Batang"/>
                <a:ea typeface="Batang"/>
              </a:rPr>
              <a:t>Akit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elküldött</a:t>
            </a:r>
            <a:r>
              <a:rPr lang="en-US" sz="2000" dirty="0">
                <a:latin typeface="Batang"/>
                <a:ea typeface="Batang"/>
              </a:rPr>
              <a:t> Major Tamás a </a:t>
            </a:r>
            <a:r>
              <a:rPr lang="en-US" sz="2000" dirty="0" err="1">
                <a:latin typeface="Batang"/>
                <a:ea typeface="Batang"/>
              </a:rPr>
              <a:t>színházból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mert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nem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akart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párt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tagjává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válni</a:t>
            </a:r>
            <a:r>
              <a:rPr lang="en-US" sz="2000" dirty="0">
                <a:latin typeface="Batang"/>
                <a:ea typeface="Batang"/>
              </a:rPr>
              <a:t>.</a:t>
            </a:r>
            <a:endParaRPr lang="en-US" sz="2000">
              <a:latin typeface="Batang"/>
              <a:ea typeface="Batang"/>
            </a:endParaRPr>
          </a:p>
          <a:p>
            <a:r>
              <a:rPr lang="en-US" sz="2000" dirty="0">
                <a:latin typeface="Batang"/>
                <a:ea typeface="Batang"/>
              </a:rPr>
              <a:t>Lucifer </a:t>
            </a:r>
            <a:r>
              <a:rPr lang="en-US" sz="2000" dirty="0" err="1">
                <a:latin typeface="Batang"/>
                <a:ea typeface="Batang"/>
              </a:rPr>
              <a:t>szerepében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pedig</a:t>
            </a:r>
            <a:r>
              <a:rPr lang="en-US" sz="2000" dirty="0">
                <a:latin typeface="Batang"/>
                <a:ea typeface="Batang"/>
              </a:rPr>
              <a:t> (</a:t>
            </a:r>
            <a:r>
              <a:rPr lang="en-US" sz="2000" dirty="0" err="1">
                <a:latin typeface="Batang"/>
                <a:ea typeface="Batang"/>
              </a:rPr>
              <a:t>egyben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rendező</a:t>
            </a:r>
            <a:r>
              <a:rPr lang="en-US" sz="2000" dirty="0">
                <a:latin typeface="Batang"/>
                <a:ea typeface="Batang"/>
              </a:rPr>
              <a:t>) Major </a:t>
            </a:r>
            <a:r>
              <a:rPr lang="en-US" sz="2000" dirty="0" err="1">
                <a:latin typeface="Batang"/>
                <a:ea typeface="Batang"/>
              </a:rPr>
              <a:t>Tamás,aki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Gellérttel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együtt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állította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színpadra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elöször</a:t>
            </a:r>
            <a:r>
              <a:rPr lang="en-US" sz="2000" dirty="0">
                <a:latin typeface="Batang"/>
                <a:ea typeface="Batang"/>
              </a:rPr>
              <a:t> a Hamlet-et a </a:t>
            </a:r>
            <a:r>
              <a:rPr lang="en-US" sz="2000" dirty="0" err="1">
                <a:latin typeface="Batang"/>
                <a:ea typeface="Batang"/>
              </a:rPr>
              <a:t>második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világháború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után</a:t>
            </a:r>
            <a:endParaRPr lang="en-US" sz="2000">
              <a:latin typeface="Batang"/>
              <a:ea typeface="Batang"/>
            </a:endParaRPr>
          </a:p>
        </p:txBody>
      </p:sp>
      <p:pic>
        <p:nvPicPr>
          <p:cNvPr id="4" name="Content Placeholder 3" descr="A group of people in garment&#10;&#10;AI-generated content may be incorrect.">
            <a:extLst>
              <a:ext uri="{FF2B5EF4-FFF2-40B4-BE49-F238E27FC236}">
                <a16:creationId xmlns:a16="http://schemas.microsoft.com/office/drawing/2014/main" id="{3A2BB3AD-DE05-5020-293D-29BD71DE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193" t="40" r="7193" b="-273"/>
          <a:stretch>
            <a:fillRect/>
          </a:stretch>
        </p:blipFill>
        <p:spPr>
          <a:xfrm>
            <a:off x="5447113" y="1010471"/>
            <a:ext cx="6389352" cy="48351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59899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2A3A3-48C8-732E-3B69-C626E73C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GB" dirty="0">
                <a:latin typeface="Batang"/>
                <a:ea typeface="Batang"/>
              </a:rPr>
              <a:t>Gellért Endre </a:t>
            </a:r>
            <a:r>
              <a:rPr lang="en-GB" dirty="0" err="1">
                <a:latin typeface="Batang"/>
                <a:ea typeface="Batang"/>
              </a:rPr>
              <a:t>rendezése</a:t>
            </a:r>
            <a:endParaRPr lang="en-GB">
              <a:latin typeface="Batang"/>
              <a:ea typeface="Batang"/>
            </a:endParaRPr>
          </a:p>
        </p:txBody>
      </p:sp>
      <p:pic>
        <p:nvPicPr>
          <p:cNvPr id="4" name="Picture 3" descr="A painting of trees and plants&#10;&#10;AI-generated content may be incorrect.">
            <a:extLst>
              <a:ext uri="{FF2B5EF4-FFF2-40B4-BE49-F238E27FC236}">
                <a16:creationId xmlns:a16="http://schemas.microsoft.com/office/drawing/2014/main" id="{668896E6-5F48-5A3E-A27C-74E1A116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69" r="19514" b="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6D733-445B-DB8B-6A20-55CBC3C3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418203" cy="43803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2000" dirty="0" err="1">
                <a:latin typeface="Batang"/>
                <a:ea typeface="Batang"/>
              </a:rPr>
              <a:t>Előadásának</a:t>
            </a:r>
            <a:r>
              <a:rPr lang="en-GB" sz="2000" dirty="0">
                <a:latin typeface="Batang"/>
                <a:ea typeface="Batang"/>
              </a:rPr>
              <a:t> premiere volt Az ember </a:t>
            </a:r>
            <a:r>
              <a:rPr lang="en-GB" sz="2000" dirty="0" err="1">
                <a:latin typeface="Batang"/>
                <a:ea typeface="Batang"/>
              </a:rPr>
              <a:t>tragédiájának</a:t>
            </a:r>
            <a:r>
              <a:rPr lang="en-GB" sz="2000" dirty="0">
                <a:latin typeface="Batang"/>
                <a:ea typeface="Batang"/>
              </a:rPr>
              <a:t> a 289. </a:t>
            </a:r>
            <a:r>
              <a:rPr lang="en-GB" sz="2000" dirty="0" err="1">
                <a:latin typeface="Batang"/>
                <a:ea typeface="Batang"/>
              </a:rPr>
              <a:t>Játéka</a:t>
            </a:r>
            <a:endParaRPr lang="en-GB" sz="2000">
              <a:latin typeface="Batang"/>
              <a:ea typeface="Batang"/>
            </a:endParaRPr>
          </a:p>
          <a:p>
            <a:r>
              <a:rPr lang="en-GB" sz="2000" dirty="0">
                <a:latin typeface="Batang"/>
                <a:ea typeface="Batang"/>
              </a:rPr>
              <a:t>Gellért </a:t>
            </a:r>
            <a:r>
              <a:rPr lang="en-GB" sz="2000" dirty="0" err="1">
                <a:latin typeface="Batang"/>
                <a:ea typeface="Batang"/>
              </a:rPr>
              <a:t>fontosnak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tartotta</a:t>
            </a:r>
            <a:r>
              <a:rPr lang="en-GB" sz="2000" dirty="0">
                <a:latin typeface="Batang"/>
                <a:ea typeface="Batang"/>
              </a:rPr>
              <a:t> ,</a:t>
            </a:r>
            <a:r>
              <a:rPr lang="en-GB" sz="2000" dirty="0" err="1">
                <a:latin typeface="Batang"/>
                <a:ea typeface="Batang"/>
              </a:rPr>
              <a:t>hogy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az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eredeti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mű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minél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teljesebben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megszólaljon</a:t>
            </a:r>
            <a:r>
              <a:rPr lang="en-GB" sz="2000" dirty="0">
                <a:latin typeface="Batang"/>
                <a:ea typeface="Batang"/>
              </a:rPr>
              <a:t>.</a:t>
            </a:r>
            <a:endParaRPr lang="en-GB" sz="2000">
              <a:latin typeface="Batang"/>
              <a:ea typeface="Batang"/>
            </a:endParaRPr>
          </a:p>
          <a:p>
            <a:r>
              <a:rPr lang="en-GB" sz="2000" dirty="0" err="1">
                <a:latin typeface="Batang"/>
                <a:ea typeface="Batang"/>
              </a:rPr>
              <a:t>Ennek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érdekében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csak</a:t>
            </a:r>
            <a:r>
              <a:rPr lang="en-GB" sz="2000" dirty="0">
                <a:latin typeface="Batang"/>
                <a:ea typeface="Batang"/>
              </a:rPr>
              <a:t> 800 sort </a:t>
            </a:r>
            <a:r>
              <a:rPr lang="en-GB" sz="2000" dirty="0" err="1">
                <a:latin typeface="Batang"/>
                <a:ea typeface="Batang"/>
              </a:rPr>
              <a:t>húzott</a:t>
            </a:r>
            <a:r>
              <a:rPr lang="en-GB" sz="2000" dirty="0">
                <a:latin typeface="Batang"/>
                <a:ea typeface="Batang"/>
              </a:rPr>
              <a:t> a </a:t>
            </a:r>
            <a:r>
              <a:rPr lang="en-GB" sz="2000" dirty="0" err="1">
                <a:latin typeface="Batang"/>
                <a:ea typeface="Batang"/>
              </a:rPr>
              <a:t>műből</a:t>
            </a:r>
            <a:r>
              <a:rPr lang="en-GB" sz="2000" dirty="0">
                <a:latin typeface="Batang"/>
                <a:ea typeface="Batang"/>
              </a:rPr>
              <a:t>.</a:t>
            </a:r>
            <a:endParaRPr lang="en-GB" sz="2000">
              <a:latin typeface="Batang"/>
              <a:ea typeface="Batang"/>
            </a:endParaRPr>
          </a:p>
          <a:p>
            <a:endParaRPr lang="en-GB" sz="2000" dirty="0">
              <a:latin typeface="Batang"/>
              <a:ea typeface="Batang"/>
            </a:endParaRPr>
          </a:p>
          <a:p>
            <a:endParaRPr lang="en-GB" sz="2000" dirty="0">
              <a:latin typeface="Batang"/>
              <a:ea typeface="Batang"/>
            </a:endParaRPr>
          </a:p>
          <a:p>
            <a:endParaRPr lang="en-GB" sz="2000" dirty="0">
              <a:latin typeface="Batang"/>
              <a:ea typeface="Batang"/>
            </a:endParaRPr>
          </a:p>
          <a:p>
            <a:endParaRPr lang="en-GB" sz="2000" dirty="0">
              <a:latin typeface="Batang"/>
              <a:ea typeface="Batang"/>
            </a:endParaRPr>
          </a:p>
          <a:p>
            <a:pPr marL="0" indent="0">
              <a:buNone/>
            </a:pPr>
            <a:r>
              <a:rPr lang="en-GB" sz="2000" dirty="0">
                <a:latin typeface="Batang"/>
                <a:ea typeface="Batang"/>
              </a:rPr>
              <a:t>( Oláh Gusztáv </a:t>
            </a:r>
            <a:r>
              <a:rPr lang="en-GB" sz="2000" dirty="0" err="1">
                <a:latin typeface="Batang"/>
                <a:ea typeface="Batang"/>
              </a:rPr>
              <a:t>terve</a:t>
            </a:r>
            <a:r>
              <a:rPr lang="en-GB" sz="2000" dirty="0">
                <a:latin typeface="Batang"/>
                <a:ea typeface="Batang"/>
              </a:rPr>
              <a:t> -A </a:t>
            </a:r>
            <a:r>
              <a:rPr lang="en-GB" sz="2000" dirty="0" err="1">
                <a:latin typeface="Batang"/>
                <a:ea typeface="Batang"/>
              </a:rPr>
              <a:t>Paradicsom</a:t>
            </a:r>
            <a:r>
              <a:rPr lang="en-GB" sz="2000" dirty="0">
                <a:latin typeface="Batang"/>
                <a:ea typeface="Batang"/>
              </a:rPr>
              <a:t>)</a:t>
            </a:r>
            <a:endParaRPr lang="en-GB" sz="2000">
              <a:latin typeface="Batang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7993226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F961B-C0AA-2F21-3E39-C6B6AA19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>
                <a:latin typeface="Batang"/>
                <a:ea typeface="Batang"/>
              </a:rPr>
              <a:t>Gellért Endre </a:t>
            </a:r>
            <a:r>
              <a:rPr lang="en-GB" dirty="0" err="1">
                <a:latin typeface="Batang"/>
                <a:ea typeface="Batang"/>
              </a:rPr>
              <a:t>rendezése</a:t>
            </a:r>
            <a:endParaRPr lang="en-GB" dirty="0">
              <a:latin typeface="Batang"/>
              <a:ea typeface="Batang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ABCC-1F40-D6D9-CA28-8AA8EC0F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82" y="2319313"/>
            <a:ext cx="5587918" cy="38935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 err="1">
                <a:latin typeface="Batang"/>
                <a:ea typeface="Batang"/>
              </a:rPr>
              <a:t>Különösebben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arra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fektetett</a:t>
            </a:r>
            <a:r>
              <a:rPr lang="en-GB" sz="2000" dirty="0">
                <a:latin typeface="Batang"/>
                <a:ea typeface="Batang"/>
              </a:rPr>
              <a:t> </a:t>
            </a:r>
            <a:r>
              <a:rPr lang="en-GB" sz="2000" dirty="0" err="1">
                <a:latin typeface="Batang"/>
                <a:ea typeface="Batang"/>
              </a:rPr>
              <a:t>hangsúlyt</a:t>
            </a:r>
            <a:r>
              <a:rPr lang="en-GB" sz="2000" dirty="0">
                <a:latin typeface="Batang"/>
                <a:ea typeface="Batang"/>
              </a:rPr>
              <a:t>, </a:t>
            </a:r>
            <a:r>
              <a:rPr lang="en-GB" sz="2000" dirty="0" err="1">
                <a:latin typeface="Batang"/>
                <a:ea typeface="Batang"/>
              </a:rPr>
              <a:t>hogy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elválassza</a:t>
            </a:r>
            <a:r>
              <a:rPr lang="en-GB" sz="2000" dirty="0">
                <a:latin typeface="Batang"/>
                <a:ea typeface="Batang"/>
              </a:rPr>
              <a:t> </a:t>
            </a:r>
            <a:r>
              <a:rPr lang="en-GB" sz="2000" dirty="0" err="1">
                <a:latin typeface="Batang"/>
                <a:ea typeface="Batang"/>
              </a:rPr>
              <a:t>azokat</a:t>
            </a:r>
            <a:r>
              <a:rPr lang="en-GB" sz="2000" dirty="0">
                <a:latin typeface="Batang"/>
                <a:ea typeface="Batang"/>
              </a:rPr>
              <a:t> a </a:t>
            </a:r>
            <a:r>
              <a:rPr lang="en-GB" sz="2000" dirty="0" err="1">
                <a:latin typeface="Batang"/>
                <a:ea typeface="Batang"/>
              </a:rPr>
              <a:t>képeket</a:t>
            </a:r>
            <a:r>
              <a:rPr lang="en-GB" sz="2000" dirty="0">
                <a:latin typeface="Batang"/>
                <a:ea typeface="Batang"/>
              </a:rPr>
              <a:t> a </a:t>
            </a:r>
            <a:r>
              <a:rPr lang="en-GB" sz="2000" dirty="0" err="1">
                <a:latin typeface="Batang"/>
                <a:ea typeface="Batang"/>
              </a:rPr>
              <a:t>műben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amelyek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az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író</a:t>
            </a:r>
            <a:r>
              <a:rPr lang="en-GB" sz="2000" dirty="0">
                <a:latin typeface="Batang"/>
                <a:ea typeface="Batang"/>
              </a:rPr>
              <a:t> kora </a:t>
            </a:r>
            <a:r>
              <a:rPr lang="en-GB" sz="2000" dirty="0" err="1">
                <a:latin typeface="Batang"/>
                <a:ea typeface="Batang"/>
              </a:rPr>
              <a:t>után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játszódtak</a:t>
            </a:r>
            <a:r>
              <a:rPr lang="en-GB" sz="2000" dirty="0">
                <a:latin typeface="Batang"/>
                <a:ea typeface="Batang"/>
              </a:rPr>
              <a:t>.( London)</a:t>
            </a:r>
          </a:p>
          <a:p>
            <a:r>
              <a:rPr lang="en-GB" sz="2000" dirty="0" err="1">
                <a:latin typeface="Batang"/>
                <a:ea typeface="Batang"/>
              </a:rPr>
              <a:t>Rendezőtársaival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átértelmezték</a:t>
            </a:r>
            <a:r>
              <a:rPr lang="en-GB" sz="2000" dirty="0">
                <a:latin typeface="Batang"/>
                <a:ea typeface="Batang"/>
              </a:rPr>
              <a:t> a </a:t>
            </a:r>
            <a:r>
              <a:rPr lang="en-GB" sz="2000" dirty="0" err="1">
                <a:latin typeface="Batang"/>
                <a:ea typeface="Batang"/>
              </a:rPr>
              <a:t>művet</a:t>
            </a:r>
            <a:r>
              <a:rPr lang="en-GB" sz="2000" dirty="0">
                <a:latin typeface="Batang"/>
                <a:ea typeface="Batang"/>
              </a:rPr>
              <a:t>.</a:t>
            </a:r>
          </a:p>
          <a:p>
            <a:r>
              <a:rPr lang="en-GB" sz="2000" dirty="0" err="1">
                <a:latin typeface="Batang"/>
                <a:ea typeface="Batang"/>
              </a:rPr>
              <a:t>Tekinettel</a:t>
            </a:r>
            <a:r>
              <a:rPr lang="en-GB" sz="2000" dirty="0">
                <a:latin typeface="Batang"/>
                <a:ea typeface="Batang"/>
              </a:rPr>
              <a:t> a </a:t>
            </a:r>
            <a:r>
              <a:rPr lang="en-GB" sz="2000" dirty="0" err="1">
                <a:latin typeface="Batang"/>
                <a:ea typeface="Batang"/>
              </a:rPr>
              <a:t>nemrég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lezajlott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háborúra</a:t>
            </a:r>
            <a:endParaRPr lang="en-GB" sz="2000">
              <a:latin typeface="Batang"/>
              <a:ea typeface="Batang"/>
            </a:endParaRPr>
          </a:p>
          <a:p>
            <a:r>
              <a:rPr lang="en-GB" sz="2000" dirty="0" err="1">
                <a:latin typeface="Batang"/>
                <a:ea typeface="Batang"/>
              </a:rPr>
              <a:t>Kivették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belőle</a:t>
            </a:r>
            <a:r>
              <a:rPr lang="en-GB" sz="2000" dirty="0">
                <a:latin typeface="Batang"/>
                <a:ea typeface="Batang"/>
              </a:rPr>
              <a:t> a </a:t>
            </a:r>
            <a:r>
              <a:rPr lang="en-GB" sz="2000" dirty="0" err="1">
                <a:latin typeface="Batang"/>
                <a:ea typeface="Batang"/>
              </a:rPr>
              <a:t>természet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feletti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elemeket</a:t>
            </a:r>
            <a:endParaRPr lang="en-GB" sz="2000">
              <a:latin typeface="Batang"/>
              <a:ea typeface="Batang"/>
            </a:endParaRPr>
          </a:p>
          <a:p>
            <a:r>
              <a:rPr lang="en-GB" sz="2000" dirty="0">
                <a:latin typeface="Batang"/>
                <a:ea typeface="Batang"/>
              </a:rPr>
              <a:t>A </a:t>
            </a:r>
            <a:r>
              <a:rPr lang="en-GB" sz="2000" dirty="0" err="1">
                <a:latin typeface="Batang"/>
                <a:ea typeface="Batang"/>
              </a:rPr>
              <a:t>darab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hangsúlya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az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emberi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tagadásra</a:t>
            </a:r>
            <a:r>
              <a:rPr lang="en-GB" sz="2000" dirty="0">
                <a:latin typeface="Batang"/>
                <a:ea typeface="Batang"/>
              </a:rPr>
              <a:t> </a:t>
            </a:r>
            <a:r>
              <a:rPr lang="en-GB" sz="2000" dirty="0" err="1">
                <a:latin typeface="Batang"/>
                <a:ea typeface="Batang"/>
              </a:rPr>
              <a:t>épült</a:t>
            </a:r>
            <a:r>
              <a:rPr lang="en-GB" sz="2000" dirty="0">
                <a:latin typeface="Batang"/>
                <a:ea typeface="Batang"/>
              </a:rPr>
              <a:t> </a:t>
            </a:r>
            <a:r>
              <a:rPr lang="en-GB" sz="2000" dirty="0" err="1">
                <a:latin typeface="Batang"/>
                <a:ea typeface="Batang"/>
              </a:rPr>
              <a:t>amit</a:t>
            </a:r>
            <a:r>
              <a:rPr lang="en-GB" sz="2000" dirty="0">
                <a:latin typeface="Batang"/>
                <a:ea typeface="Batang"/>
              </a:rPr>
              <a:t> Lucifer </a:t>
            </a:r>
            <a:r>
              <a:rPr lang="en-GB" sz="2000" dirty="0" err="1">
                <a:latin typeface="Batang"/>
                <a:ea typeface="Batang"/>
              </a:rPr>
              <a:t>ábrázolt</a:t>
            </a:r>
            <a:r>
              <a:rPr lang="en-GB" sz="2000" dirty="0">
                <a:latin typeface="Batang"/>
                <a:ea typeface="Batang"/>
              </a:rPr>
              <a:t>.</a:t>
            </a:r>
          </a:p>
          <a:p>
            <a:r>
              <a:rPr lang="en-GB" sz="2000" dirty="0">
                <a:latin typeface="Batang"/>
                <a:ea typeface="Batang"/>
              </a:rPr>
              <a:t>A </a:t>
            </a:r>
            <a:r>
              <a:rPr lang="en-GB" sz="2000" dirty="0" err="1">
                <a:latin typeface="Batang"/>
                <a:ea typeface="Batang"/>
              </a:rPr>
              <a:t>darabot</a:t>
            </a:r>
            <a:r>
              <a:rPr lang="en-GB" sz="2000" dirty="0">
                <a:latin typeface="Batang"/>
                <a:ea typeface="Batang"/>
              </a:rPr>
              <a:t> </a:t>
            </a:r>
            <a:r>
              <a:rPr lang="en-GB" sz="2000" dirty="0" err="1">
                <a:latin typeface="Batang"/>
                <a:ea typeface="Batang"/>
              </a:rPr>
              <a:t>sajnos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betiltotta</a:t>
            </a:r>
            <a:r>
              <a:rPr lang="en-GB" sz="2000" dirty="0">
                <a:latin typeface="Batang"/>
                <a:ea typeface="Batang"/>
              </a:rPr>
              <a:t> a </a:t>
            </a:r>
            <a:r>
              <a:rPr lang="en-GB" sz="2000" dirty="0" err="1">
                <a:latin typeface="Batang"/>
                <a:ea typeface="Batang"/>
              </a:rPr>
              <a:t>kormány</a:t>
            </a:r>
            <a:r>
              <a:rPr lang="en-GB" sz="2000" dirty="0">
                <a:latin typeface="Batang"/>
                <a:ea typeface="Batang"/>
              </a:rPr>
              <a:t> 3 </a:t>
            </a:r>
            <a:r>
              <a:rPr lang="en-GB" sz="2000" dirty="0" err="1">
                <a:latin typeface="Batang"/>
                <a:ea typeface="Batang"/>
              </a:rPr>
              <a:t>előadás</a:t>
            </a:r>
            <a:r>
              <a:rPr lang="en-GB" sz="2000" dirty="0">
                <a:latin typeface="Batang"/>
                <a:ea typeface="Batang"/>
              </a:rPr>
              <a:t> </a:t>
            </a:r>
            <a:r>
              <a:rPr lang="en-GB" sz="2000" dirty="0" err="1">
                <a:latin typeface="Batang"/>
                <a:ea typeface="Batang"/>
              </a:rPr>
              <a:t>után</a:t>
            </a:r>
            <a:r>
              <a:rPr lang="en-GB" sz="2000" dirty="0">
                <a:latin typeface="Batang"/>
                <a:ea typeface="Batang"/>
              </a:rPr>
              <a:t>.</a:t>
            </a:r>
          </a:p>
        </p:txBody>
      </p:sp>
      <p:pic>
        <p:nvPicPr>
          <p:cNvPr id="4" name="Picture 3" descr="A group of men wearing clothing&#10;&#10;AI-generated content may be incorrect.">
            <a:extLst>
              <a:ext uri="{FF2B5EF4-FFF2-40B4-BE49-F238E27FC236}">
                <a16:creationId xmlns:a16="http://schemas.microsoft.com/office/drawing/2014/main" id="{D6DD52DA-911E-52F4-F9EB-C9608D80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313737"/>
            <a:ext cx="4788505" cy="349826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388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E5EA9-E25D-7034-9245-AC1E1714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29" y="430306"/>
            <a:ext cx="3931854" cy="137566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Batang"/>
                <a:ea typeface="Batang"/>
              </a:rPr>
              <a:t>Németh Antal </a:t>
            </a:r>
            <a:r>
              <a:rPr lang="en-GB" dirty="0" err="1">
                <a:latin typeface="Batang"/>
                <a:ea typeface="Batang"/>
              </a:rPr>
              <a:t>rendezése</a:t>
            </a:r>
            <a:r>
              <a:rPr lang="en-GB" sz="1600" dirty="0">
                <a:latin typeface="Batang"/>
                <a:ea typeface="Batang"/>
              </a:rPr>
              <a:t>(</a:t>
            </a:r>
            <a:r>
              <a:rPr lang="en-GB" sz="1600" dirty="0" err="1">
                <a:latin typeface="Batang"/>
                <a:ea typeface="Batang"/>
              </a:rPr>
              <a:t>rendező</a:t>
            </a:r>
            <a:r>
              <a:rPr lang="en-GB" sz="1600" dirty="0">
                <a:latin typeface="Batang"/>
                <a:ea typeface="Batang"/>
              </a:rPr>
              <a:t>/</a:t>
            </a:r>
            <a:r>
              <a:rPr lang="en-GB" sz="1600" dirty="0" err="1">
                <a:latin typeface="Batang"/>
                <a:ea typeface="Batang"/>
              </a:rPr>
              <a:t>színház</a:t>
            </a:r>
            <a:r>
              <a:rPr lang="en-GB" sz="1600" dirty="0">
                <a:latin typeface="Batang"/>
                <a:ea typeface="Batang"/>
              </a:rPr>
              <a:t> </a:t>
            </a:r>
            <a:r>
              <a:rPr lang="en-GB" sz="1600" dirty="0" err="1">
                <a:latin typeface="Batang"/>
                <a:ea typeface="Batang"/>
              </a:rPr>
              <a:t>igazgató</a:t>
            </a:r>
            <a:r>
              <a:rPr lang="en-GB" sz="1600" dirty="0">
                <a:latin typeface="Batang"/>
                <a:ea typeface="Batang"/>
              </a:rPr>
              <a:t>/</a:t>
            </a:r>
            <a:r>
              <a:rPr lang="en-GB" sz="1600" dirty="0" err="1">
                <a:latin typeface="Batang"/>
                <a:ea typeface="Batang"/>
              </a:rPr>
              <a:t>egyetemitanár</a:t>
            </a:r>
            <a:r>
              <a:rPr lang="en-GB" sz="1600" dirty="0">
                <a:latin typeface="Batang"/>
                <a:ea typeface="Batang"/>
              </a:rPr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6628EF-0884-8A51-A91E-8D58EF472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" y="1947575"/>
            <a:ext cx="5063739" cy="5768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Batang"/>
                <a:ea typeface="Batang"/>
              </a:rPr>
              <a:t>Fél </a:t>
            </a:r>
            <a:r>
              <a:rPr lang="en-US" sz="2000" dirty="0" err="1">
                <a:latin typeface="Batang"/>
                <a:ea typeface="Batang"/>
              </a:rPr>
              <a:t>évszázaddal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az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ősbemutató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után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állította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színpadra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darabot,a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saját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rendezői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koncepciói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szerint</a:t>
            </a:r>
            <a:endParaRPr lang="en-US" sz="2000" dirty="0">
              <a:latin typeface="Batang"/>
              <a:ea typeface="Batang"/>
            </a:endParaRPr>
          </a:p>
          <a:p>
            <a:r>
              <a:rPr lang="en-US" sz="2000" dirty="0" err="1">
                <a:latin typeface="Batang"/>
                <a:ea typeface="Batang"/>
              </a:rPr>
              <a:t>Kamaraszínpadi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verziót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tervezett,ami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utaztatható</a:t>
            </a:r>
            <a:r>
              <a:rPr lang="en-US" sz="2000" dirty="0">
                <a:latin typeface="Batang"/>
                <a:ea typeface="Batang"/>
              </a:rPr>
              <a:t> volt </a:t>
            </a:r>
            <a:r>
              <a:rPr lang="en-US" sz="2000" dirty="0" err="1">
                <a:latin typeface="Batang"/>
                <a:ea typeface="Batang"/>
              </a:rPr>
              <a:t>és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akciómenetes</a:t>
            </a:r>
            <a:endParaRPr lang="en-US" sz="2000" dirty="0">
              <a:latin typeface="Batang"/>
              <a:ea typeface="Batang"/>
            </a:endParaRPr>
          </a:p>
          <a:p>
            <a:r>
              <a:rPr lang="en-US" sz="2000" dirty="0">
                <a:latin typeface="Batang"/>
                <a:ea typeface="Batang"/>
              </a:rPr>
              <a:t>A </a:t>
            </a:r>
            <a:r>
              <a:rPr lang="en-US" sz="2000" dirty="0" err="1">
                <a:latin typeface="Batang"/>
                <a:ea typeface="Batang"/>
              </a:rPr>
              <a:t>nagyszínpadi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verzióban</a:t>
            </a:r>
            <a:r>
              <a:rPr lang="en-US" sz="2000" dirty="0">
                <a:latin typeface="Batang"/>
                <a:ea typeface="Batang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Batang"/>
                <a:ea typeface="Batang"/>
              </a:rPr>
              <a:t>Éva: Tőkés </a:t>
            </a:r>
            <a:r>
              <a:rPr lang="en-US" sz="2000" dirty="0" err="1">
                <a:latin typeface="Batang"/>
                <a:ea typeface="Batang"/>
              </a:rPr>
              <a:t>Anna,aki</a:t>
            </a:r>
            <a:r>
              <a:rPr lang="en-US" sz="2000" dirty="0">
                <a:latin typeface="Batang"/>
                <a:ea typeface="Batang"/>
              </a:rPr>
              <a:t> 1935 </a:t>
            </a:r>
            <a:r>
              <a:rPr lang="en-US" sz="2000" dirty="0" err="1">
                <a:latin typeface="Batang"/>
                <a:ea typeface="Batang"/>
              </a:rPr>
              <a:t>és</a:t>
            </a:r>
            <a:r>
              <a:rPr lang="en-US" sz="2000" dirty="0">
                <a:latin typeface="Batang"/>
                <a:ea typeface="Batang"/>
              </a:rPr>
              <a:t> 44 </a:t>
            </a:r>
            <a:r>
              <a:rPr lang="en-US" sz="2000" dirty="0" err="1">
                <a:latin typeface="Batang"/>
                <a:ea typeface="Batang"/>
              </a:rPr>
              <a:t>között</a:t>
            </a:r>
            <a:r>
              <a:rPr lang="en-US" sz="2000" dirty="0">
                <a:latin typeface="Batang"/>
                <a:ea typeface="Batang"/>
              </a:rPr>
              <a:t> volt a </a:t>
            </a:r>
            <a:r>
              <a:rPr lang="en-US" sz="2000" dirty="0" err="1">
                <a:latin typeface="Batang"/>
                <a:ea typeface="Batang"/>
              </a:rPr>
              <a:t>Nemzeti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Színház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tagja</a:t>
            </a:r>
            <a:r>
              <a:rPr lang="en-US" sz="2000" dirty="0">
                <a:latin typeface="Batang"/>
                <a:ea typeface="Batang"/>
              </a:rPr>
              <a:t>, </a:t>
            </a:r>
            <a:r>
              <a:rPr lang="en-US" sz="2000" dirty="0" err="1">
                <a:latin typeface="Batang"/>
                <a:ea typeface="Batang"/>
              </a:rPr>
              <a:t>színiskolai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végzettséget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nem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kapott</a:t>
            </a:r>
            <a:r>
              <a:rPr lang="en-US" sz="2000" dirty="0">
                <a:latin typeface="Batang"/>
                <a:ea typeface="Batang"/>
              </a:rPr>
              <a:t>, de </a:t>
            </a:r>
            <a:r>
              <a:rPr lang="en-US" sz="2000" dirty="0" err="1">
                <a:latin typeface="Batang"/>
                <a:ea typeface="Batang"/>
              </a:rPr>
              <a:t>rendkivül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sikeres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pályát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futott</a:t>
            </a:r>
            <a:r>
              <a:rPr lang="en-US" sz="2000" dirty="0">
                <a:latin typeface="Batang"/>
                <a:ea typeface="Batang"/>
              </a:rPr>
              <a:t> be.</a:t>
            </a:r>
          </a:p>
          <a:p>
            <a:pPr marL="0" indent="0">
              <a:buNone/>
            </a:pPr>
            <a:r>
              <a:rPr lang="en-US" sz="2000" dirty="0">
                <a:latin typeface="Batang"/>
                <a:ea typeface="Batang"/>
              </a:rPr>
              <a:t>Ádám: Lehotay Árpád, </a:t>
            </a:r>
            <a:r>
              <a:rPr lang="en-US" sz="2000" dirty="0" err="1">
                <a:latin typeface="Batang"/>
                <a:ea typeface="Batang"/>
              </a:rPr>
              <a:t>akit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Heves</a:t>
            </a:r>
            <a:r>
              <a:rPr lang="en-US" sz="2000" dirty="0">
                <a:latin typeface="Batang"/>
                <a:ea typeface="Batang"/>
              </a:rPr>
              <a:t> Sándor </a:t>
            </a:r>
            <a:r>
              <a:rPr lang="en-US" sz="2000" dirty="0" err="1">
                <a:latin typeface="Batang"/>
                <a:ea typeface="Batang"/>
              </a:rPr>
              <a:t>fedezett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fel</a:t>
            </a:r>
            <a:r>
              <a:rPr lang="en-US" sz="2000" dirty="0">
                <a:latin typeface="Batang"/>
                <a:ea typeface="Batang"/>
              </a:rPr>
              <a:t> a </a:t>
            </a:r>
            <a:r>
              <a:rPr lang="en-US" sz="2000" dirty="0" err="1">
                <a:latin typeface="Batang"/>
                <a:ea typeface="Batang"/>
              </a:rPr>
              <a:t>Nemzeti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Színház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akkori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igazgatója</a:t>
            </a:r>
            <a:endParaRPr lang="en-US" sz="2000" dirty="0">
              <a:latin typeface="Batang"/>
              <a:ea typeface="Batang"/>
            </a:endParaRPr>
          </a:p>
          <a:p>
            <a:pPr marL="0" indent="0">
              <a:buNone/>
            </a:pPr>
            <a:r>
              <a:rPr lang="en-US" sz="2000" dirty="0">
                <a:latin typeface="Batang"/>
                <a:ea typeface="Batang"/>
              </a:rPr>
              <a:t>Lucifer: </a:t>
            </a:r>
            <a:r>
              <a:rPr lang="en-US" sz="2000" dirty="0" err="1">
                <a:latin typeface="Batang"/>
                <a:ea typeface="Batang"/>
              </a:rPr>
              <a:t>Csortos</a:t>
            </a:r>
            <a:r>
              <a:rPr lang="en-US" sz="2000" dirty="0">
                <a:latin typeface="Batang"/>
                <a:ea typeface="Batang"/>
              </a:rPr>
              <a:t> Gyula, </a:t>
            </a:r>
            <a:r>
              <a:rPr lang="en-US" sz="2000" dirty="0" err="1">
                <a:latin typeface="Batang"/>
                <a:ea typeface="Batang"/>
              </a:rPr>
              <a:t>aki</a:t>
            </a:r>
            <a:r>
              <a:rPr lang="en-US" sz="2000" dirty="0">
                <a:latin typeface="Batang"/>
                <a:ea typeface="Batang"/>
              </a:rPr>
              <a:t> a kor </a:t>
            </a:r>
            <a:r>
              <a:rPr lang="en-US" sz="2000" dirty="0" err="1">
                <a:latin typeface="Batang"/>
                <a:ea typeface="Batang"/>
              </a:rPr>
              <a:t>egyik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sokoldalú</a:t>
            </a:r>
            <a:r>
              <a:rPr lang="en-US" sz="2000" dirty="0">
                <a:latin typeface="Batang"/>
                <a:ea typeface="Batang"/>
              </a:rPr>
              <a:t> </a:t>
            </a:r>
            <a:r>
              <a:rPr lang="en-US" sz="2000" dirty="0" err="1">
                <a:latin typeface="Batang"/>
                <a:ea typeface="Batang"/>
              </a:rPr>
              <a:t>elismert</a:t>
            </a:r>
            <a:r>
              <a:rPr lang="en-US" sz="2000" dirty="0">
                <a:latin typeface="Batang"/>
                <a:ea typeface="Batang"/>
              </a:rPr>
              <a:t> </a:t>
            </a:r>
            <a:r>
              <a:rPr lang="en-US" sz="2000" dirty="0" err="1">
                <a:latin typeface="Batang"/>
                <a:ea typeface="Batang"/>
              </a:rPr>
              <a:t>színésze</a:t>
            </a:r>
            <a:r>
              <a:rPr lang="en-US" sz="2000" dirty="0">
                <a:latin typeface="Batang"/>
                <a:ea typeface="Batang"/>
              </a:rPr>
              <a:t> volt</a:t>
            </a:r>
          </a:p>
          <a:p>
            <a:endParaRPr lang="en-US" sz="2000" dirty="0"/>
          </a:p>
        </p:txBody>
      </p:sp>
      <p:pic>
        <p:nvPicPr>
          <p:cNvPr id="4" name="Content Placeholder 3" descr="A group of men in robes&#10;&#10;AI-generated content may be incorrect.">
            <a:extLst>
              <a:ext uri="{FF2B5EF4-FFF2-40B4-BE49-F238E27FC236}">
                <a16:creationId xmlns:a16="http://schemas.microsoft.com/office/drawing/2014/main" id="{1EE9BCCC-84DA-DFC4-4CFB-FC07D6B3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89" r="11418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522686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12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 Theme</vt:lpstr>
      <vt:lpstr>Az ember tragédiája rendezések</vt:lpstr>
      <vt:lpstr>Paulay Ede rendezése</vt:lpstr>
      <vt:lpstr>Paulay Ede rendezése</vt:lpstr>
      <vt:lpstr>Paulay Ede rendezése</vt:lpstr>
      <vt:lpstr>Paulay Ede rendezése</vt:lpstr>
      <vt:lpstr>Gellért Endre rendezése</vt:lpstr>
      <vt:lpstr>Gellért Endre rendezése</vt:lpstr>
      <vt:lpstr>Gellért Endre rendezése</vt:lpstr>
      <vt:lpstr>Németh Antal rendezése(rendező/színház igazgató/egyetemitanár)</vt:lpstr>
      <vt:lpstr>Németh Antal rendezése</vt:lpstr>
      <vt:lpstr>Németh Antal rendezése</vt:lpstr>
      <vt:lpstr>A mű színpadi fejlődése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Eszt Karp</dc:creator>
  <cp:revision>528</cp:revision>
  <dcterms:created xsi:type="dcterms:W3CDTF">2026-03-28T15:08:15Z</dcterms:created>
  <dcterms:modified xsi:type="dcterms:W3CDTF">2026-03-29T20:38:52Z</dcterms:modified>
</cp:coreProperties>
</file>