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Playfair Display Semi Bold" panose="020B0604020202020204" charset="-18"/>
      <p:regular r:id="rId13"/>
    </p:embeddedFont>
    <p:embeddedFont>
      <p:font typeface="Public Sans" panose="020B0604020202020204" charset="-18"/>
      <p:regular r:id="rId14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EDC"/>
    <a:srgbClr val="FFF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2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xYCfi6G34e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873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42830"/>
            <a:ext cx="77521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Madách Imre: Az ember tragédiája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242203"/>
            <a:ext cx="41432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Három ikonikus szerep megformálói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85001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Ádám, Éva és Lucifer különböző korszakok színpadán                                                                                                                 készítette:“EMBER” “csoport”</a:t>
            </a:r>
            <a:endParaRPr lang="en-US" sz="1550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D24B8FE1-B66B-D7EE-9C33-90EFCD992EE6}"/>
              </a:ext>
            </a:extLst>
          </p:cNvPr>
          <p:cNvSpPr/>
          <p:nvPr/>
        </p:nvSpPr>
        <p:spPr>
          <a:xfrm>
            <a:off x="12640235" y="7584141"/>
            <a:ext cx="1893346" cy="570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BFA43279-531B-4CC3-0DC1-E936B166FE60}"/>
              </a:ext>
            </a:extLst>
          </p:cNvPr>
          <p:cNvSpPr/>
          <p:nvPr/>
        </p:nvSpPr>
        <p:spPr>
          <a:xfrm>
            <a:off x="12640235" y="7451463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6993" y="710208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706993" y="1154668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706993" y="1599128"/>
            <a:ext cx="7730014" cy="1375529"/>
          </a:xfrm>
          <a:prstGeom prst="roundRect">
            <a:avLst>
              <a:gd name="adj" fmla="val 5397"/>
            </a:avLst>
          </a:prstGeom>
          <a:solidFill>
            <a:srgbClr val="E6CCCC"/>
          </a:solidFill>
          <a:ln/>
        </p:spPr>
      </p:sp>
      <p:sp>
        <p:nvSpPr>
          <p:cNvPr id="7" name="Text 3"/>
          <p:cNvSpPr/>
          <p:nvPr/>
        </p:nvSpPr>
        <p:spPr>
          <a:xfrm>
            <a:off x="1281232" y="1800701"/>
            <a:ext cx="6979087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"Szerelmemben, végtelen szerelmemben nem bírtam tovább, torkomon akadt a szó, nem tudtam tovább beszélni. Összedőltem szerelmem édes terhe alatt." </a:t>
            </a:r>
            <a:r>
              <a:rPr lang="en-US" sz="1350" i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Nagy Imre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1281232" y="2477214"/>
            <a:ext cx="6979087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"Ádámot játszani annyi, mint végigélni az emberiség történetét egyetlen este alatt.”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706993" y="3151703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706993" y="3596164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706993" y="4040624"/>
            <a:ext cx="7730014" cy="966430"/>
          </a:xfrm>
          <a:prstGeom prst="roundRect">
            <a:avLst>
              <a:gd name="adj" fmla="val 7682"/>
            </a:avLst>
          </a:prstGeom>
          <a:solidFill>
            <a:srgbClr val="E6CCCC"/>
          </a:solidFill>
          <a:ln/>
        </p:spPr>
      </p:sp>
      <p:sp>
        <p:nvSpPr>
          <p:cNvPr id="13" name="Text 8"/>
          <p:cNvSpPr/>
          <p:nvPr/>
        </p:nvSpPr>
        <p:spPr>
          <a:xfrm>
            <a:off x="1281232" y="4242197"/>
            <a:ext cx="6979087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„Éva nemcsak nő, hanem az élet igenlése – a remény, amely mindig újrakezd.” </a:t>
            </a:r>
            <a:r>
              <a:rPr lang="en-US" sz="1350" i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Ruttkai Éva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706993" y="5184100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706993" y="5628561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16" name="Shape 11"/>
          <p:cNvSpPr/>
          <p:nvPr/>
        </p:nvSpPr>
        <p:spPr>
          <a:xfrm>
            <a:off x="706993" y="6073021"/>
            <a:ext cx="7730014" cy="699016"/>
          </a:xfrm>
          <a:prstGeom prst="roundRect">
            <a:avLst>
              <a:gd name="adj" fmla="val 10621"/>
            </a:avLst>
          </a:prstGeom>
          <a:solidFill>
            <a:srgbClr val="E6CCCC"/>
          </a:solidFill>
          <a:ln/>
        </p:spPr>
      </p:sp>
      <p:sp>
        <p:nvSpPr>
          <p:cNvPr id="18" name="Text 12"/>
          <p:cNvSpPr/>
          <p:nvPr/>
        </p:nvSpPr>
        <p:spPr>
          <a:xfrm>
            <a:off x="1281232" y="6274594"/>
            <a:ext cx="6979087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„Lucifer nem gonosz, hanem kérdez – és a kérdései nélkül nincs fejlődés.” </a:t>
            </a:r>
            <a:r>
              <a:rPr lang="en-US" sz="1350" i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Trill Zsolt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706993" y="6949083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  <p:sp>
        <p:nvSpPr>
          <p:cNvPr id="20" name="Text 14"/>
          <p:cNvSpPr/>
          <p:nvPr/>
        </p:nvSpPr>
        <p:spPr>
          <a:xfrm>
            <a:off x="706993" y="7393543"/>
            <a:ext cx="773001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62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3092410"/>
            <a:ext cx="4884301" cy="610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 mű és szereplői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81407" y="3991213"/>
            <a:ext cx="1306758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Az ember tragédiája a magyar és az egyetemes drámairodalom kiemelkedő műve, amely 1861-ben látott napvilágot. A mű filozófiai kérdéseket vizsgál az emberiség sorsáról, a történelem értelméről, valamint a hit és kétely kapcsolatáról.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781407" y="4827865"/>
            <a:ext cx="4227671" cy="2224921"/>
          </a:xfrm>
          <a:prstGeom prst="roundRect">
            <a:avLst>
              <a:gd name="adj" fmla="val 3688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2540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984290" y="5030748"/>
            <a:ext cx="586026" cy="586026"/>
          </a:xfrm>
          <a:prstGeom prst="roundRect">
            <a:avLst>
              <a:gd name="adj" fmla="val 15601843"/>
            </a:avLst>
          </a:prstGeom>
          <a:solidFill>
            <a:srgbClr val="E1C2C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381" y="5191839"/>
            <a:ext cx="263723" cy="2637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4290" y="5809059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Ádám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84290" y="6229588"/>
            <a:ext cx="382190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Az emberiség képviselője, aki végigjárja a történelem különböző korszakait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5201364" y="4827865"/>
            <a:ext cx="4227671" cy="2224921"/>
          </a:xfrm>
          <a:prstGeom prst="roundRect">
            <a:avLst>
              <a:gd name="adj" fmla="val 3688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2540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1" name="Shape 7"/>
          <p:cNvSpPr/>
          <p:nvPr/>
        </p:nvSpPr>
        <p:spPr>
          <a:xfrm>
            <a:off x="5404247" y="5030748"/>
            <a:ext cx="586026" cy="586026"/>
          </a:xfrm>
          <a:prstGeom prst="roundRect">
            <a:avLst>
              <a:gd name="adj" fmla="val 15601843"/>
            </a:avLst>
          </a:prstGeom>
          <a:solidFill>
            <a:srgbClr val="CCC4EC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5338" y="5191839"/>
            <a:ext cx="263723" cy="2637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404247" y="5809059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Éva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5404247" y="6229588"/>
            <a:ext cx="382190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Az élet és remény szimbóluma, aki mindig újra megújra reményt ad Ádámnak</a:t>
            </a:r>
            <a:endParaRPr lang="en-US" sz="1500" dirty="0"/>
          </a:p>
        </p:txBody>
      </p:sp>
      <p:sp>
        <p:nvSpPr>
          <p:cNvPr id="15" name="Shape 10"/>
          <p:cNvSpPr/>
          <p:nvPr/>
        </p:nvSpPr>
        <p:spPr>
          <a:xfrm>
            <a:off x="9621322" y="4827865"/>
            <a:ext cx="4227671" cy="2224921"/>
          </a:xfrm>
          <a:prstGeom prst="roundRect">
            <a:avLst>
              <a:gd name="adj" fmla="val 3688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2540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6" name="Shape 11"/>
          <p:cNvSpPr/>
          <p:nvPr/>
        </p:nvSpPr>
        <p:spPr>
          <a:xfrm>
            <a:off x="9824204" y="5030748"/>
            <a:ext cx="586026" cy="586026"/>
          </a:xfrm>
          <a:prstGeom prst="roundRect">
            <a:avLst>
              <a:gd name="adj" fmla="val 15601843"/>
            </a:avLst>
          </a:prstGeom>
          <a:solidFill>
            <a:srgbClr val="B4DAE4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5296" y="5191839"/>
            <a:ext cx="263723" cy="26372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24204" y="5809059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Lucifer</a:t>
            </a:r>
            <a:endParaRPr lang="en-US" sz="1900" dirty="0"/>
          </a:p>
        </p:txBody>
      </p:sp>
      <p:sp>
        <p:nvSpPr>
          <p:cNvPr id="19" name="Text 13"/>
          <p:cNvSpPr/>
          <p:nvPr/>
        </p:nvSpPr>
        <p:spPr>
          <a:xfrm>
            <a:off x="9824204" y="6229588"/>
            <a:ext cx="382190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kétely és lázadás megtestesítője, aki kísérti és próbára teszi Ádámot</a:t>
            </a:r>
            <a:endParaRPr lang="en-US" sz="1500" dirty="0"/>
          </a:p>
        </p:txBody>
      </p:sp>
      <p:sp>
        <p:nvSpPr>
          <p:cNvPr id="20" name="Text 14"/>
          <p:cNvSpPr/>
          <p:nvPr/>
        </p:nvSpPr>
        <p:spPr>
          <a:xfrm>
            <a:off x="781407" y="7269123"/>
            <a:ext cx="130675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szerepek eljátszása minden színész számára kiemelkedő szakmai kihívás, amely mély érzelmi és intellektuális elkötelezettséget igényel.</a:t>
            </a:r>
            <a:endParaRPr lang="en-US" sz="1500" dirty="0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91D11B68-D05E-A460-03B0-8460031E26E5}"/>
              </a:ext>
            </a:extLst>
          </p:cNvPr>
          <p:cNvSpPr/>
          <p:nvPr/>
        </p:nvSpPr>
        <p:spPr>
          <a:xfrm>
            <a:off x="12699437" y="7579281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9CF23F91-0971-84A0-2DEF-EFBCD8CFC7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036" y="4669282"/>
            <a:ext cx="2930604" cy="1465302"/>
          </a:xfrm>
          <a:prstGeom prst="rect">
            <a:avLst/>
          </a:prstGeom>
          <a:effectLst>
            <a:glow rad="228600">
              <a:srgbClr val="F0DEDC">
                <a:alpha val="40000"/>
              </a:srgbClr>
            </a:glow>
          </a:effectLst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529B6EE0-8E1F-3159-2E1C-02C6489F0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7362" y="4666433"/>
            <a:ext cx="2941997" cy="1470999"/>
          </a:xfrm>
          <a:prstGeom prst="rect">
            <a:avLst/>
          </a:prstGeom>
          <a:effectLst>
            <a:glow rad="228600">
              <a:srgbClr val="F0DEDC">
                <a:alpha val="40000"/>
              </a:srgbClr>
            </a:glow>
          </a:effectLst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78ECADB1-AB15-C234-1722-3F20A0BDA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0993" y="4666433"/>
            <a:ext cx="2930604" cy="1465302"/>
          </a:xfrm>
          <a:prstGeom prst="rect">
            <a:avLst/>
          </a:prstGeom>
          <a:effectLst>
            <a:glow rad="228600">
              <a:srgbClr val="F0DEDC">
                <a:alpha val="40000"/>
              </a:srgb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>
            <a:extLst>
              <a:ext uri="{FF2B5EF4-FFF2-40B4-BE49-F238E27FC236}">
                <a16:creationId xmlns:a16="http://schemas.microsoft.com/office/drawing/2014/main" id="{4F7E6748-C878-7D75-041D-B74591456033}"/>
              </a:ext>
            </a:extLst>
          </p:cNvPr>
          <p:cNvSpPr/>
          <p:nvPr/>
        </p:nvSpPr>
        <p:spPr>
          <a:xfrm>
            <a:off x="12695158" y="7585448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ext 0"/>
          <p:cNvSpPr/>
          <p:nvPr/>
        </p:nvSpPr>
        <p:spPr>
          <a:xfrm>
            <a:off x="2613643" y="451706"/>
            <a:ext cx="3411260" cy="426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Ádám: 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613643" y="1236330"/>
            <a:ext cx="1705570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sk-SK" sz="1300" dirty="0">
                <a:solidFill>
                  <a:srgbClr val="4B6981"/>
                </a:solidFill>
                <a:latin typeface="Playfair Display Semi Bold" pitchFamily="34" charset="0"/>
              </a:rPr>
              <a:t> </a:t>
            </a:r>
            <a:r>
              <a:rPr lang="sk-SK" sz="2400" dirty="0">
                <a:solidFill>
                  <a:srgbClr val="4B6981"/>
                </a:solidFill>
                <a:latin typeface="Playfair Display Semi Bold" pitchFamily="34" charset="0"/>
              </a:rPr>
              <a:t>A s</a:t>
            </a:r>
            <a:r>
              <a:rPr lang="en-US" sz="2400" dirty="0" err="1">
                <a:solidFill>
                  <a:srgbClr val="4B6981"/>
                </a:solidFill>
                <a:latin typeface="Playfair Display Semi Bold" pitchFamily="34" charset="0"/>
              </a:rPr>
              <a:t>zínész</a:t>
            </a:r>
            <a:endParaRPr lang="en-US" sz="2400" dirty="0">
              <a:solidFill>
                <a:srgbClr val="4B6981"/>
              </a:solidFill>
              <a:latin typeface="Playfair Display Semi Bold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537551" y="1848902"/>
            <a:ext cx="6322814" cy="81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Nagy Imre a 19. századi magyar színjátszás kiemelkedő alakja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Nemzeti Színház vezető művésze volt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klasszikus magyar dráma első nagy generációjához tartozott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935123" y="2110026"/>
            <a:ext cx="6322814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1358959" y="3165806"/>
            <a:ext cx="7906871" cy="401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sk-SK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</a:t>
            </a: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1883-as ősbemutatón</a:t>
            </a: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játszotta Ádámot a Nemzeti Színház színpadán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ez a darab első színpadi előadása volt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935123" y="2864168"/>
            <a:ext cx="6322814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1935123" y="4134915"/>
            <a:ext cx="1705570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Színészi stílus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935123" y="4557044"/>
            <a:ext cx="6322814" cy="618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Erőteljes, határozott hang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Heroikus, nemzeti karakterek megformálása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Mély érzelmi azonosulás a szerepekkel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935123" y="5259512"/>
            <a:ext cx="6322814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1935123" y="5528117"/>
            <a:ext cx="6322814" cy="1841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756531" y="5883081"/>
            <a:ext cx="8014447" cy="818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i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„Nagy Imre és Jászai Mari asszony helyesen voltak kiválasztva Ádám és Éva sokféle szerepére. Amaz a férfi, emez a nő változékony és lényegében mégis egy alakjait lelkiismeretes gonddal és törekvéssel érvényesíték. Nem csupán szerepet kaptak ezúttal, hanem egész szereplést”</a:t>
            </a: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– írta a bemutató után a </a:t>
            </a:r>
            <a:r>
              <a:rPr lang="en-US" sz="1600" i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Fővárosi Lapok</a:t>
            </a: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6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295" y="139671"/>
            <a:ext cx="3665262" cy="6836739"/>
          </a:xfrm>
          <a:prstGeom prst="rect">
            <a:avLst/>
          </a:prstGeom>
        </p:spPr>
      </p:pic>
      <p:sp>
        <p:nvSpPr>
          <p:cNvPr id="14" name="Shape 11"/>
          <p:cNvSpPr/>
          <p:nvPr/>
        </p:nvSpPr>
        <p:spPr>
          <a:xfrm>
            <a:off x="1595627" y="7076422"/>
            <a:ext cx="10560515" cy="1014710"/>
          </a:xfrm>
          <a:prstGeom prst="roundRect">
            <a:avLst>
              <a:gd name="adj" fmla="val 8834"/>
            </a:avLst>
          </a:prstGeom>
          <a:solidFill>
            <a:srgbClr val="E6CCCC"/>
          </a:solidFill>
          <a:ln/>
        </p:spPr>
      </p:sp>
      <p:sp>
        <p:nvSpPr>
          <p:cNvPr id="16" name="Text 12"/>
          <p:cNvSpPr/>
          <p:nvPr/>
        </p:nvSpPr>
        <p:spPr>
          <a:xfrm>
            <a:off x="1873578" y="7230223"/>
            <a:ext cx="10004611" cy="368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Miért fontos Ádám szerepe?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endParaRPr lang="sk-SK" sz="1550" dirty="0">
              <a:solidFill>
                <a:srgbClr val="000000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just"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„Ádám szerepe Nagy Imre számára kiemelt jelentőségű volt, mert ő formálta meg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először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színpadon a karaktert, és ezzel mintát adott a későbbi előadások számára.”</a:t>
            </a:r>
            <a:endParaRPr lang="en-US" sz="1550" dirty="0"/>
          </a:p>
        </p:txBody>
      </p:sp>
      <p:pic>
        <p:nvPicPr>
          <p:cNvPr id="1026" name="Picture 2" descr="Dráma és elmúlás - Nagy Imre (1849-1893)">
            <a:extLst>
              <a:ext uri="{FF2B5EF4-FFF2-40B4-BE49-F238E27FC236}">
                <a16:creationId xmlns:a16="http://schemas.microsoft.com/office/drawing/2014/main" id="{8EEE1A28-A373-D34C-2915-9D1DCA3A6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r="21833"/>
          <a:stretch>
            <a:fillRect/>
          </a:stretch>
        </p:blipFill>
        <p:spPr bwMode="auto">
          <a:xfrm>
            <a:off x="216225" y="403535"/>
            <a:ext cx="2162287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0">
            <a:extLst>
              <a:ext uri="{FF2B5EF4-FFF2-40B4-BE49-F238E27FC236}">
                <a16:creationId xmlns:a16="http://schemas.microsoft.com/office/drawing/2014/main" id="{CBE05F69-B070-196A-11D7-EA22CD1269BD}"/>
              </a:ext>
            </a:extLst>
          </p:cNvPr>
          <p:cNvSpPr/>
          <p:nvPr/>
        </p:nvSpPr>
        <p:spPr>
          <a:xfrm>
            <a:off x="4128041" y="382964"/>
            <a:ext cx="4263985" cy="532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Nagy Imre</a:t>
            </a:r>
            <a:endParaRPr lang="en-US" sz="3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822552" y="1225034"/>
            <a:ext cx="22860" cy="5352574"/>
          </a:xfrm>
          <a:prstGeom prst="roundRect">
            <a:avLst>
              <a:gd name="adj" fmla="val 313372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5991561" y="1405414"/>
            <a:ext cx="511612" cy="22860"/>
          </a:xfrm>
          <a:prstGeom prst="roundRect">
            <a:avLst>
              <a:gd name="adj" fmla="val 313372"/>
            </a:avLst>
          </a:prstGeom>
          <a:solidFill>
            <a:srgbClr val="C7A8A8"/>
          </a:solidFill>
          <a:ln/>
        </p:spPr>
      </p:sp>
      <p:sp>
        <p:nvSpPr>
          <p:cNvPr id="6" name="Shape 3"/>
          <p:cNvSpPr/>
          <p:nvPr/>
        </p:nvSpPr>
        <p:spPr>
          <a:xfrm>
            <a:off x="5630683" y="1225034"/>
            <a:ext cx="383738" cy="383738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2159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5694619" y="1256943"/>
            <a:ext cx="255746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6675396" y="1283613"/>
            <a:ext cx="3104198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Szerepe Az ember tragédiájában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675396" y="1637943"/>
            <a:ext cx="673488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1883-ban ő alakította Ádámot a darab </a:t>
            </a:r>
            <a:r>
              <a:rPr lang="en-US" sz="13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ősbemutatóján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675396" y="1979533"/>
            <a:ext cx="6734889" cy="863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partnerei:</a:t>
            </a:r>
            <a:endParaRPr lang="en-US" sz="1300" dirty="0"/>
          </a:p>
          <a:p>
            <a:pPr marL="685800" lvl="1" indent="-342900" algn="l">
              <a:lnSpc>
                <a:spcPts val="1950"/>
              </a:lnSpc>
              <a:buSzPct val="100000"/>
              <a:buChar char="◦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Éva: Jászai Mari</a:t>
            </a:r>
            <a:endParaRPr lang="en-US" sz="1300" dirty="0"/>
          </a:p>
          <a:p>
            <a:pPr marL="685800" lvl="1" indent="-342900" algn="l">
              <a:lnSpc>
                <a:spcPts val="1950"/>
              </a:lnSpc>
              <a:buSzPct val="100000"/>
              <a:buChar char="◦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Lucifer: Gyenes László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6675396" y="2930962"/>
            <a:ext cx="673488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Ez az előadás indította el a mű színházi sikerét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5991561" y="3658195"/>
            <a:ext cx="511612" cy="22860"/>
          </a:xfrm>
          <a:prstGeom prst="roundRect">
            <a:avLst>
              <a:gd name="adj" fmla="val 313372"/>
            </a:avLst>
          </a:prstGeom>
          <a:solidFill>
            <a:srgbClr val="B2AAD2"/>
          </a:solidFill>
          <a:ln/>
        </p:spPr>
      </p:sp>
      <p:sp>
        <p:nvSpPr>
          <p:cNvPr id="13" name="Shape 10"/>
          <p:cNvSpPr/>
          <p:nvPr/>
        </p:nvSpPr>
        <p:spPr>
          <a:xfrm>
            <a:off x="5630683" y="3477816"/>
            <a:ext cx="383738" cy="383738"/>
          </a:xfrm>
          <a:prstGeom prst="roundRect">
            <a:avLst>
              <a:gd name="adj" fmla="val 1866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2159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5694619" y="3509724"/>
            <a:ext cx="255746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675396" y="3536394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Színészi munkássága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576109" y="3890724"/>
            <a:ext cx="5913520" cy="1260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főként klasszikus és nemzeti drámákban játszott: </a:t>
            </a:r>
            <a:r>
              <a:rPr lang="en-US" sz="1300" i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Antonius és Kleopátra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Az aranyember, Bánk bán, Faust, Lear király, Hamlet, Csongor és Tünde…</a:t>
            </a:r>
            <a:endParaRPr lang="en-US" sz="13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magyar színház </a:t>
            </a:r>
            <a:r>
              <a:rPr lang="en-US" sz="13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alapító generációjához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tartozott</a:t>
            </a:r>
            <a:endParaRPr lang="en-US" sz="13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hozzájárult a magyar irodalmi művek színpadi hagyományának kialakulásához</a:t>
            </a:r>
            <a:endParaRPr lang="en-US" sz="1300" dirty="0"/>
          </a:p>
        </p:txBody>
      </p:sp>
      <p:sp>
        <p:nvSpPr>
          <p:cNvPr id="17" name="Shape 14"/>
          <p:cNvSpPr/>
          <p:nvPr/>
        </p:nvSpPr>
        <p:spPr>
          <a:xfrm>
            <a:off x="5991561" y="5684072"/>
            <a:ext cx="511612" cy="22860"/>
          </a:xfrm>
          <a:prstGeom prst="roundRect">
            <a:avLst>
              <a:gd name="adj" fmla="val 313372"/>
            </a:avLst>
          </a:prstGeom>
          <a:solidFill>
            <a:srgbClr val="9AC0CA"/>
          </a:solidFill>
          <a:ln/>
        </p:spPr>
      </p:sp>
      <p:sp>
        <p:nvSpPr>
          <p:cNvPr id="18" name="Shape 15"/>
          <p:cNvSpPr/>
          <p:nvPr/>
        </p:nvSpPr>
        <p:spPr>
          <a:xfrm>
            <a:off x="5630683" y="5503693"/>
            <a:ext cx="383738" cy="383738"/>
          </a:xfrm>
          <a:prstGeom prst="roundRect">
            <a:avLst>
              <a:gd name="adj" fmla="val 1866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2159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9" name="Text 16"/>
          <p:cNvSpPr/>
          <p:nvPr/>
        </p:nvSpPr>
        <p:spPr>
          <a:xfrm>
            <a:off x="5694619" y="5535602"/>
            <a:ext cx="255746" cy="319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6675396" y="5562271"/>
            <a:ext cx="2912388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Miért volt fontos az ő Ádámja?</a:t>
            </a:r>
            <a:endParaRPr lang="en-US" sz="1650" dirty="0"/>
          </a:p>
        </p:txBody>
      </p:sp>
      <p:sp>
        <p:nvSpPr>
          <p:cNvPr id="21" name="Text 18"/>
          <p:cNvSpPr/>
          <p:nvPr/>
        </p:nvSpPr>
        <p:spPr>
          <a:xfrm>
            <a:off x="6675396" y="5916602"/>
            <a:ext cx="6734889" cy="863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ő volt </a:t>
            </a:r>
            <a:r>
              <a:rPr lang="en-US" sz="13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az első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aki színpadon megformálta Ádám karakterét</a:t>
            </a:r>
            <a:endParaRPr lang="en-US" sz="13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az ő alakítása határozta meg: hogyan játsszák a szerepet később</a:t>
            </a:r>
            <a:endParaRPr lang="en-US" sz="130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romantikus, hősi színjátszás stílusában játszott</a:t>
            </a:r>
            <a:endParaRPr lang="en-US" sz="1300" dirty="0"/>
          </a:p>
        </p:txBody>
      </p:sp>
      <p:sp>
        <p:nvSpPr>
          <p:cNvPr id="22" name="Text 19"/>
          <p:cNvSpPr/>
          <p:nvPr/>
        </p:nvSpPr>
        <p:spPr>
          <a:xfrm>
            <a:off x="6153068" y="6984449"/>
            <a:ext cx="7779544" cy="1014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6F65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„Olyan szép színész talán nem is volt magyarban soha, és milyen hangja volt! Édes, szívhez szóló. csengő, bongó, buzgó harmónia volt az ő szép beszéde. […] Egy kissé szerelmes volt a saját hangjába, én nem csodálkoztam rajta, én is szerelmes voltam bele. Afféle beszélő énekes volt. A feje olyan, mint egy Apollóé. Termete délceg, igazi hősi alak” </a:t>
            </a:r>
            <a:r>
              <a:rPr lang="en-US" sz="1300" i="1" dirty="0">
                <a:solidFill>
                  <a:srgbClr val="6F65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Újházi Ede</a:t>
            </a:r>
            <a:endParaRPr lang="en-US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C13D517-E3B3-3292-2508-C5359341FBD9}"/>
              </a:ext>
            </a:extLst>
          </p:cNvPr>
          <p:cNvSpPr/>
          <p:nvPr/>
        </p:nvSpPr>
        <p:spPr>
          <a:xfrm>
            <a:off x="12661747" y="7587054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 descr="A pesti Nemzeti Színház volt a világ harmadik ...">
            <a:extLst>
              <a:ext uri="{FF2B5EF4-FFF2-40B4-BE49-F238E27FC236}">
                <a16:creationId xmlns:a16="http://schemas.microsoft.com/office/drawing/2014/main" id="{A3753B2A-84E2-A20F-7143-8FEEE32D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871" y="573979"/>
            <a:ext cx="3505752" cy="257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0">
            <a:extLst>
              <a:ext uri="{FF2B5EF4-FFF2-40B4-BE49-F238E27FC236}">
                <a16:creationId xmlns:a16="http://schemas.microsoft.com/office/drawing/2014/main" id="{131D7D43-C891-52B4-1BF6-AD4A1B4A658A}"/>
              </a:ext>
            </a:extLst>
          </p:cNvPr>
          <p:cNvSpPr/>
          <p:nvPr/>
        </p:nvSpPr>
        <p:spPr>
          <a:xfrm>
            <a:off x="6035040" y="529511"/>
            <a:ext cx="4254937" cy="49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sk-SK" sz="31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Nagy </a:t>
            </a:r>
            <a:r>
              <a:rPr lang="sk-SK" sz="310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Imre</a:t>
            </a:r>
            <a:r>
              <a:rPr lang="en-US" sz="31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szerepkörei</a:t>
            </a:r>
            <a:endParaRPr lang="en-US" sz="3100" dirty="0"/>
          </a:p>
        </p:txBody>
      </p:sp>
      <p:pic>
        <p:nvPicPr>
          <p:cNvPr id="2052" name="Picture 4" descr="Magazin címkeoldal | Nemzeti Színház">
            <a:extLst>
              <a:ext uri="{FF2B5EF4-FFF2-40B4-BE49-F238E27FC236}">
                <a16:creationId xmlns:a16="http://schemas.microsoft.com/office/drawing/2014/main" id="{5C191407-4D26-77DD-16CC-63628ED15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4"/>
          <a:stretch>
            <a:fillRect/>
          </a:stretch>
        </p:blipFill>
        <p:spPr bwMode="auto">
          <a:xfrm>
            <a:off x="12317506" y="4176955"/>
            <a:ext cx="1986982" cy="260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493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Éva: Ruttkai Éva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5110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 színésznő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019544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Ruttkai Éva (1927–1986) Kossuth-díjas színésznő volt, a Vígszínház legendás művésze, aki pályafutása során számos emlékezetes női főszerepet formált meg.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4821674" y="25110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Színészi jellemzők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821674" y="3019544"/>
            <a:ext cx="3536156" cy="1726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Finom, árnyalt érzelmi játék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Női karakterek mély és komplex ábrázolása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Elegancia és intelligencia együttes megjelenítése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5038725"/>
            <a:ext cx="7556421" cy="1795820"/>
          </a:xfrm>
          <a:prstGeom prst="roundRect">
            <a:avLst>
              <a:gd name="adj" fmla="val 4642"/>
            </a:avLst>
          </a:prstGeom>
          <a:solidFill>
            <a:srgbClr val="E6CCCC"/>
          </a:solidFill>
          <a:ln/>
        </p:spPr>
      </p:sp>
      <p:sp>
        <p:nvSpPr>
          <p:cNvPr id="10" name="Text 6"/>
          <p:cNvSpPr/>
          <p:nvPr/>
        </p:nvSpPr>
        <p:spPr>
          <a:xfrm>
            <a:off x="1438513" y="5286613"/>
            <a:ext cx="671333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Miért fontos Éva szerepe?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Éva a remény és az élet szimbóluma a drámában – Ruttkai Éva képes volt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egyszerre törékenynek 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és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erősnek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megmutatni ezt a komplex karaktert, amely minden kudarc után újra reményt ad Ádámnak.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459224"/>
            <a:ext cx="4254937" cy="49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Ruttkai Éva szerepkörei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83" y="1205508"/>
            <a:ext cx="4052292" cy="50652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9183" y="6396752"/>
            <a:ext cx="1976914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Júlia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079183" y="6719411"/>
            <a:ext cx="4052292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Shakespeare Rómeó és Júliájának hősnője, amelyet Ruttkai érzelmileg mélyen árnyaltan formált meg</a:t>
            </a: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994" y="1205508"/>
            <a:ext cx="4052292" cy="50652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994" y="6396752"/>
            <a:ext cx="1976914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Anna Karenina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5288994" y="6719411"/>
            <a:ext cx="4052292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Tolsztoj hősnőjének színpadi változatában Ruttkai a tragikus sorsú női karaktert formálta meg</a:t>
            </a:r>
            <a:endParaRPr lang="en-US" sz="1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806" y="1205508"/>
            <a:ext cx="4052292" cy="50652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98806" y="6396752"/>
            <a:ext cx="1976914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Modern szerepek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9498806" y="6719411"/>
            <a:ext cx="4052292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Számos modern és klasszikus női főszerep megformálója volt a Vígszínházban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1079183" y="7315676"/>
            <a:ext cx="12471916" cy="454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Ruttkai Éva magyar filmtörténet meghatározó alakja is volt, számos emlékezetes filmalkotásban játszott. Éva szerepe különösen fontos volt számára, mert összefoglalta pályájának fő erényeit: érzelmi mélység és női karakterábrázolás mestersége.</a:t>
            </a:r>
            <a:endParaRPr lang="en-US" sz="1200" dirty="0"/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C01D08BB-A154-F579-8266-9E5BAF85DCD0}"/>
              </a:ext>
            </a:extLst>
          </p:cNvPr>
          <p:cNvSpPr/>
          <p:nvPr/>
        </p:nvSpPr>
        <p:spPr>
          <a:xfrm>
            <a:off x="12640235" y="7560783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ĺžnik 18">
            <a:extLst>
              <a:ext uri="{FF2B5EF4-FFF2-40B4-BE49-F238E27FC236}">
                <a16:creationId xmlns:a16="http://schemas.microsoft.com/office/drawing/2014/main" id="{15FE2795-AA10-7613-348F-DB545F75B0DB}"/>
              </a:ext>
            </a:extLst>
          </p:cNvPr>
          <p:cNvSpPr/>
          <p:nvPr/>
        </p:nvSpPr>
        <p:spPr>
          <a:xfrm>
            <a:off x="12640235" y="7537533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Shape 12"/>
          <p:cNvSpPr/>
          <p:nvPr/>
        </p:nvSpPr>
        <p:spPr>
          <a:xfrm>
            <a:off x="1659994" y="7280140"/>
            <a:ext cx="11310412" cy="827547"/>
          </a:xfrm>
          <a:prstGeom prst="roundRect">
            <a:avLst>
              <a:gd name="adj" fmla="val 12654"/>
            </a:avLst>
          </a:prstGeom>
          <a:solidFill>
            <a:srgbClr val="E6CCCC"/>
          </a:solidFill>
          <a:ln/>
        </p:spPr>
        <p:txBody>
          <a:bodyPr/>
          <a:lstStyle/>
          <a:p>
            <a:endParaRPr lang="sk-SK" sz="4000" dirty="0"/>
          </a:p>
        </p:txBody>
      </p:sp>
      <p:sp>
        <p:nvSpPr>
          <p:cNvPr id="2" name="Text 0"/>
          <p:cNvSpPr/>
          <p:nvPr/>
        </p:nvSpPr>
        <p:spPr>
          <a:xfrm>
            <a:off x="2179677" y="416481"/>
            <a:ext cx="3256121" cy="406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Lucifer: Trill Zsolt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677" y="1047631"/>
            <a:ext cx="3101102" cy="467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1"/>
          <p:cNvSpPr/>
          <p:nvPr/>
        </p:nvSpPr>
        <p:spPr>
          <a:xfrm>
            <a:off x="2179677" y="5816560"/>
            <a:ext cx="3917752" cy="172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6058657" y="1047631"/>
            <a:ext cx="1628061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4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 színész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058657" y="1404908"/>
            <a:ext cx="6035516" cy="1042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Született: 1972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Jászai Mari-díjas színművész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Nemzeti Színház vezető művésze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mai magyar színházi élet egyik legjelentősebb alakja</a:t>
            </a:r>
            <a:endParaRPr lang="en-US" sz="1600" dirty="0"/>
          </a:p>
        </p:txBody>
      </p:sp>
      <p:pic>
        <p:nvPicPr>
          <p:cNvPr id="7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429" y="3184387"/>
            <a:ext cx="8351930" cy="182338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669673" y="5498663"/>
            <a:ext cx="6035516" cy="172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"Voltaképpen nem is szerepekre vágyom, hanem mindig másfajta találkozásra."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2179677" y="5989957"/>
            <a:ext cx="5092779" cy="1122640"/>
          </a:xfrm>
          <a:prstGeom prst="roundRect">
            <a:avLst>
              <a:gd name="adj" fmla="val 6516"/>
            </a:avLst>
          </a:prstGeom>
          <a:solidFill>
            <a:srgbClr val="FFFAF6"/>
          </a:solidFill>
          <a:ln w="15240">
            <a:solidFill>
              <a:srgbClr val="E1C2C2"/>
            </a:solidFill>
            <a:prstDash val="solid"/>
          </a:ln>
          <a:effectLst>
            <a:outerShdw dist="1651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0" name="Shape 6"/>
          <p:cNvSpPr/>
          <p:nvPr/>
        </p:nvSpPr>
        <p:spPr>
          <a:xfrm>
            <a:off x="2164437" y="5989957"/>
            <a:ext cx="60960" cy="1122640"/>
          </a:xfrm>
          <a:prstGeom prst="roundRect">
            <a:avLst>
              <a:gd name="adj" fmla="val 89738"/>
            </a:avLst>
          </a:prstGeom>
          <a:solidFill>
            <a:srgbClr val="E1C2C2"/>
          </a:solidFill>
          <a:ln/>
        </p:spPr>
      </p:sp>
      <p:sp>
        <p:nvSpPr>
          <p:cNvPr id="11" name="Text 7"/>
          <p:cNvSpPr/>
          <p:nvPr/>
        </p:nvSpPr>
        <p:spPr>
          <a:xfrm>
            <a:off x="2370772" y="6135332"/>
            <a:ext cx="4756309" cy="813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 másfél évtizeden át Lucifert játszó színész</a:t>
            </a:r>
            <a:r>
              <a:rPr lang="en-US" sz="2550" b="1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Ádám lett…</a:t>
            </a:r>
            <a:endParaRPr lang="en-US" sz="2550" dirty="0"/>
          </a:p>
        </p:txBody>
      </p:sp>
      <p:sp>
        <p:nvSpPr>
          <p:cNvPr id="12" name="Shape 8"/>
          <p:cNvSpPr/>
          <p:nvPr/>
        </p:nvSpPr>
        <p:spPr>
          <a:xfrm>
            <a:off x="7357824" y="5989957"/>
            <a:ext cx="5092898" cy="1122640"/>
          </a:xfrm>
          <a:prstGeom prst="roundRect">
            <a:avLst>
              <a:gd name="adj" fmla="val 6516"/>
            </a:avLst>
          </a:prstGeom>
          <a:solidFill>
            <a:srgbClr val="FFFAF6"/>
          </a:solidFill>
          <a:ln w="15240">
            <a:solidFill>
              <a:srgbClr val="CCC4EC"/>
            </a:solidFill>
            <a:prstDash val="solid"/>
          </a:ln>
          <a:effectLst>
            <a:outerShdw dist="1651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sk-SK" dirty="0"/>
          </a:p>
        </p:txBody>
      </p:sp>
      <p:sp>
        <p:nvSpPr>
          <p:cNvPr id="13" name="Shape 9"/>
          <p:cNvSpPr/>
          <p:nvPr/>
        </p:nvSpPr>
        <p:spPr>
          <a:xfrm>
            <a:off x="7342584" y="5989957"/>
            <a:ext cx="60960" cy="1122640"/>
          </a:xfrm>
          <a:prstGeom prst="roundRect">
            <a:avLst>
              <a:gd name="adj" fmla="val 89738"/>
            </a:avLst>
          </a:prstGeom>
          <a:solidFill>
            <a:srgbClr val="CCC4EC"/>
          </a:solidFill>
          <a:ln/>
        </p:spPr>
      </p:sp>
      <p:sp>
        <p:nvSpPr>
          <p:cNvPr id="14" name="Text 10"/>
          <p:cNvSpPr/>
          <p:nvPr/>
        </p:nvSpPr>
        <p:spPr>
          <a:xfrm>
            <a:off x="7548920" y="6135332"/>
            <a:ext cx="1628061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Színészi stílus</a:t>
            </a:r>
            <a:endParaRPr lang="en-US" dirty="0"/>
          </a:p>
        </p:txBody>
      </p:sp>
      <p:sp>
        <p:nvSpPr>
          <p:cNvPr id="15" name="Text 11"/>
          <p:cNvSpPr/>
          <p:nvPr/>
        </p:nvSpPr>
        <p:spPr>
          <a:xfrm>
            <a:off x="7548920" y="6389888"/>
            <a:ext cx="4756428" cy="577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erőteljes fizikai jelenlét</a:t>
            </a:r>
            <a:endParaRPr lang="en-US" sz="14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modern, expresszív játék</a:t>
            </a:r>
            <a:endParaRPr lang="en-US" sz="1400" dirty="0"/>
          </a:p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filozófiai mélység + szenvedély</a:t>
            </a:r>
            <a:endParaRPr lang="en-US" sz="1400" dirty="0"/>
          </a:p>
        </p:txBody>
      </p:sp>
      <p:sp>
        <p:nvSpPr>
          <p:cNvPr id="18" name="Text 13"/>
          <p:cNvSpPr/>
          <p:nvPr/>
        </p:nvSpPr>
        <p:spPr>
          <a:xfrm>
            <a:off x="1889220" y="7478767"/>
            <a:ext cx="10826319" cy="51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Miért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különleges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Luciferként? </a:t>
            </a:r>
            <a:r>
              <a:rPr lang="sk-SK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Trill Zsolt Lucifere nem csak ironikus, hanem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lázadó, </a:t>
            </a: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energikus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és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b="1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drámai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ami közelebb hozza a mai nézőhöz a karaktert</a:t>
            </a:r>
            <a:r>
              <a:rPr lang="en-US" sz="12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40951"/>
            <a:ext cx="50080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1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Trill Zsolt szerepkörei</a:t>
            </a:r>
            <a:endParaRPr lang="en-US" sz="3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858685"/>
            <a:ext cx="992267" cy="18976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057043"/>
            <a:ext cx="33997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Kiemelkedő színházi szerepei: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486263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Bánk bán  -  Tartuffe  -  III.Richárd  -  Don Quijote  -  Revizor   -  Sólyompecsenye -  Szívem királynője  -  Mester és Margita  - 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Tóték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…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418820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klasszikus és modern főszerepek a Nemzeti Színházban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756303"/>
            <a:ext cx="992267" cy="153042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3954661"/>
            <a:ext cx="28263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Filmes és egyéb munkák: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4383881"/>
            <a:ext cx="6365796" cy="704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magyar filmek és televíziós szerepek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rendezőként is aktív</a:t>
            </a:r>
            <a:endParaRPr lang="en-US" sz="15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286732"/>
            <a:ext cx="992267" cy="146101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470815" y="54850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Szakmai jelentőség: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470815" y="5914311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Lucifer megformálása nála már egy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kortárs értelmezés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amely új jelentést adott a szerepnek a 21. századi közönség számára.</a:t>
            </a:r>
            <a:endParaRPr lang="en-US" sz="1550" dirty="0"/>
          </a:p>
        </p:txBody>
      </p:sp>
      <p:sp>
        <p:nvSpPr>
          <p:cNvPr id="14" name="Text 8"/>
          <p:cNvSpPr/>
          <p:nvPr/>
        </p:nvSpPr>
        <p:spPr>
          <a:xfrm>
            <a:off x="6280190" y="697099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„Az ember célja a küzdés maga."</a:t>
            </a:r>
            <a:endParaRPr lang="en-US" sz="1550" dirty="0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88E2CD90-19CA-221C-B72E-63282C5740AF}"/>
              </a:ext>
            </a:extLst>
          </p:cNvPr>
          <p:cNvSpPr/>
          <p:nvPr/>
        </p:nvSpPr>
        <p:spPr>
          <a:xfrm>
            <a:off x="12640235" y="7586008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41903"/>
            <a:ext cx="52660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Három művész, egy mű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859637"/>
            <a:ext cx="3679031" cy="2111335"/>
          </a:xfrm>
          <a:prstGeom prst="roundRect">
            <a:avLst>
              <a:gd name="adj" fmla="val 394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2540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86168" y="20656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Különböző korszakok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486168" y="2494836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Három különböző korszak kiemelkedő művészei formálták meg a szerepeket, mindegyik a maga korában és stílusában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157579" y="1859637"/>
            <a:ext cx="3679031" cy="2111335"/>
          </a:xfrm>
          <a:prstGeom prst="roundRect">
            <a:avLst>
              <a:gd name="adj" fmla="val 394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2540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10363557" y="20656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Saját stílus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557" y="2494836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Mindhárman saját egyedi stílusukkal formálták meg a szerepet, amely összhangban volt színészi filozófiájukkal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280190" y="4169331"/>
            <a:ext cx="7556421" cy="1476256"/>
          </a:xfrm>
          <a:prstGeom prst="roundRect">
            <a:avLst>
              <a:gd name="adj" fmla="val 5647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2540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86168" y="43753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Philosophiai mélység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486168" y="4804529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három karakter együtt adja a mű filozófiai mélységét, amelyben hit, remény és kétely találkozik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280190" y="5918359"/>
            <a:ext cx="7556421" cy="14883"/>
          </a:xfrm>
          <a:prstGeom prst="rect">
            <a:avLst/>
          </a:prstGeom>
          <a:solidFill>
            <a:srgbClr val="6F655D">
              <a:alpha val="5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577846" y="6429256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Az </a:t>
            </a:r>
            <a:r>
              <a:rPr lang="en-US" sz="1550" i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Az ember tragédiája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mindhárom színész pályáján fontos és meghatározó szerep volt, de eltérő mértékben tekinthető életművük csúcspontjának.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280190" y="6206014"/>
            <a:ext cx="22860" cy="1081564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4F2CF1D0-C622-9FA3-EDA8-A83EB09AEE4B}"/>
              </a:ext>
            </a:extLst>
          </p:cNvPr>
          <p:cNvSpPr/>
          <p:nvPr/>
        </p:nvSpPr>
        <p:spPr>
          <a:xfrm>
            <a:off x="12640235" y="7560349"/>
            <a:ext cx="1893346" cy="570155"/>
          </a:xfrm>
          <a:prstGeom prst="rect">
            <a:avLst/>
          </a:prstGeom>
          <a:solidFill>
            <a:srgbClr val="FFFAF6"/>
          </a:solidFill>
          <a:ln>
            <a:solidFill>
              <a:srgbClr val="FFFA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962</Words>
  <Application>Microsoft Office PowerPoint</Application>
  <PresentationFormat>Vlastná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Playfair Display Semi Bold</vt:lpstr>
      <vt:lpstr>Public Sans</vt:lpstr>
      <vt:lpstr>Arial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Katarina Bitterova</cp:lastModifiedBy>
  <cp:revision>4</cp:revision>
  <dcterms:created xsi:type="dcterms:W3CDTF">2026-04-11T06:46:49Z</dcterms:created>
  <dcterms:modified xsi:type="dcterms:W3CDTF">2026-04-11T08:03:55Z</dcterms:modified>
</cp:coreProperties>
</file>