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5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4711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4057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423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</a:lstStyle>
          <a:p>
            <a:r>
              <a:rPr lang="hu-HU" dirty="0"/>
              <a:t>Mintacím szerkesztés</a:t>
            </a:r>
            <a:r>
              <a:rPr lang="en-US" dirty="0"/>
              <a:t>ő</a:t>
            </a:r>
            <a:r>
              <a:rPr lang="hu-HU" dirty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1pPr>
            <a:lvl2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2pPr>
            <a:lvl3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3pPr>
            <a:lvl4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4pPr>
            <a:lvl5pPr>
              <a:defRPr>
                <a:latin typeface="Courier New" panose="02070309020205020404" pitchFamily="49" charset="0"/>
                <a:cs typeface="Courier New" panose="02070309020205020404" pitchFamily="49" charset="0"/>
              </a:defRPr>
            </a:lvl5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7114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0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323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99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23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823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97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F3C59-28D8-4F33-B622-95BBDFE8B8F3}" type="datetimeFigureOut">
              <a:rPr lang="hu-HU" smtClean="0"/>
              <a:t>2018. 04. 22.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B713-1C57-4BFD-944E-78B0FD45C6F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1604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noProof="0"/>
              <a:t>Mintacím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/>
              <a:t>Mintaszöveg szerkesztése</a:t>
            </a:r>
          </a:p>
          <a:p>
            <a:pPr lvl="1"/>
            <a:r>
              <a:rPr lang="hu-HU" noProof="0"/>
              <a:t>Második szint</a:t>
            </a:r>
          </a:p>
          <a:p>
            <a:pPr lvl="2"/>
            <a:r>
              <a:rPr lang="hu-HU" noProof="0"/>
              <a:t>Harmadik szint</a:t>
            </a:r>
          </a:p>
          <a:p>
            <a:pPr lvl="3"/>
            <a:r>
              <a:rPr lang="hu-HU" noProof="0"/>
              <a:t>Negyedik szint</a:t>
            </a:r>
          </a:p>
          <a:p>
            <a:pPr lvl="4"/>
            <a:r>
              <a:rPr lang="hu-HU" noProof="0"/>
              <a:t>Ötödik szint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9F3C59-28D8-4F33-B622-95BBDFE8B8F3}" type="datetimeFigureOut">
              <a:rPr lang="hu-HU" noProof="0" smtClean="0"/>
              <a:t>2018. 04. 22.</a:t>
            </a:fld>
            <a:endParaRPr lang="hu-HU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B713-1C57-4BFD-944E-78B0FD45C6FA}" type="slidenum">
              <a:rPr lang="hu-HU" noProof="0" smtClean="0"/>
              <a:t>‹#›</a:t>
            </a:fld>
            <a:endParaRPr lang="hu-HU" noProof="0"/>
          </a:p>
        </p:txBody>
      </p:sp>
    </p:spTree>
    <p:extLst>
      <p:ext uri="{BB962C8B-B14F-4D97-AF65-F5344CB8AC3E}">
        <p14:creationId xmlns:p14="http://schemas.microsoft.com/office/powerpoint/2010/main" val="210919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5B9"/>
          </a:solidFill>
          <a:latin typeface="Copperplate Gothic Bold" panose="020E07050202060204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anose="05020102010507070707" pitchFamily="18" charset="2"/>
        <a:buChar char=""/>
        <a:defRPr sz="2800" kern="1200">
          <a:solidFill>
            <a:srgbClr val="FFF5B9"/>
          </a:solidFill>
          <a:latin typeface="Copperplate Gothic Bold" panose="020E07050202060204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"/>
        <a:defRPr sz="2400" kern="1200">
          <a:solidFill>
            <a:srgbClr val="FFF5B9"/>
          </a:solidFill>
          <a:latin typeface="Copperplate Gothic Bold" panose="020E07050202060204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anose="05020102010507070707" pitchFamily="18" charset="2"/>
        <a:buChar char=""/>
        <a:defRPr sz="2000" kern="1200">
          <a:solidFill>
            <a:srgbClr val="FFF5B9"/>
          </a:solidFill>
          <a:latin typeface="Copperplate Gothic Bold" panose="020E07050202060204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FFF5B9"/>
          </a:solidFill>
          <a:latin typeface="Copperplate Gothic Bold" panose="020E07050202060204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rgbClr val="FFF5B9"/>
          </a:solidFill>
          <a:latin typeface="Copperplate Gothic Bold" panose="020E07050202060204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9DE0E5C-F067-4D8B-8F41-B41E91CC14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2208"/>
            <a:ext cx="9144000" cy="1773583"/>
          </a:xfrm>
        </p:spPr>
        <p:txBody>
          <a:bodyPr/>
          <a:lstStyle/>
          <a:p>
            <a:r>
              <a:rPr lang="hu-HU" dirty="0" err="1"/>
              <a:t>Paulay</a:t>
            </a:r>
            <a:r>
              <a:rPr lang="hu-HU" dirty="0"/>
              <a:t> Ede:</a:t>
            </a:r>
            <a:br>
              <a:rPr lang="hu-HU" dirty="0"/>
            </a:br>
            <a:r>
              <a:rPr lang="hu-HU" dirty="0"/>
              <a:t>Az ember tragédiája</a:t>
            </a:r>
          </a:p>
        </p:txBody>
      </p:sp>
    </p:spTree>
    <p:extLst>
      <p:ext uri="{BB962C8B-B14F-4D97-AF65-F5344CB8AC3E}">
        <p14:creationId xmlns:p14="http://schemas.microsoft.com/office/powerpoint/2010/main" val="124388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D869C35-2865-4640-B878-9CF5364A0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A rendező:</a:t>
            </a:r>
            <a:br>
              <a:rPr lang="hu-HU"/>
            </a:br>
            <a:r>
              <a:rPr lang="hu-HU"/>
              <a:t>Paulay Ede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463341F-13BD-4FF1-B0E2-58894B4FB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5250873" cy="4351337"/>
          </a:xfrm>
        </p:spPr>
        <p:txBody>
          <a:bodyPr>
            <a:normAutofit/>
          </a:bodyPr>
          <a:lstStyle/>
          <a:p>
            <a:r>
              <a:rPr lang="hu-HU" sz="2000" dirty="0"/>
              <a:t>1836. március 12-én született Tokajban, szülei akarata ellenére az egyházi pálya helyett a színészi karriert választotta ami egész életét befolyásolta.</a:t>
            </a:r>
          </a:p>
          <a:p>
            <a:r>
              <a:rPr lang="hu-HU" sz="2000" dirty="0"/>
              <a:t>1868-ban sikeres színészi pályafutása után </a:t>
            </a:r>
            <a:r>
              <a:rPr lang="hu-HU" sz="2000" dirty="0" err="1"/>
              <a:t>Radnótfáy</a:t>
            </a:r>
            <a:r>
              <a:rPr lang="hu-HU" sz="2000" dirty="0"/>
              <a:t> Sámuel a Nemzeti Színház rendezőjévé nevezte ki. Rendezői karrierje során színpadra vitte többek közt a Bánk Bánt valamint Az ember tragédiáját is.</a:t>
            </a:r>
          </a:p>
        </p:txBody>
      </p:sp>
      <p:pic>
        <p:nvPicPr>
          <p:cNvPr id="4098" name="Picture 2" descr="http://mek.oszk.hu/02100/02139/html/img/601.jpg">
            <a:extLst>
              <a:ext uri="{FF2B5EF4-FFF2-40B4-BE49-F238E27FC236}">
                <a16:creationId xmlns:a16="http://schemas.microsoft.com/office/drawing/2014/main" id="{1EC509E4-6073-49E2-A229-7FC0DDA3D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265" y="1691321"/>
            <a:ext cx="3108097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454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2E8F624-D325-470A-B40B-C58F69E89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143500"/>
            <a:ext cx="5250873" cy="4570999"/>
          </a:xfrm>
        </p:spPr>
        <p:txBody>
          <a:bodyPr>
            <a:normAutofit/>
          </a:bodyPr>
          <a:lstStyle/>
          <a:p>
            <a:r>
              <a:rPr lang="hu-HU" sz="2400" dirty="0"/>
              <a:t>1877-ben drámai főrendező </a:t>
            </a:r>
            <a:r>
              <a:rPr lang="hu-HU" sz="2400" dirty="0" err="1"/>
              <a:t>let</a:t>
            </a:r>
            <a:r>
              <a:rPr lang="en-US" sz="2400" dirty="0"/>
              <a:t>t. </a:t>
            </a:r>
            <a:r>
              <a:rPr lang="en-US" sz="2400" dirty="0" err="1"/>
              <a:t>Ezt</a:t>
            </a:r>
            <a:r>
              <a:rPr lang="en-US" sz="2400" dirty="0"/>
              <a:t> </a:t>
            </a:r>
            <a:r>
              <a:rPr lang="en-US" sz="2400" dirty="0" err="1"/>
              <a:t>követően</a:t>
            </a:r>
            <a:r>
              <a:rPr lang="en-US" sz="2400" dirty="0"/>
              <a:t> </a:t>
            </a:r>
            <a:r>
              <a:rPr lang="en-US" sz="2400" dirty="0" err="1"/>
              <a:t>élete</a:t>
            </a:r>
            <a:r>
              <a:rPr lang="en-US" sz="2400" dirty="0"/>
              <a:t> </a:t>
            </a:r>
            <a:r>
              <a:rPr lang="en-US" sz="2400" dirty="0" err="1"/>
              <a:t>nagy</a:t>
            </a:r>
            <a:r>
              <a:rPr lang="en-US" sz="2400" dirty="0"/>
              <a:t> </a:t>
            </a:r>
            <a:r>
              <a:rPr lang="en-US" sz="2400" dirty="0" err="1"/>
              <a:t>részét</a:t>
            </a:r>
            <a:r>
              <a:rPr lang="en-US" sz="2400" dirty="0"/>
              <a:t> </a:t>
            </a:r>
            <a:r>
              <a:rPr lang="en-US" sz="2400" dirty="0" err="1"/>
              <a:t>színi</a:t>
            </a:r>
            <a:r>
              <a:rPr lang="en-US" sz="2400" dirty="0"/>
              <a:t> </a:t>
            </a:r>
            <a:r>
              <a:rPr lang="en-US" sz="2400" dirty="0" err="1"/>
              <a:t>iskolai</a:t>
            </a:r>
            <a:r>
              <a:rPr lang="en-US" sz="2400" dirty="0"/>
              <a:t> </a:t>
            </a:r>
            <a:r>
              <a:rPr lang="en-US" sz="2400" dirty="0" err="1"/>
              <a:t>tanításnak</a:t>
            </a:r>
            <a:r>
              <a:rPr lang="en-US" sz="2400" dirty="0"/>
              <a:t> </a:t>
            </a:r>
            <a:r>
              <a:rPr lang="en-US" sz="2400" dirty="0" err="1"/>
              <a:t>szentelte</a:t>
            </a:r>
            <a:r>
              <a:rPr lang="en-US" sz="2400" dirty="0"/>
              <a:t>. </a:t>
            </a:r>
            <a:r>
              <a:rPr lang="en-US" sz="2400" dirty="0" err="1"/>
              <a:t>Nemzetközi</a:t>
            </a:r>
            <a:r>
              <a:rPr lang="en-US" sz="2400" dirty="0"/>
              <a:t> </a:t>
            </a:r>
            <a:r>
              <a:rPr lang="en-US" sz="2400" dirty="0" err="1"/>
              <a:t>tekintélyt</a:t>
            </a:r>
            <a:r>
              <a:rPr lang="en-US" sz="2400" dirty="0"/>
              <a:t> </a:t>
            </a:r>
            <a:r>
              <a:rPr lang="en-US" sz="2400" dirty="0" err="1"/>
              <a:t>nyert</a:t>
            </a:r>
            <a:r>
              <a:rPr lang="en-US" sz="2400" dirty="0"/>
              <a:t> el </a:t>
            </a:r>
            <a:r>
              <a:rPr lang="en-US" sz="2400" dirty="0" err="1"/>
              <a:t>munkásságával</a:t>
            </a:r>
            <a:endParaRPr lang="en-US" sz="2400" dirty="0"/>
          </a:p>
          <a:p>
            <a:r>
              <a:rPr lang="en-US" sz="2400" dirty="0"/>
              <a:t>1881-ben </a:t>
            </a:r>
            <a:r>
              <a:rPr lang="en-US" sz="2400" dirty="0" err="1"/>
              <a:t>még</a:t>
            </a:r>
            <a:r>
              <a:rPr lang="en-US" sz="2400" dirty="0"/>
              <a:t> a Ferenc </a:t>
            </a:r>
            <a:r>
              <a:rPr lang="en-US" sz="2400" dirty="0" err="1"/>
              <a:t>József</a:t>
            </a:r>
            <a:r>
              <a:rPr lang="en-US" sz="2400" dirty="0"/>
              <a:t>-rend </a:t>
            </a:r>
            <a:r>
              <a:rPr lang="en-US" sz="2400" dirty="0" err="1"/>
              <a:t>lovegkeresztjét</a:t>
            </a:r>
            <a:r>
              <a:rPr lang="en-US" sz="2400" dirty="0"/>
              <a:t> is.</a:t>
            </a:r>
          </a:p>
          <a:p>
            <a:r>
              <a:rPr lang="en-US" sz="2400" dirty="0"/>
              <a:t>1849. </a:t>
            </a:r>
            <a:r>
              <a:rPr lang="en-US" sz="2400" dirty="0" err="1"/>
              <a:t>március</a:t>
            </a:r>
            <a:r>
              <a:rPr lang="en-US" sz="2400" dirty="0"/>
              <a:t> 12-én </a:t>
            </a:r>
            <a:r>
              <a:rPr lang="en-US" sz="2400" dirty="0" err="1"/>
              <a:t>elhunyt</a:t>
            </a:r>
            <a:r>
              <a:rPr lang="en-US" sz="2400" dirty="0"/>
              <a:t>.</a:t>
            </a:r>
          </a:p>
        </p:txBody>
      </p:sp>
      <p:pic>
        <p:nvPicPr>
          <p:cNvPr id="5122" name="Picture 2" descr="Paulay Ede, AdorjÃ¡n Berta (FotÃ³: OSZK)">
            <a:extLst>
              <a:ext uri="{FF2B5EF4-FFF2-40B4-BE49-F238E27FC236}">
                <a16:creationId xmlns:a16="http://schemas.microsoft.com/office/drawing/2014/main" id="{1DF623ED-4FD0-4611-9B37-EF75E407FB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" t="3031" r="2696" b="9715"/>
          <a:stretch/>
        </p:blipFill>
        <p:spPr bwMode="auto">
          <a:xfrm>
            <a:off x="1934817" y="1143500"/>
            <a:ext cx="2663687" cy="4570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63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898A9C-BCCD-42C4-83B8-4ED19F494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színdarab</a:t>
            </a:r>
            <a:r>
              <a:rPr lang="en-US" dirty="0"/>
              <a:t> </a:t>
            </a:r>
            <a:r>
              <a:rPr lang="en-US" dirty="0" err="1"/>
              <a:t>szereposztása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07ECCC3-589B-4687-A8C4-E718B16E1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6006247" cy="4351337"/>
          </a:xfrm>
        </p:spPr>
        <p:txBody>
          <a:bodyPr/>
          <a:lstStyle/>
          <a:p>
            <a:r>
              <a:rPr lang="en-US" dirty="0" err="1"/>
              <a:t>Ádám</a:t>
            </a:r>
            <a:r>
              <a:rPr lang="en-US" dirty="0"/>
              <a:t> </a:t>
            </a:r>
            <a:r>
              <a:rPr lang="en-US" dirty="0" err="1"/>
              <a:t>szerepében</a:t>
            </a:r>
            <a:endParaRPr lang="en-US" dirty="0"/>
          </a:p>
          <a:p>
            <a:pPr lvl="1"/>
            <a:r>
              <a:rPr lang="en-US" dirty="0"/>
              <a:t>Nagy Imre (1849 – 1893)</a:t>
            </a:r>
          </a:p>
          <a:p>
            <a:pPr lvl="2"/>
            <a:r>
              <a:rPr lang="en-US" dirty="0"/>
              <a:t>Kossuth Lajos </a:t>
            </a:r>
            <a:r>
              <a:rPr lang="en-US" dirty="0" err="1"/>
              <a:t>keresztfia</a:t>
            </a:r>
            <a:r>
              <a:rPr lang="en-US" dirty="0"/>
              <a:t>.</a:t>
            </a:r>
          </a:p>
          <a:p>
            <a:pPr lvl="2"/>
            <a:r>
              <a:rPr lang="en-US" dirty="0" err="1"/>
              <a:t>Egész</a:t>
            </a:r>
            <a:r>
              <a:rPr lang="en-US" dirty="0"/>
              <a:t> </a:t>
            </a:r>
            <a:r>
              <a:rPr lang="en-US" dirty="0" err="1"/>
              <a:t>életét</a:t>
            </a:r>
            <a:r>
              <a:rPr lang="en-US" dirty="0"/>
              <a:t> a </a:t>
            </a:r>
            <a:r>
              <a:rPr lang="en-US" dirty="0" err="1"/>
              <a:t>színészkedésnek</a:t>
            </a:r>
            <a:br>
              <a:rPr lang="en-US" dirty="0"/>
            </a:br>
            <a:r>
              <a:rPr lang="en-US" dirty="0" err="1"/>
              <a:t>szentelte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dirty="0" err="1"/>
              <a:t>vígszínház</a:t>
            </a:r>
            <a:r>
              <a:rPr lang="en-US" dirty="0"/>
              <a:t> </a:t>
            </a:r>
            <a:r>
              <a:rPr lang="en-US" dirty="0" err="1"/>
              <a:t>szerződött</a:t>
            </a:r>
            <a:r>
              <a:rPr lang="en-US" dirty="0"/>
              <a:t> </a:t>
            </a:r>
            <a:r>
              <a:rPr lang="en-US" dirty="0" err="1"/>
              <a:t>színésze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1026" name="Picture 2" descr="KÃ©ptalÃ¡lat a kÃ¶vetkezÅre: âNagy imre szÃ­nÃ©szâ">
            <a:extLst>
              <a:ext uri="{FF2B5EF4-FFF2-40B4-BE49-F238E27FC236}">
                <a16:creationId xmlns:a16="http://schemas.microsoft.com/office/drawing/2014/main" id="{C9872FAF-9112-44C4-8AFE-885C840396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667" y="1828800"/>
            <a:ext cx="2497667" cy="4351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966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92F9ED3-5085-4754-890C-1E78C3BC1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5833969" cy="4351337"/>
          </a:xfrm>
        </p:spPr>
        <p:txBody>
          <a:bodyPr/>
          <a:lstStyle/>
          <a:p>
            <a:r>
              <a:rPr lang="en-US" dirty="0" err="1"/>
              <a:t>Éva</a:t>
            </a:r>
            <a:r>
              <a:rPr lang="en-US" dirty="0"/>
              <a:t> </a:t>
            </a:r>
            <a:r>
              <a:rPr lang="en-US" dirty="0" err="1"/>
              <a:t>szerepében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Jászai</a:t>
            </a:r>
            <a:r>
              <a:rPr lang="en-US" dirty="0"/>
              <a:t> Mari (1850 – 1926)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magyar</a:t>
            </a:r>
            <a:r>
              <a:rPr lang="en-US" dirty="0"/>
              <a:t> </a:t>
            </a:r>
            <a:r>
              <a:rPr lang="en-US" dirty="0" err="1"/>
              <a:t>színm</a:t>
            </a:r>
            <a:r>
              <a:rPr lang="hu-HU" dirty="0"/>
              <a:t>ű</a:t>
            </a:r>
            <a:r>
              <a:rPr lang="en-US" dirty="0" err="1"/>
              <a:t>vészet</a:t>
            </a:r>
            <a:r>
              <a:rPr lang="en-US" dirty="0"/>
              <a:t> </a:t>
            </a:r>
            <a:r>
              <a:rPr lang="en-US" dirty="0" err="1"/>
              <a:t>egyik</a:t>
            </a:r>
            <a:r>
              <a:rPr lang="en-US" dirty="0"/>
              <a:t> leg</a:t>
            </a:r>
            <a:br>
              <a:rPr lang="en-US" dirty="0"/>
            </a:br>
            <a:r>
              <a:rPr lang="en-US" dirty="0" err="1"/>
              <a:t>elismertebb</a:t>
            </a:r>
            <a:r>
              <a:rPr lang="en-US" dirty="0"/>
              <a:t> </a:t>
            </a:r>
            <a:r>
              <a:rPr lang="en-US" dirty="0" err="1"/>
              <a:t>és</a:t>
            </a:r>
            <a:r>
              <a:rPr lang="en-US" dirty="0"/>
              <a:t> </a:t>
            </a:r>
            <a:r>
              <a:rPr lang="en-US" dirty="0" err="1"/>
              <a:t>jelentős</a:t>
            </a:r>
            <a:r>
              <a:rPr lang="en-US" dirty="0"/>
              <a:t> </a:t>
            </a:r>
            <a:r>
              <a:rPr lang="en-US" dirty="0" err="1"/>
              <a:t>alakja</a:t>
            </a:r>
            <a:endParaRPr lang="en-US" dirty="0"/>
          </a:p>
          <a:p>
            <a:pPr lvl="2"/>
            <a:r>
              <a:rPr lang="en-US" dirty="0" err="1"/>
              <a:t>Több</a:t>
            </a:r>
            <a:r>
              <a:rPr lang="en-US" dirty="0"/>
              <a:t> mint 300 </a:t>
            </a:r>
            <a:r>
              <a:rPr lang="en-US" dirty="0" err="1"/>
              <a:t>szerepet</a:t>
            </a:r>
            <a:r>
              <a:rPr lang="en-US" dirty="0"/>
              <a:t> </a:t>
            </a:r>
            <a:r>
              <a:rPr lang="en-US" dirty="0" err="1"/>
              <a:t>játszott</a:t>
            </a:r>
            <a:br>
              <a:rPr lang="en-US" dirty="0"/>
            </a:br>
            <a:r>
              <a:rPr lang="en-US" dirty="0" err="1"/>
              <a:t>élete</a:t>
            </a:r>
            <a:r>
              <a:rPr lang="en-US" dirty="0"/>
              <a:t> </a:t>
            </a:r>
            <a:r>
              <a:rPr lang="en-US" dirty="0" err="1"/>
              <a:t>során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Színház</a:t>
            </a:r>
            <a:r>
              <a:rPr lang="en-US" dirty="0"/>
              <a:t> </a:t>
            </a:r>
            <a:r>
              <a:rPr lang="en-US" dirty="0" err="1"/>
              <a:t>illetve</a:t>
            </a:r>
            <a:r>
              <a:rPr lang="en-US" dirty="0"/>
              <a:t> a </a:t>
            </a:r>
            <a:r>
              <a:rPr lang="en-US" dirty="0" err="1"/>
              <a:t>Vígszínház</a:t>
            </a:r>
            <a:r>
              <a:rPr lang="en-US" dirty="0"/>
              <a:t> </a:t>
            </a:r>
            <a:r>
              <a:rPr lang="en-US" dirty="0" err="1"/>
              <a:t>szerződött</a:t>
            </a:r>
            <a:r>
              <a:rPr lang="en-US" dirty="0"/>
              <a:t> </a:t>
            </a:r>
            <a:r>
              <a:rPr lang="en-US" dirty="0" err="1"/>
              <a:t>színésze</a:t>
            </a:r>
            <a:br>
              <a:rPr lang="en-US" dirty="0"/>
            </a:br>
            <a:r>
              <a:rPr lang="en-US" dirty="0"/>
              <a:t>volt.</a:t>
            </a:r>
            <a:endParaRPr lang="hu-HU" dirty="0"/>
          </a:p>
        </p:txBody>
      </p:sp>
      <p:pic>
        <p:nvPicPr>
          <p:cNvPr id="2052" name="Picture 4" descr="https://upload.wikimedia.org/wikipedia/commons/thumb/b/b1/J%C3%A1szai_Mari_Gertrudis.jpg/800px-J%C3%A1szai_Mari_Gertrudis.jpg">
            <a:extLst>
              <a:ext uri="{FF2B5EF4-FFF2-40B4-BE49-F238E27FC236}">
                <a16:creationId xmlns:a16="http://schemas.microsoft.com/office/drawing/2014/main" id="{830E3905-CEED-43B1-86E0-0837A58FC9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3944" y="1828800"/>
            <a:ext cx="2823334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82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F72C8D-D352-416E-8659-96338B34F3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5127" y="1828800"/>
            <a:ext cx="5608682" cy="4351337"/>
          </a:xfrm>
        </p:spPr>
        <p:txBody>
          <a:bodyPr/>
          <a:lstStyle/>
          <a:p>
            <a:r>
              <a:rPr lang="en-US" dirty="0"/>
              <a:t>Lucifer </a:t>
            </a:r>
            <a:r>
              <a:rPr lang="en-US" dirty="0" err="1"/>
              <a:t>szerepében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Gyenes</a:t>
            </a:r>
            <a:r>
              <a:rPr lang="en-US" dirty="0"/>
              <a:t> László (1857 – 1924)</a:t>
            </a:r>
          </a:p>
          <a:p>
            <a:pPr lvl="2"/>
            <a:r>
              <a:rPr lang="en-US" dirty="0" err="1"/>
              <a:t>Színakadémia</a:t>
            </a:r>
            <a:r>
              <a:rPr lang="en-US" dirty="0"/>
              <a:t> </a:t>
            </a:r>
            <a:r>
              <a:rPr lang="en-US" dirty="0" err="1"/>
              <a:t>magasan</a:t>
            </a:r>
            <a:r>
              <a:rPr lang="en-US" dirty="0"/>
              <a:t> </a:t>
            </a:r>
            <a:r>
              <a:rPr lang="en-US" dirty="0" err="1"/>
              <a:t>elismert</a:t>
            </a:r>
            <a:r>
              <a:rPr lang="en-US" dirty="0"/>
              <a:t> </a:t>
            </a:r>
            <a:r>
              <a:rPr lang="en-US" dirty="0" err="1"/>
              <a:t>diákja</a:t>
            </a:r>
            <a:r>
              <a:rPr lang="en-US" dirty="0"/>
              <a:t> volt.</a:t>
            </a:r>
          </a:p>
          <a:p>
            <a:pPr lvl="2"/>
            <a:r>
              <a:rPr lang="en-US" dirty="0"/>
              <a:t>A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Színház</a:t>
            </a:r>
            <a:r>
              <a:rPr lang="en-US" dirty="0"/>
              <a:t> </a:t>
            </a:r>
            <a:r>
              <a:rPr lang="en-US" dirty="0" err="1"/>
              <a:t>szerződött</a:t>
            </a:r>
            <a:r>
              <a:rPr lang="en-US" dirty="0"/>
              <a:t> </a:t>
            </a:r>
            <a:r>
              <a:rPr lang="en-US" dirty="0" err="1"/>
              <a:t>színésze</a:t>
            </a:r>
            <a:endParaRPr lang="hu-HU" dirty="0"/>
          </a:p>
        </p:txBody>
      </p:sp>
      <p:pic>
        <p:nvPicPr>
          <p:cNvPr id="3074" name="Picture 2" descr="https://upload.wikimedia.org/wikipedia/commons/2/28/Gyenes_L%C3%A1szl%C3%B3-AZ_Ember_trag%C3%A9di%C3%A1j%C3%A1ban.jpg">
            <a:extLst>
              <a:ext uri="{FF2B5EF4-FFF2-40B4-BE49-F238E27FC236}">
                <a16:creationId xmlns:a16="http://schemas.microsoft.com/office/drawing/2014/main" id="{2F61D5D1-AA89-47F3-9E47-202755C09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8432" y="1828800"/>
            <a:ext cx="2937457" cy="435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6791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731111-0312-4677-B815-FB8202269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színdarab</a:t>
            </a:r>
            <a:r>
              <a:rPr lang="en-US" dirty="0"/>
              <a:t> </a:t>
            </a:r>
            <a:r>
              <a:rPr lang="en-US" dirty="0" err="1"/>
              <a:t>jelentőssége</a:t>
            </a:r>
            <a:r>
              <a:rPr lang="en-US" dirty="0"/>
              <a:t> 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DC66DD9-BDE5-4DDD-9190-130670290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Paulay</a:t>
            </a:r>
            <a:r>
              <a:rPr lang="en-US" dirty="0"/>
              <a:t> Ede </a:t>
            </a:r>
            <a:r>
              <a:rPr lang="en-US" dirty="0" err="1"/>
              <a:t>féle</a:t>
            </a:r>
            <a:r>
              <a:rPr lang="en-US" dirty="0"/>
              <a:t> Az ember </a:t>
            </a:r>
            <a:r>
              <a:rPr lang="en-US" dirty="0" err="1"/>
              <a:t>tragédiája</a:t>
            </a:r>
            <a:r>
              <a:rPr lang="en-US" dirty="0"/>
              <a:t> </a:t>
            </a:r>
            <a:r>
              <a:rPr lang="en-US" dirty="0" err="1"/>
              <a:t>rendezés</a:t>
            </a:r>
            <a:r>
              <a:rPr lang="en-US" dirty="0"/>
              <a:t> a m</a:t>
            </a:r>
            <a:r>
              <a:rPr lang="hu-HU" dirty="0"/>
              <a:t>ű</a:t>
            </a:r>
            <a:r>
              <a:rPr lang="en-US" dirty="0"/>
              <a:t> </a:t>
            </a:r>
            <a:r>
              <a:rPr lang="en-US" dirty="0" err="1"/>
              <a:t>első</a:t>
            </a:r>
            <a:r>
              <a:rPr lang="en-US" dirty="0"/>
              <a:t> </a:t>
            </a:r>
            <a:r>
              <a:rPr lang="en-US" dirty="0" err="1"/>
              <a:t>színpadi</a:t>
            </a:r>
            <a:r>
              <a:rPr lang="en-US" dirty="0"/>
              <a:t> </a:t>
            </a:r>
            <a:r>
              <a:rPr lang="en-US" dirty="0" err="1"/>
              <a:t>megvalósítása</a:t>
            </a:r>
            <a:r>
              <a:rPr lang="en-US" dirty="0"/>
              <a:t>, </a:t>
            </a:r>
            <a:r>
              <a:rPr lang="en-US" dirty="0" err="1"/>
              <a:t>amelynek</a:t>
            </a:r>
            <a:r>
              <a:rPr lang="en-US" dirty="0"/>
              <a:t> </a:t>
            </a:r>
            <a:r>
              <a:rPr lang="en-US" dirty="0" err="1"/>
              <a:t>bemutatására</a:t>
            </a:r>
            <a:r>
              <a:rPr lang="en-US" dirty="0"/>
              <a:t> a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Színház</a:t>
            </a:r>
            <a:r>
              <a:rPr lang="en-US" dirty="0"/>
              <a:t> </a:t>
            </a:r>
            <a:r>
              <a:rPr lang="en-US" dirty="0" err="1"/>
              <a:t>színpadán</a:t>
            </a:r>
            <a:r>
              <a:rPr lang="en-US" dirty="0"/>
              <a:t> </a:t>
            </a:r>
            <a:r>
              <a:rPr lang="en-US" dirty="0" err="1"/>
              <a:t>kerül</a:t>
            </a:r>
            <a:r>
              <a:rPr lang="en-US" dirty="0"/>
              <a:t> </a:t>
            </a:r>
            <a:r>
              <a:rPr lang="en-US" dirty="0" err="1"/>
              <a:t>sor</a:t>
            </a:r>
            <a:r>
              <a:rPr lang="en-US" dirty="0"/>
              <a:t> 1883. </a:t>
            </a:r>
            <a:r>
              <a:rPr lang="en-US" dirty="0" err="1"/>
              <a:t>szeptember</a:t>
            </a:r>
            <a:r>
              <a:rPr lang="en-US" dirty="0"/>
              <a:t> 23-án.</a:t>
            </a:r>
          </a:p>
          <a:p>
            <a:r>
              <a:rPr lang="hu-HU" dirty="0"/>
              <a:t>„A magyar irodalom egyik legszebb terméke, büszkesége oly alakban kerül most a közönség elé, a milyenről szerzője aligha álmodott valaha</a:t>
            </a:r>
            <a:r>
              <a:rPr lang="en-US" dirty="0"/>
              <a:t>.” – </a:t>
            </a:r>
            <a:r>
              <a:rPr lang="en-US" dirty="0" err="1"/>
              <a:t>Írta</a:t>
            </a:r>
            <a:r>
              <a:rPr lang="en-US" dirty="0"/>
              <a:t> a </a:t>
            </a:r>
            <a:r>
              <a:rPr lang="en-US" dirty="0" err="1"/>
              <a:t>Vasárnapi</a:t>
            </a:r>
            <a:r>
              <a:rPr lang="en-US" dirty="0"/>
              <a:t> </a:t>
            </a:r>
            <a:r>
              <a:rPr lang="en-US" dirty="0" err="1"/>
              <a:t>újság</a:t>
            </a:r>
            <a:r>
              <a:rPr lang="en-US" dirty="0"/>
              <a:t> </a:t>
            </a:r>
            <a:r>
              <a:rPr lang="en-US" dirty="0" err="1"/>
              <a:t>névtelen</a:t>
            </a:r>
            <a:r>
              <a:rPr lang="en-US" dirty="0"/>
              <a:t> </a:t>
            </a:r>
            <a:r>
              <a:rPr lang="en-US" dirty="0" err="1"/>
              <a:t>szerzője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ősbemutató</a:t>
            </a:r>
            <a:r>
              <a:rPr lang="en-US" dirty="0"/>
              <a:t> </a:t>
            </a:r>
            <a:r>
              <a:rPr lang="en-US" dirty="0" err="1"/>
              <a:t>után</a:t>
            </a:r>
            <a:r>
              <a:rPr lang="en-US" dirty="0"/>
              <a:t> 2 </a:t>
            </a:r>
            <a:r>
              <a:rPr lang="en-US" dirty="0" err="1"/>
              <a:t>nappal</a:t>
            </a:r>
            <a:r>
              <a:rPr lang="en-US" dirty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3075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A42CCC-3491-448F-BC5A-B669076E4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9822"/>
            <a:ext cx="10515600" cy="4458355"/>
          </a:xfrm>
        </p:spPr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dirty="0" err="1"/>
              <a:t>darab</a:t>
            </a:r>
            <a:r>
              <a:rPr lang="en-US" dirty="0"/>
              <a:t> </a:t>
            </a:r>
            <a:r>
              <a:rPr lang="en-US" dirty="0" err="1"/>
              <a:t>első</a:t>
            </a:r>
            <a:r>
              <a:rPr lang="en-US" dirty="0"/>
              <a:t> </a:t>
            </a:r>
            <a:r>
              <a:rPr lang="en-US" dirty="0" err="1"/>
              <a:t>előadása</a:t>
            </a:r>
            <a:r>
              <a:rPr lang="en-US" dirty="0"/>
              <a:t> </a:t>
            </a:r>
            <a:r>
              <a:rPr lang="en-US" dirty="0" err="1"/>
              <a:t>akkora</a:t>
            </a:r>
            <a:r>
              <a:rPr lang="en-US" dirty="0"/>
              <a:t> </a:t>
            </a:r>
            <a:r>
              <a:rPr lang="en-US" dirty="0" err="1"/>
              <a:t>sikert</a:t>
            </a:r>
            <a:r>
              <a:rPr lang="en-US" dirty="0"/>
              <a:t> </a:t>
            </a:r>
            <a:r>
              <a:rPr lang="en-US" dirty="0" err="1"/>
              <a:t>aratott</a:t>
            </a:r>
            <a:r>
              <a:rPr lang="en-US" dirty="0"/>
              <a:t> </a:t>
            </a:r>
            <a:r>
              <a:rPr lang="en-US" dirty="0" err="1"/>
              <a:t>hogy</a:t>
            </a:r>
            <a:r>
              <a:rPr lang="en-US" dirty="0"/>
              <a:t> a </a:t>
            </a:r>
            <a:r>
              <a:rPr lang="en-US" dirty="0" err="1"/>
              <a:t>rendező</a:t>
            </a:r>
            <a:r>
              <a:rPr lang="en-US" dirty="0"/>
              <a:t> </a:t>
            </a:r>
            <a:r>
              <a:rPr lang="en-US" dirty="0" err="1"/>
              <a:t>haláláig</a:t>
            </a:r>
            <a:r>
              <a:rPr lang="en-US" dirty="0"/>
              <a:t> 1894-ben 97 </a:t>
            </a:r>
            <a:r>
              <a:rPr lang="en-US" dirty="0" err="1"/>
              <a:t>szer</a:t>
            </a:r>
            <a:r>
              <a:rPr lang="en-US" dirty="0"/>
              <a:t> </a:t>
            </a:r>
            <a:r>
              <a:rPr lang="en-US" dirty="0" err="1"/>
              <a:t>került</a:t>
            </a:r>
            <a:r>
              <a:rPr lang="en-US" dirty="0"/>
              <a:t> </a:t>
            </a:r>
            <a:r>
              <a:rPr lang="en-US" dirty="0" err="1"/>
              <a:t>színpadra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darab</a:t>
            </a:r>
            <a:r>
              <a:rPr lang="en-US" dirty="0"/>
              <a:t> </a:t>
            </a:r>
            <a:r>
              <a:rPr lang="en-US" dirty="0" err="1"/>
              <a:t>napjainkig</a:t>
            </a:r>
            <a:r>
              <a:rPr lang="en-US" dirty="0"/>
              <a:t> </a:t>
            </a:r>
            <a:r>
              <a:rPr lang="en-US" dirty="0" err="1"/>
              <a:t>megtalálható</a:t>
            </a:r>
            <a:r>
              <a:rPr lang="en-US" dirty="0"/>
              <a:t> a </a:t>
            </a:r>
            <a:r>
              <a:rPr lang="en-US" dirty="0" err="1"/>
              <a:t>színházak</a:t>
            </a:r>
            <a:r>
              <a:rPr lang="en-US" dirty="0"/>
              <a:t> m</a:t>
            </a:r>
            <a:r>
              <a:rPr lang="hu-HU" dirty="0"/>
              <a:t>ű</a:t>
            </a:r>
            <a:r>
              <a:rPr lang="en-US" dirty="0" err="1"/>
              <a:t>során</a:t>
            </a:r>
            <a:r>
              <a:rPr lang="en-US" dirty="0"/>
              <a:t> </a:t>
            </a:r>
            <a:r>
              <a:rPr lang="en-US" dirty="0" err="1"/>
              <a:t>más</a:t>
            </a:r>
            <a:r>
              <a:rPr lang="en-US" dirty="0"/>
              <a:t> </a:t>
            </a:r>
            <a:r>
              <a:rPr lang="en-US" dirty="0" err="1"/>
              <a:t>rendezők</a:t>
            </a:r>
            <a:r>
              <a:rPr lang="en-US" dirty="0"/>
              <a:t> </a:t>
            </a:r>
            <a:r>
              <a:rPr lang="en-US" dirty="0" err="1"/>
              <a:t>feldolgozásában</a:t>
            </a:r>
            <a:r>
              <a:rPr lang="en-US" dirty="0"/>
              <a:t>, </a:t>
            </a:r>
            <a:r>
              <a:rPr lang="en-US" dirty="0" err="1"/>
              <a:t>nyugodtan</a:t>
            </a:r>
            <a:r>
              <a:rPr lang="en-US" dirty="0"/>
              <a:t> </a:t>
            </a:r>
            <a:r>
              <a:rPr lang="en-US" dirty="0" err="1"/>
              <a:t>kijelenthető</a:t>
            </a:r>
            <a:r>
              <a:rPr lang="en-US" dirty="0"/>
              <a:t> </a:t>
            </a:r>
            <a:r>
              <a:rPr lang="en-US" dirty="0" err="1"/>
              <a:t>hogy</a:t>
            </a:r>
            <a:r>
              <a:rPr lang="en-US" dirty="0"/>
              <a:t> </a:t>
            </a:r>
            <a:r>
              <a:rPr lang="en-US" dirty="0" err="1"/>
              <a:t>Madách</a:t>
            </a:r>
            <a:r>
              <a:rPr lang="en-US" dirty="0"/>
              <a:t> Imre m</a:t>
            </a:r>
            <a:r>
              <a:rPr lang="hu-HU" dirty="0"/>
              <a:t>ű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egyik</a:t>
            </a:r>
            <a:r>
              <a:rPr lang="en-US" dirty="0"/>
              <a:t> </a:t>
            </a:r>
            <a:r>
              <a:rPr lang="en-US" dirty="0" err="1"/>
              <a:t>legtöbbször</a:t>
            </a:r>
            <a:r>
              <a:rPr lang="en-US" dirty="0"/>
              <a:t> </a:t>
            </a:r>
            <a:r>
              <a:rPr lang="en-US" dirty="0" err="1"/>
              <a:t>színpadra</a:t>
            </a:r>
            <a:r>
              <a:rPr lang="en-US" dirty="0"/>
              <a:t> </a:t>
            </a:r>
            <a:r>
              <a:rPr lang="en-US" dirty="0" err="1"/>
              <a:t>állított</a:t>
            </a:r>
            <a:r>
              <a:rPr lang="en-US" dirty="0"/>
              <a:t> Magyar </a:t>
            </a:r>
            <a:r>
              <a:rPr lang="en-US" dirty="0" err="1"/>
              <a:t>dráma</a:t>
            </a:r>
            <a:r>
              <a:rPr lang="en-US" dirty="0"/>
              <a:t>.</a:t>
            </a:r>
          </a:p>
          <a:p>
            <a:r>
              <a:rPr lang="en-US" dirty="0"/>
              <a:t>A </a:t>
            </a:r>
            <a:r>
              <a:rPr lang="en-US" dirty="0" err="1"/>
              <a:t>új</a:t>
            </a:r>
            <a:r>
              <a:rPr lang="en-US" dirty="0"/>
              <a:t> </a:t>
            </a:r>
            <a:r>
              <a:rPr lang="en-US" dirty="0" err="1"/>
              <a:t>Nemzeti</a:t>
            </a:r>
            <a:r>
              <a:rPr lang="en-US" dirty="0"/>
              <a:t> </a:t>
            </a:r>
            <a:r>
              <a:rPr lang="en-US" dirty="0" err="1"/>
              <a:t>Színház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en-US" dirty="0"/>
              <a:t> </a:t>
            </a:r>
            <a:r>
              <a:rPr lang="en-US" dirty="0" err="1"/>
              <a:t>véletlen</a:t>
            </a:r>
            <a:r>
              <a:rPr lang="en-US" dirty="0"/>
              <a:t> </a:t>
            </a:r>
            <a:r>
              <a:rPr lang="en-US" dirty="0" err="1"/>
              <a:t>okból</a:t>
            </a:r>
            <a:r>
              <a:rPr lang="en-US" dirty="0"/>
              <a:t> </a:t>
            </a:r>
            <a:r>
              <a:rPr lang="en-US" dirty="0" err="1"/>
              <a:t>nyitóelőadásának</a:t>
            </a:r>
            <a:r>
              <a:rPr lang="en-US" dirty="0"/>
              <a:t> t</a:t>
            </a:r>
            <a:r>
              <a:rPr lang="hu-HU" dirty="0"/>
              <a:t>ű</a:t>
            </a:r>
            <a:r>
              <a:rPr lang="en-US" dirty="0" err="1"/>
              <a:t>zte</a:t>
            </a:r>
            <a:r>
              <a:rPr lang="en-US" dirty="0"/>
              <a:t> </a:t>
            </a:r>
            <a:r>
              <a:rPr lang="en-US" dirty="0" err="1"/>
              <a:t>ki</a:t>
            </a:r>
            <a:r>
              <a:rPr lang="en-US" dirty="0"/>
              <a:t> a </a:t>
            </a:r>
            <a:r>
              <a:rPr lang="en-US" dirty="0" err="1"/>
              <a:t>darabot</a:t>
            </a:r>
            <a:r>
              <a:rPr lang="en-US" dirty="0"/>
              <a:t> m</a:t>
            </a:r>
            <a:r>
              <a:rPr lang="hu-HU" dirty="0"/>
              <a:t>ű</a:t>
            </a:r>
            <a:r>
              <a:rPr lang="en-US" dirty="0" err="1"/>
              <a:t>sorjára</a:t>
            </a:r>
            <a:r>
              <a:rPr lang="en-US" dirty="0"/>
              <a:t> </a:t>
            </a:r>
            <a:r>
              <a:rPr lang="en-US" dirty="0" err="1"/>
              <a:t>Szikora</a:t>
            </a:r>
            <a:r>
              <a:rPr lang="en-US" dirty="0"/>
              <a:t> </a:t>
            </a:r>
            <a:r>
              <a:rPr lang="en-US" dirty="0" err="1"/>
              <a:t>János</a:t>
            </a:r>
            <a:r>
              <a:rPr lang="en-US" dirty="0"/>
              <a:t> </a:t>
            </a:r>
            <a:r>
              <a:rPr lang="en-US" dirty="0" err="1"/>
              <a:t>rendezésében</a:t>
            </a:r>
            <a:r>
              <a:rPr lang="en-US" dirty="0"/>
              <a:t> 2002-ben.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276257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TM02900722[[fn=IonTanácsterem]]</Template>
  <TotalTime>643</TotalTime>
  <Words>288</Words>
  <Application>Microsoft Office PowerPoint</Application>
  <PresentationFormat>Szélesvásznú</PresentationFormat>
  <Paragraphs>28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4" baseType="lpstr">
      <vt:lpstr>Arial</vt:lpstr>
      <vt:lpstr>Calibri</vt:lpstr>
      <vt:lpstr>Copperplate Gothic Bold</vt:lpstr>
      <vt:lpstr>Courier New</vt:lpstr>
      <vt:lpstr>Wingdings 2</vt:lpstr>
      <vt:lpstr>HDOfficeLightV0</vt:lpstr>
      <vt:lpstr>Paulay Ede: Az ember tragédiája</vt:lpstr>
      <vt:lpstr>A rendező: Paulay Ede</vt:lpstr>
      <vt:lpstr>PowerPoint-bemutató</vt:lpstr>
      <vt:lpstr>A színdarab szereposztása</vt:lpstr>
      <vt:lpstr>PowerPoint-bemutató</vt:lpstr>
      <vt:lpstr>PowerPoint-bemutató</vt:lpstr>
      <vt:lpstr>A színdarab jelentőssége 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Paulay Ede: Az ember tragédiája</dc:title>
  <dc:creator>Imre Adrienn</dc:creator>
  <cp:lastModifiedBy>Imre Adrienn</cp:lastModifiedBy>
  <cp:revision>9</cp:revision>
  <dcterms:created xsi:type="dcterms:W3CDTF">2018-04-22T11:03:14Z</dcterms:created>
  <dcterms:modified xsi:type="dcterms:W3CDTF">2018-04-22T21:46:56Z</dcterms:modified>
</cp:coreProperties>
</file>