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71" r:id="rId9"/>
    <p:sldId id="268" r:id="rId10"/>
    <p:sldId id="269" r:id="rId11"/>
    <p:sldId id="272" r:id="rId12"/>
    <p:sldId id="27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6CFD52-29FB-6D4F-A54F-D4C0D77C14D7}" type="datetimeFigureOut">
              <a:rPr lang="hu-HU" smtClean="0"/>
              <a:pPr/>
              <a:t>2026. 03. 29.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E4BC537-EB1C-8642-B36B-4E462E132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93898FF-D987-4B0E-BFB4-85F5EB356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2F383F-B981-4BC3-9E2B-7BE938CE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A485AD-076E-4077-A6E6-C3C9F0C39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D235B8-3D10-493F-88AC-84BB404C1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088DBDF-80D5-4FC0-8A54-9D660B728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" y="0"/>
            <a:ext cx="12181172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27952A6-0B06-C911-CEF7-19EFF5CD87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8" r="1059"/>
          <a:stretch>
            <a:fillRect/>
          </a:stretch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FB7E990-20E5-95EB-5E8F-AB6A2F1A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" r="4704"/>
          <a:stretch>
            <a:fillRect/>
          </a:stretch>
        </p:blipFill>
        <p:spPr>
          <a:xfrm>
            <a:off x="4064426" y="10"/>
            <a:ext cx="4063788" cy="685799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EB673FC-E7D8-30BD-587E-80320BF2702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12"/>
          <a:stretch>
            <a:fillRect/>
          </a:stretch>
        </p:blipFill>
        <p:spPr>
          <a:xfrm>
            <a:off x="8128214" y="10"/>
            <a:ext cx="4063788" cy="6857990"/>
          </a:xfrm>
          <a:prstGeom prst="rect">
            <a:avLst/>
          </a:prstGeom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xmlns="" id="{D7EA8022-84B2-F88D-0C70-B34D8AFCE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504" y="3512265"/>
            <a:ext cx="9801083" cy="205963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800" b="1" dirty="0">
                <a:solidFill>
                  <a:srgbClr val="FFFFFF"/>
                </a:solidFill>
              </a:rPr>
              <a:t>Az ember tragédiája színpadi rendezései a Nemzeti Színházban</a:t>
            </a:r>
          </a:p>
        </p:txBody>
      </p:sp>
    </p:spTree>
    <p:extLst>
      <p:ext uri="{BB962C8B-B14F-4D97-AF65-F5344CB8AC3E}">
        <p14:creationId xmlns:p14="http://schemas.microsoft.com/office/powerpoint/2010/main" xmlns="" val="14638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857275F-222D-1FF6-2EB1-5AF4FFC41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0108"/>
            <a:ext cx="10972800" cy="557442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korszakot a politika erősen befolyásolta </a:t>
            </a:r>
          </a:p>
          <a:p>
            <a:r>
              <a:rPr lang="hu-HU" dirty="0" smtClean="0"/>
              <a:t>a </a:t>
            </a:r>
            <a:r>
              <a:rPr lang="hu-HU" dirty="0" smtClean="0"/>
              <a:t>színházaknak ideológiai elvárásoknak kellett megfelelniük </a:t>
            </a:r>
          </a:p>
          <a:p>
            <a:r>
              <a:rPr lang="hu-HU" dirty="0" smtClean="0"/>
              <a:t>A Tragédiát a Nemzeti Színház három vezetőjének együttesen kellett vállalnia</a:t>
            </a:r>
            <a:endParaRPr lang="hu-H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2428868"/>
            <a:ext cx="5926933" cy="270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2857496"/>
            <a:ext cx="50673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560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646" y="500042"/>
            <a:ext cx="10972800" cy="1066800"/>
          </a:xfrm>
        </p:spPr>
        <p:txBody>
          <a:bodyPr/>
          <a:lstStyle/>
          <a:p>
            <a:r>
              <a:rPr lang="hu-HU" dirty="0" smtClean="0"/>
              <a:t>Szereplők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57298"/>
            <a:ext cx="11739602" cy="4325112"/>
          </a:xfrm>
        </p:spPr>
        <p:txBody>
          <a:bodyPr/>
          <a:lstStyle/>
          <a:p>
            <a:r>
              <a:rPr lang="hu-HU" dirty="0" smtClean="0"/>
              <a:t>Ádám </a:t>
            </a:r>
            <a:r>
              <a:rPr lang="hu-HU" dirty="0" smtClean="0"/>
              <a:t>– Básti Lajos, valamint Bessenyei Ferenc</a:t>
            </a:r>
            <a:endParaRPr lang="hu-HU" dirty="0" smtClean="0"/>
          </a:p>
          <a:p>
            <a:r>
              <a:rPr lang="hu-HU" dirty="0" smtClean="0"/>
              <a:t>Éva </a:t>
            </a:r>
            <a:r>
              <a:rPr lang="hu-HU" dirty="0" smtClean="0"/>
              <a:t>– Lukács Margit és Szörényi Éva</a:t>
            </a:r>
            <a:endParaRPr lang="hu-HU" dirty="0" smtClean="0"/>
          </a:p>
          <a:p>
            <a:r>
              <a:rPr lang="hu-HU" dirty="0" smtClean="0"/>
              <a:t>Lucifer </a:t>
            </a:r>
            <a:r>
              <a:rPr lang="hu-HU" dirty="0" smtClean="0"/>
              <a:t>- Major Tamás és Ungvári László</a:t>
            </a:r>
            <a:endParaRPr lang="hu-HU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876550"/>
            <a:ext cx="28765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793" y="2857496"/>
            <a:ext cx="279925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3586" y="2786058"/>
            <a:ext cx="24554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189" y="2857496"/>
            <a:ext cx="2863829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A11BA0-9E6B-9862-849C-42233DBD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5" y="1172311"/>
            <a:ext cx="10515600" cy="3253765"/>
          </a:xfrm>
        </p:spPr>
        <p:txBody>
          <a:bodyPr>
            <a:normAutofit/>
          </a:bodyPr>
          <a:lstStyle/>
          <a:p>
            <a:r>
              <a:rPr lang="hu-HU" dirty="0"/>
              <a:t>Készítette: Színváltók </a:t>
            </a:r>
            <a:r>
              <a:rPr lang="hu-HU" dirty="0" smtClean="0"/>
              <a:t>csapata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Köszönjük, hogy velünk tartottak!☺️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27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694BBB9-A729-117D-9F2B-1D5ABBA5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4286256"/>
            <a:ext cx="3040173" cy="210502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/>
              <a:t>Paulay</a:t>
            </a:r>
            <a:r>
              <a:rPr lang="hu-HU" sz="3600" b="1" dirty="0"/>
              <a:t> Ede </a:t>
            </a:r>
            <a:r>
              <a:rPr lang="hu-HU" sz="3600" b="1" dirty="0" smtClean="0"/>
              <a:t>rendezése </a:t>
            </a:r>
            <a:r>
              <a:rPr lang="hu-HU" sz="2400" b="1" dirty="0" smtClean="0"/>
              <a:t>(1883)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9FCD9C16-E39B-B085-5C7B-67BC2D45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2" y="571480"/>
            <a:ext cx="4786346" cy="6286520"/>
          </a:xfrm>
        </p:spPr>
        <p:txBody>
          <a:bodyPr anchor="ctr">
            <a:noAutofit/>
          </a:bodyPr>
          <a:lstStyle/>
          <a:p>
            <a:r>
              <a:rPr lang="hu-HU" sz="2000" dirty="0" smtClean="0"/>
              <a:t>A </a:t>
            </a:r>
            <a:r>
              <a:rPr lang="hu-HU" sz="2000" dirty="0" smtClean="0"/>
              <a:t>Tragédiát </a:t>
            </a:r>
            <a:r>
              <a:rPr lang="hu-HU" sz="2000" dirty="0" smtClean="0"/>
              <a:t>sokáig „játszhatatlannak” tartották </a:t>
            </a:r>
            <a:r>
              <a:rPr lang="hu-HU" sz="2000" dirty="0" smtClean="0"/>
              <a:t>,</a:t>
            </a:r>
            <a:r>
              <a:rPr lang="hu-HU" sz="2000" dirty="0" err="1" smtClean="0"/>
              <a:t>Paulay</a:t>
            </a:r>
            <a:r>
              <a:rPr lang="hu-HU" sz="2000" dirty="0" smtClean="0"/>
              <a:t> </a:t>
            </a:r>
            <a:r>
              <a:rPr lang="hu-HU" sz="2000" dirty="0" smtClean="0"/>
              <a:t>mégis színpadra vitte → nagy </a:t>
            </a:r>
            <a:r>
              <a:rPr lang="hu-HU" sz="2000" dirty="0" smtClean="0"/>
              <a:t>siker</a:t>
            </a:r>
          </a:p>
          <a:p>
            <a:r>
              <a:rPr lang="hu-HU" sz="2000" dirty="0" smtClean="0"/>
              <a:t>az </a:t>
            </a:r>
            <a:r>
              <a:rPr lang="hu-HU" sz="2000" dirty="0" smtClean="0"/>
              <a:t>első színpadi bemutató: </a:t>
            </a:r>
            <a:r>
              <a:rPr lang="hu-HU" sz="2000" dirty="0" smtClean="0"/>
              <a:t>1883 </a:t>
            </a:r>
            <a:r>
              <a:rPr lang="hu-HU" sz="2000" dirty="0" smtClean="0"/>
              <a:t>→ </a:t>
            </a:r>
            <a:r>
              <a:rPr lang="hu-HU" sz="2000" dirty="0" smtClean="0"/>
              <a:t>a </a:t>
            </a:r>
            <a:r>
              <a:rPr lang="hu-HU" sz="2000" dirty="0"/>
              <a:t>bemutató közel négy órán át </a:t>
            </a:r>
            <a:r>
              <a:rPr lang="hu-HU" sz="2000" dirty="0" smtClean="0"/>
              <a:t>tartott</a:t>
            </a:r>
            <a:endParaRPr lang="hu-HU" sz="2000" dirty="0"/>
          </a:p>
          <a:p>
            <a:r>
              <a:rPr lang="hu-HU" sz="2000" dirty="0" smtClean="0"/>
              <a:t>a </a:t>
            </a:r>
            <a:r>
              <a:rPr lang="hu-HU" sz="2000" dirty="0"/>
              <a:t>Nemzeti Színház teljes társulata részt vett az </a:t>
            </a:r>
            <a:r>
              <a:rPr lang="hu-HU" sz="2000" dirty="0" smtClean="0"/>
              <a:t>előadásban</a:t>
            </a:r>
            <a:endParaRPr lang="hu-HU" sz="2000" dirty="0"/>
          </a:p>
          <a:p>
            <a:r>
              <a:rPr lang="hu-HU" sz="2000" dirty="0" smtClean="0"/>
              <a:t>az </a:t>
            </a:r>
            <a:r>
              <a:rPr lang="hu-HU" sz="2000" dirty="0"/>
              <a:t>előkészületeket már az előző évadban </a:t>
            </a:r>
            <a:r>
              <a:rPr lang="hu-HU" sz="2000" dirty="0" smtClean="0"/>
              <a:t>megkezdte</a:t>
            </a:r>
          </a:p>
          <a:p>
            <a:r>
              <a:rPr lang="hu-HU" sz="2000" dirty="0" err="1" smtClean="0"/>
              <a:t>Paulay</a:t>
            </a:r>
            <a:r>
              <a:rPr lang="hu-HU" sz="2000" dirty="0" smtClean="0"/>
              <a:t> nemcsak rendezője, jelmez- és díszlettervezője is volt az </a:t>
            </a:r>
            <a:r>
              <a:rPr lang="hu-HU" sz="2000" dirty="0" smtClean="0"/>
              <a:t>előadásnak</a:t>
            </a:r>
            <a:endParaRPr lang="hu-HU" sz="2000" dirty="0"/>
          </a:p>
        </p:txBody>
      </p:sp>
      <p:pic>
        <p:nvPicPr>
          <p:cNvPr id="11" name="Kép 10" descr="26_nemzeti_skalnitzky_ant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26" y="1142984"/>
            <a:ext cx="3930858" cy="5072074"/>
          </a:xfrm>
          <a:prstGeom prst="rect">
            <a:avLst/>
          </a:prstGeom>
        </p:spPr>
      </p:pic>
      <p:pic>
        <p:nvPicPr>
          <p:cNvPr id="12292" name="Picture 4" descr="Kattintson az új ablakban való nagyításhoz! &#10;Click to enlarge it in a new window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500042"/>
            <a:ext cx="3000396" cy="386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91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xmlns="" id="{58ACEB95-3DBA-F83A-AF74-D91B7D151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150" y="428604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/>
              <a:t>A mű színpadi átdolgozása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A7C0EF3D-80ED-006A-CFBE-6ECE991B4C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8084" y="1825625"/>
            <a:ext cx="6572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„</a:t>
            </a:r>
            <a:r>
              <a:rPr lang="hu-HU" i="1" dirty="0" smtClean="0"/>
              <a:t>Legszebb diadalaim legnagyobbját ünnepeltem. Az ember tragédiája hatalmasan sikerült</a:t>
            </a:r>
            <a:r>
              <a:rPr lang="hu-HU" dirty="0" smtClean="0"/>
              <a:t>.”</a:t>
            </a:r>
            <a:endParaRPr lang="hu-HU" dirty="0" smtClean="0"/>
          </a:p>
          <a:p>
            <a:r>
              <a:rPr lang="hu-HU" dirty="0" err="1" smtClean="0"/>
              <a:t>Paulay</a:t>
            </a:r>
            <a:r>
              <a:rPr lang="hu-HU" dirty="0" smtClean="0"/>
              <a:t> </a:t>
            </a:r>
            <a:r>
              <a:rPr lang="hu-HU" dirty="0"/>
              <a:t>Ede jelentősen átdolgozta a </a:t>
            </a:r>
            <a:r>
              <a:rPr lang="hu-HU" dirty="0" smtClean="0"/>
              <a:t>művet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négyezer sorból körülbelül 2560 maradt </a:t>
            </a:r>
            <a:r>
              <a:rPr lang="hu-HU" dirty="0" smtClean="0"/>
              <a:t>meg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szöveget saját kezűleg másolta </a:t>
            </a:r>
            <a:r>
              <a:rPr lang="hu-HU" dirty="0" smtClean="0"/>
              <a:t>le</a:t>
            </a:r>
            <a:endParaRPr lang="hu-HU" dirty="0"/>
          </a:p>
          <a:p>
            <a:r>
              <a:rPr lang="hu-HU" dirty="0" smtClean="0"/>
              <a:t>célja </a:t>
            </a:r>
            <a:r>
              <a:rPr lang="hu-HU" dirty="0"/>
              <a:t>a mű színpadra alkalmazása </a:t>
            </a:r>
            <a:r>
              <a:rPr lang="hu-HU" dirty="0" smtClean="0"/>
              <a:t>volt</a:t>
            </a:r>
            <a:endParaRPr lang="hu-HU" dirty="0"/>
          </a:p>
        </p:txBody>
      </p:sp>
      <p:pic>
        <p:nvPicPr>
          <p:cNvPr id="10" name="Kép 9" descr="29A_DSC008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32" y="714356"/>
            <a:ext cx="2286016" cy="276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29B_DSC00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900" y="928670"/>
            <a:ext cx="2071703" cy="246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446" y="3496744"/>
            <a:ext cx="4429156" cy="33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103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F1BA37B-CE5F-7522-2FF3-D70C5DF6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4" y="365129"/>
            <a:ext cx="5993477" cy="1325563"/>
          </a:xfrm>
        </p:spPr>
        <p:txBody>
          <a:bodyPr>
            <a:normAutofit/>
          </a:bodyPr>
          <a:lstStyle/>
          <a:p>
            <a:r>
              <a:rPr lang="hu-HU" b="1" dirty="0"/>
              <a:t>Színpadtechnikai újítások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BA39BDF-9A5E-6D8E-22AB-DDA1432C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" y="1825625"/>
            <a:ext cx="6715172" cy="4351338"/>
          </a:xfrm>
        </p:spPr>
        <p:txBody>
          <a:bodyPr>
            <a:normAutofit/>
          </a:bodyPr>
          <a:lstStyle/>
          <a:p>
            <a:r>
              <a:rPr lang="hu-HU" dirty="0" smtClean="0"/>
              <a:t>először </a:t>
            </a:r>
            <a:r>
              <a:rPr lang="hu-HU" dirty="0"/>
              <a:t>alkalmaztak </a:t>
            </a:r>
            <a:r>
              <a:rPr lang="hu-HU" dirty="0" smtClean="0"/>
              <a:t>villanyvilágítást</a:t>
            </a:r>
            <a:endParaRPr lang="hu-HU" dirty="0"/>
          </a:p>
          <a:p>
            <a:r>
              <a:rPr lang="hu-HU" dirty="0" smtClean="0"/>
              <a:t>mozgatható </a:t>
            </a:r>
            <a:r>
              <a:rPr lang="hu-HU" dirty="0"/>
              <a:t>díszletek: süllyesztők és </a:t>
            </a:r>
            <a:r>
              <a:rPr lang="hu-HU" dirty="0" smtClean="0"/>
              <a:t>forgók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megnövelt színpad teljes </a:t>
            </a:r>
            <a:r>
              <a:rPr lang="hu-HU" dirty="0" smtClean="0"/>
              <a:t>kihasználása</a:t>
            </a:r>
            <a:endParaRPr lang="hu-HU" dirty="0"/>
          </a:p>
          <a:p>
            <a:r>
              <a:rPr lang="hu-HU" dirty="0" smtClean="0"/>
              <a:t>új </a:t>
            </a:r>
            <a:r>
              <a:rPr lang="hu-HU" dirty="0"/>
              <a:t>díszletek készültek az </a:t>
            </a:r>
            <a:r>
              <a:rPr lang="hu-HU" dirty="0" smtClean="0"/>
              <a:t>előadáshoz</a:t>
            </a:r>
          </a:p>
          <a:p>
            <a:r>
              <a:rPr lang="hu-HU" dirty="0" err="1" smtClean="0"/>
              <a:t>Paulay-rendezés</a:t>
            </a:r>
            <a:r>
              <a:rPr lang="hu-HU" dirty="0" smtClean="0"/>
              <a:t> több mint száz előadást ért meg</a:t>
            </a:r>
            <a:endParaRPr lang="hu-H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B438362-1E1E-4C62-A99E-4134CB163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80794" y="1327369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4D3DC50D-CA0F-48F9-B17E-20D8669AA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76149" y="5530635"/>
            <a:ext cx="3939039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1B80E9C-CF8A-440B-B8F5-54BF121BF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19538" y="6066084"/>
            <a:ext cx="1913063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90" y="1214422"/>
            <a:ext cx="5548317" cy="434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61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0D7F968-A82E-700D-0552-C82FEB9A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46" y="4143380"/>
            <a:ext cx="5000660" cy="1325563"/>
          </a:xfrm>
        </p:spPr>
        <p:txBody>
          <a:bodyPr anchor="b">
            <a:normAutofit/>
          </a:bodyPr>
          <a:lstStyle/>
          <a:p>
            <a:pPr algn="ctr"/>
            <a:r>
              <a:rPr lang="hu-HU" b="1" dirty="0"/>
              <a:t>Az előadás szereplői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5216BA-F5ED-71BF-D87E-48D549AC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546" y="5558057"/>
            <a:ext cx="5643603" cy="1299943"/>
          </a:xfrm>
        </p:spPr>
        <p:txBody>
          <a:bodyPr>
            <a:normAutofit/>
          </a:bodyPr>
          <a:lstStyle/>
          <a:p>
            <a:r>
              <a:rPr lang="hu-HU" sz="2000" dirty="0"/>
              <a:t>Jászai Mari  – Éva </a:t>
            </a:r>
            <a:r>
              <a:rPr lang="hu-HU" sz="2000" dirty="0" smtClean="0"/>
              <a:t>szerepében</a:t>
            </a:r>
            <a:endParaRPr lang="hu-HU" sz="2000" dirty="0"/>
          </a:p>
          <a:p>
            <a:r>
              <a:rPr lang="hu-HU" sz="2000" dirty="0"/>
              <a:t>Gyenes László – Lucifer </a:t>
            </a:r>
            <a:r>
              <a:rPr lang="hu-HU" sz="2000" dirty="0" smtClean="0"/>
              <a:t>szerepében</a:t>
            </a:r>
            <a:endParaRPr lang="hu-HU" sz="2000" dirty="0"/>
          </a:p>
          <a:p>
            <a:r>
              <a:rPr lang="hu-HU" sz="2000" dirty="0"/>
              <a:t>Nagy Imre – Ádám </a:t>
            </a:r>
            <a:r>
              <a:rPr lang="hu-HU" sz="2000" dirty="0" smtClean="0"/>
              <a:t>szerepében</a:t>
            </a:r>
            <a:endParaRPr lang="hu-HU" sz="2000" dirty="0"/>
          </a:p>
        </p:txBody>
      </p:sp>
      <p:pic>
        <p:nvPicPr>
          <p:cNvPr id="8196" name="Picture 4" descr="Kattintson az új ablakban való nagyításhoz! &#10;Click to enlarge it in a new window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366203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8" name="Picture 6" descr="Nem érhető el leírás a fényképhez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68" y="0"/>
            <a:ext cx="2239893" cy="41004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200" name="Picture 8" descr="Kattintson az új ablakban való nagyításhoz! &#10;Click to enlarge it in a new window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31" y="4"/>
            <a:ext cx="3595671" cy="6677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8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0C78448-037D-369B-CA1A-E1E52B3D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" y="428604"/>
            <a:ext cx="6268771" cy="1536192"/>
          </a:xfrm>
        </p:spPr>
        <p:txBody>
          <a:bodyPr anchor="b">
            <a:normAutofit fontScale="90000"/>
          </a:bodyPr>
          <a:lstStyle/>
          <a:p>
            <a:r>
              <a:rPr lang="hu-HU" sz="3300" b="1" dirty="0"/>
              <a:t>Németh Antal</a:t>
            </a:r>
            <a:r>
              <a:rPr lang="hu-HU" sz="3300" dirty="0"/>
              <a:t> </a:t>
            </a:r>
            <a:r>
              <a:rPr lang="hu-HU" sz="3300" b="1" dirty="0"/>
              <a:t>és a modern rendezői </a:t>
            </a:r>
            <a:r>
              <a:rPr lang="hu-HU" sz="3300" b="1" dirty="0" smtClean="0"/>
              <a:t>szemlélet </a:t>
            </a:r>
            <a:r>
              <a:rPr lang="hu-HU" sz="3300" b="1" dirty="0"/>
              <a:t/>
            </a:r>
            <a:br>
              <a:rPr lang="hu-HU" sz="3300" b="1" dirty="0"/>
            </a:br>
            <a:endParaRPr lang="hu-HU" sz="33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C142CF1-52EA-BAA3-8E54-7C255754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22" y="1785926"/>
            <a:ext cx="6646144" cy="40719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u-HU" sz="3200" dirty="0" smtClean="0"/>
              <a:t>a </a:t>
            </a:r>
            <a:r>
              <a:rPr lang="hu-HU" sz="3200" dirty="0" smtClean="0"/>
              <a:t>20. századi magyar színház fontos alakja </a:t>
            </a:r>
          </a:p>
          <a:p>
            <a:pPr>
              <a:lnSpc>
                <a:spcPct val="170000"/>
              </a:lnSpc>
            </a:pPr>
            <a:r>
              <a:rPr lang="hu-HU" sz="3200" dirty="0" smtClean="0"/>
              <a:t>a </a:t>
            </a:r>
            <a:r>
              <a:rPr lang="hu-HU" sz="3200" dirty="0" smtClean="0"/>
              <a:t>rendezőt önálló művésznek tartotta </a:t>
            </a:r>
          </a:p>
          <a:p>
            <a:pPr>
              <a:lnSpc>
                <a:spcPct val="170000"/>
              </a:lnSpc>
            </a:pPr>
            <a:r>
              <a:rPr lang="hu-HU" sz="3200" dirty="0" smtClean="0"/>
              <a:t>a </a:t>
            </a:r>
            <a:r>
              <a:rPr lang="hu-HU" sz="3200" dirty="0" smtClean="0"/>
              <a:t>színházat egységes műalkotásként látta </a:t>
            </a:r>
          </a:p>
          <a:p>
            <a:pPr>
              <a:lnSpc>
                <a:spcPct val="170000"/>
              </a:lnSpc>
            </a:pPr>
            <a:r>
              <a:rPr lang="hu-HU" sz="3200" dirty="0" smtClean="0"/>
              <a:t>rendezéseit </a:t>
            </a:r>
            <a:r>
              <a:rPr lang="hu-HU" sz="3200" dirty="0" smtClean="0"/>
              <a:t>alapos elemzés előzte meg </a:t>
            </a:r>
          </a:p>
          <a:p>
            <a:pPr>
              <a:lnSpc>
                <a:spcPct val="170000"/>
              </a:lnSpc>
            </a:pPr>
            <a:r>
              <a:rPr lang="hu-HU" sz="3200" dirty="0" smtClean="0"/>
              <a:t>fontos </a:t>
            </a:r>
            <a:r>
              <a:rPr lang="hu-HU" sz="3200" dirty="0" smtClean="0"/>
              <a:t>volt számára a filozófiai mondanivaló </a:t>
            </a:r>
          </a:p>
          <a:p>
            <a:pPr>
              <a:lnSpc>
                <a:spcPct val="170000"/>
              </a:lnSpc>
            </a:pPr>
            <a:r>
              <a:rPr lang="hu-HU" sz="3200" dirty="0" smtClean="0"/>
              <a:t>újszerű </a:t>
            </a:r>
            <a:r>
              <a:rPr lang="hu-HU" sz="3200" dirty="0" smtClean="0"/>
              <a:t>látvány és térhasználat </a:t>
            </a:r>
          </a:p>
          <a:p>
            <a:pPr>
              <a:lnSpc>
                <a:spcPct val="170000"/>
              </a:lnSpc>
            </a:pPr>
            <a:r>
              <a:rPr lang="hu-HU" sz="3200" dirty="0" smtClean="0"/>
              <a:t>a </a:t>
            </a:r>
            <a:r>
              <a:rPr lang="hu-HU" sz="3200" dirty="0" smtClean="0"/>
              <a:t>magyar színház megújítására törekedett </a:t>
            </a:r>
          </a:p>
          <a:p>
            <a:pPr>
              <a:lnSpc>
                <a:spcPct val="170000"/>
              </a:lnSpc>
            </a:pPr>
            <a:r>
              <a:rPr lang="hu-HU" sz="3200" dirty="0" smtClean="0"/>
              <a:t>1935–1944</a:t>
            </a:r>
            <a:r>
              <a:rPr lang="hu-HU" sz="3200" dirty="0" smtClean="0"/>
              <a:t>: a Nemzeti Színház igazgatója </a:t>
            </a:r>
          </a:p>
          <a:p>
            <a:endParaRPr lang="hu-HU" sz="2200" dirty="0" smtClean="0"/>
          </a:p>
          <a:p>
            <a:endParaRPr lang="hu-HU" sz="2200" dirty="0"/>
          </a:p>
        </p:txBody>
      </p:sp>
      <p:pic>
        <p:nvPicPr>
          <p:cNvPr id="7170" name="Picture 2" descr="nemeth_antal_op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6" y="1857364"/>
            <a:ext cx="2266420" cy="312312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4958" y="1785926"/>
            <a:ext cx="2357454" cy="32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4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</a:t>
            </a:r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644D0CF-EE97-6430-6DD2-94AAFD77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5" y="1161288"/>
            <a:ext cx="6796476" cy="1124712"/>
          </a:xfrm>
        </p:spPr>
        <p:txBody>
          <a:bodyPr anchor="b">
            <a:noAutofit/>
          </a:bodyPr>
          <a:lstStyle/>
          <a:p>
            <a:r>
              <a:rPr lang="hu-HU" sz="4000" b="1" dirty="0" smtClean="0"/>
              <a:t>Németh Antal </a:t>
            </a:r>
            <a:r>
              <a:rPr lang="hu-HU" sz="4000" b="1" dirty="0" smtClean="0"/>
              <a:t>Tragédia-rendezése (1937)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8A75D60-26A5-7437-1D42-A64FD6A9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4488"/>
            <a:ext cx="7024694" cy="4210824"/>
          </a:xfrm>
        </p:spPr>
        <p:txBody>
          <a:bodyPr anchor="t">
            <a:normAutofit/>
          </a:bodyPr>
          <a:lstStyle/>
          <a:p>
            <a:r>
              <a:rPr lang="hu-HU" dirty="0" smtClean="0"/>
              <a:t>a Nemzeti Színház centenáriumára készült </a:t>
            </a:r>
          </a:p>
          <a:p>
            <a:r>
              <a:rPr lang="hu-HU" dirty="0" smtClean="0"/>
              <a:t>pályájának </a:t>
            </a:r>
            <a:r>
              <a:rPr lang="hu-HU" dirty="0" smtClean="0"/>
              <a:t>egyik csúcspontja </a:t>
            </a:r>
          </a:p>
          <a:p>
            <a:r>
              <a:rPr lang="hu-HU" dirty="0" smtClean="0"/>
              <a:t>monumentális</a:t>
            </a:r>
            <a:r>
              <a:rPr lang="hu-HU" dirty="0" smtClean="0"/>
              <a:t>, „operai” hatás </a:t>
            </a:r>
          </a:p>
          <a:p>
            <a:r>
              <a:rPr lang="hu-HU" dirty="0" smtClean="0"/>
              <a:t>látványos</a:t>
            </a:r>
            <a:r>
              <a:rPr lang="hu-HU" dirty="0" smtClean="0"/>
              <a:t>, mozgalmas előadás </a:t>
            </a:r>
          </a:p>
          <a:p>
            <a:r>
              <a:rPr lang="hu-HU" dirty="0" smtClean="0"/>
              <a:t>forgószínpad</a:t>
            </a:r>
            <a:r>
              <a:rPr lang="hu-HU" dirty="0" smtClean="0"/>
              <a:t>, sok szereplő </a:t>
            </a:r>
          </a:p>
          <a:p>
            <a:r>
              <a:rPr lang="hu-HU" dirty="0" smtClean="0"/>
              <a:t>erőteljes </a:t>
            </a:r>
            <a:r>
              <a:rPr lang="hu-HU" dirty="0" smtClean="0"/>
              <a:t>világítás </a:t>
            </a:r>
          </a:p>
          <a:p>
            <a:r>
              <a:rPr lang="hu-HU" dirty="0" smtClean="0"/>
              <a:t>vetítések </a:t>
            </a:r>
            <a:r>
              <a:rPr lang="hu-HU" dirty="0" smtClean="0"/>
              <a:t>alkalmazása </a:t>
            </a:r>
          </a:p>
          <a:p>
            <a:r>
              <a:rPr lang="hu-HU" dirty="0" smtClean="0"/>
              <a:t>koreográfia</a:t>
            </a:r>
            <a:r>
              <a:rPr lang="hu-HU" dirty="0" smtClean="0"/>
              <a:t>: </a:t>
            </a:r>
            <a:r>
              <a:rPr lang="hu-HU" dirty="0" err="1" smtClean="0"/>
              <a:t>Milloss</a:t>
            </a:r>
            <a:r>
              <a:rPr lang="hu-HU" dirty="0" smtClean="0"/>
              <a:t> Aurél </a:t>
            </a:r>
          </a:p>
          <a:p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60" y="3621196"/>
            <a:ext cx="2143140" cy="32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3857628"/>
            <a:ext cx="3876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0" y="214290"/>
            <a:ext cx="5381620" cy="354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3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646" y="500042"/>
            <a:ext cx="10972800" cy="1066800"/>
          </a:xfrm>
        </p:spPr>
        <p:txBody>
          <a:bodyPr/>
          <a:lstStyle/>
          <a:p>
            <a:r>
              <a:rPr lang="hu-HU" dirty="0" smtClean="0"/>
              <a:t>Az 1937-es előadás szereplői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Ádám – </a:t>
            </a:r>
            <a:r>
              <a:rPr lang="hu-HU" dirty="0" err="1" smtClean="0"/>
              <a:t>Lehotay</a:t>
            </a:r>
            <a:r>
              <a:rPr lang="hu-HU" dirty="0" smtClean="0"/>
              <a:t> Árpád</a:t>
            </a:r>
          </a:p>
          <a:p>
            <a:r>
              <a:rPr lang="hu-HU" dirty="0" smtClean="0"/>
              <a:t>Éva – Tőkés Anna</a:t>
            </a:r>
          </a:p>
          <a:p>
            <a:r>
              <a:rPr lang="hu-HU" dirty="0" smtClean="0"/>
              <a:t>Lucifer – </a:t>
            </a:r>
            <a:r>
              <a:rPr lang="hu-HU" dirty="0" err="1" smtClean="0"/>
              <a:t>Csortos</a:t>
            </a:r>
            <a:r>
              <a:rPr lang="hu-HU" dirty="0" smtClean="0"/>
              <a:t> Gyula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2" y="4000504"/>
            <a:ext cx="1476428" cy="2220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786" y="4000504"/>
            <a:ext cx="1571636" cy="2156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4298" y="3857628"/>
            <a:ext cx="1523994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5933" y="1285861"/>
            <a:ext cx="657013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B64E096-5FA2-784C-2885-1B995463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1" y="723902"/>
            <a:ext cx="6002111" cy="1495425"/>
          </a:xfrm>
        </p:spPr>
        <p:txBody>
          <a:bodyPr>
            <a:normAutofit/>
          </a:bodyPr>
          <a:lstStyle/>
          <a:p>
            <a:r>
              <a:rPr lang="hu-HU" sz="4000"/>
              <a:t>Gellért Endre pályaképe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946820B-CF9D-E3BD-F2B0-4CBEF73A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2" y="2405067"/>
            <a:ext cx="6002111" cy="3729034"/>
          </a:xfrm>
        </p:spPr>
        <p:txBody>
          <a:bodyPr>
            <a:normAutofit/>
          </a:bodyPr>
          <a:lstStyle/>
          <a:p>
            <a:r>
              <a:rPr lang="hu-HU" sz="2000"/>
              <a:t>Született: 1914.</a:t>
            </a:r>
          </a:p>
          <a:p>
            <a:r>
              <a:rPr lang="hu-HU" sz="2000"/>
              <a:t>Elhunyt: 1960.</a:t>
            </a:r>
          </a:p>
          <a:p>
            <a:r>
              <a:rPr lang="hu-HU" sz="2000"/>
              <a:t>A Nemzeti Színház rendezője volt.</a:t>
            </a:r>
          </a:p>
          <a:p>
            <a:r>
              <a:rPr lang="hu-HU" sz="2000"/>
              <a:t>Klasszikus és modern műveket egyaránt színpadra állított.</a:t>
            </a:r>
          </a:p>
          <a:p>
            <a:r>
              <a:rPr lang="hu-HU" sz="2000"/>
              <a:t>Realista, lélektani ábrázolás jellemezte.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728191A-C987-F98A-B043-A9E163421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76"/>
          <a:stretch>
            <a:fillRect/>
          </a:stretch>
        </p:blipFill>
        <p:spPr>
          <a:xfrm>
            <a:off x="7453322" y="621443"/>
            <a:ext cx="4540162" cy="6236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6401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307</Words>
  <Application>Microsoft Office PowerPoint</Application>
  <PresentationFormat>Egyéni</PresentationFormat>
  <Paragraphs>60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Urbánus</vt:lpstr>
      <vt:lpstr>Az ember tragédiája színpadi rendezései a Nemzeti Színházban</vt:lpstr>
      <vt:lpstr>Paulay Ede rendezése (1883) </vt:lpstr>
      <vt:lpstr>A mű színpadi átdolgozása</vt:lpstr>
      <vt:lpstr>Színpadtechnikai újítások</vt:lpstr>
      <vt:lpstr>Az előadás szereplői</vt:lpstr>
      <vt:lpstr>Németh Antal és a modern rendezői szemlélet  </vt:lpstr>
      <vt:lpstr>Németh Antal Tragédia-rendezése (1937) </vt:lpstr>
      <vt:lpstr>Az 1937-es előadás szereplői</vt:lpstr>
      <vt:lpstr>Gellért Endre pályaképe</vt:lpstr>
      <vt:lpstr>10. dia</vt:lpstr>
      <vt:lpstr>Szereplők</vt:lpstr>
      <vt:lpstr>Készítette: Színváltók csapata Köszönjük, hogy velünk tartottak!☺️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Harkály Vanessza</dc:creator>
  <cp:lastModifiedBy>Asus</cp:lastModifiedBy>
  <cp:revision>6</cp:revision>
  <dcterms:created xsi:type="dcterms:W3CDTF">2026-03-28T15:20:27Z</dcterms:created>
  <dcterms:modified xsi:type="dcterms:W3CDTF">2026-03-29T15:36:07Z</dcterms:modified>
</cp:coreProperties>
</file>