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64" r:id="rId6"/>
    <p:sldId id="265" r:id="rId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94660"/>
  </p:normalViewPr>
  <p:slideViewPr>
    <p:cSldViewPr snapToGrid="0">
      <p:cViewPr>
        <p:scale>
          <a:sx n="75" d="100"/>
          <a:sy n="75" d="100"/>
        </p:scale>
        <p:origin x="93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1F79326-1622-773E-6547-DD89904B9BD0}"/>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6839D004-2F46-1B1D-642A-2666060DE2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BFF1AA17-09EC-5EF7-9F36-878956AAE301}"/>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482DC905-239F-330F-DFC5-31F61537B966}"/>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96C5780A-45A6-1938-2B4D-1671F742AD9B}"/>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3047242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BD8068-4B4E-9248-963E-882C6E7AA567}"/>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B3CC0C87-5B20-BAC8-E448-A6A2F8C94AE9}"/>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DF8B187-EDB0-3174-0954-97650D3C4D9C}"/>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7F7543B3-FCC6-BA86-4B26-1AA95F5552F2}"/>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6DEADD51-5000-DA37-C41D-B50DA702A577}"/>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1439654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24F4FC38-4277-1147-3B0E-94FF6705DC0F}"/>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072702F3-98CB-79A1-FA5F-C4CBF97E0121}"/>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87BF1376-10E9-ED27-EF40-F93601BE5E81}"/>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B16E199F-83F3-AA75-3095-030C1B6B1B3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7375D460-0E75-6998-48CE-7840A11E4AB6}"/>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366700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B13C57-45B4-E48B-E70E-0C3F0AE10BF0}"/>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69D35F3E-D4FA-6835-B7D3-02B600324E3A}"/>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04A055C2-2584-EB06-7D93-B1439638E6FC}"/>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D0C6DEC3-40DA-AE33-D13B-84227322361F}"/>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5ED284E-C5CA-48E4-E597-61A2B7E153A4}"/>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948376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9EDF5C7-95DD-0A6B-4298-D773BAA2EC23}"/>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FEC8AFE9-6597-B5A9-9C5A-96EEE3728F6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D237A217-B726-1069-ECE7-F6720240F52F}"/>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9AEBE020-0603-62B1-7784-1FABA1EE65B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D1F92BE9-4F00-ABF9-7032-AE930EA1AA87}"/>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7479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04829D1-F2E0-477F-7A52-AE6B63E5AA6E}"/>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1B0593C8-A4C6-8290-BACB-815A7F305C99}"/>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9C226505-78B2-E315-5EAE-8E0E09B01C6A}"/>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E370D2CD-C75A-84BD-DEE3-106C400E1010}"/>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6" name="Élőláb helye 5">
            <a:extLst>
              <a:ext uri="{FF2B5EF4-FFF2-40B4-BE49-F238E27FC236}">
                <a16:creationId xmlns:a16="http://schemas.microsoft.com/office/drawing/2014/main" id="{23D5307A-FDD3-78CC-F53E-30392B8B9A54}"/>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50417BE8-E8FA-9A03-280B-A3AD89239F32}"/>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1046858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2B19250-7F93-6A90-F9F9-0C1794288849}"/>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DA138A69-109B-F146-D29A-87BBFB2A0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E0B0BF0F-4923-D77C-F4E5-39EF6A956C3E}"/>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021BBCC9-CAD5-AE3F-F63A-B18976FD6A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071F50E1-B1A6-4694-C671-5B972AD2166F}"/>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1846B008-6182-0BAC-64A8-D19AA16FEBD6}"/>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8" name="Élőláb helye 7">
            <a:extLst>
              <a:ext uri="{FF2B5EF4-FFF2-40B4-BE49-F238E27FC236}">
                <a16:creationId xmlns:a16="http://schemas.microsoft.com/office/drawing/2014/main" id="{FCD8A488-FCE9-F643-0495-E98C2B4F7179}"/>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C00560D-F69B-378A-8AAF-962585701786}"/>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45423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8D875A-E951-A00A-4724-FF260D64E489}"/>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85B184DF-8293-652D-B8B4-230927939E9D}"/>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4" name="Élőláb helye 3">
            <a:extLst>
              <a:ext uri="{FF2B5EF4-FFF2-40B4-BE49-F238E27FC236}">
                <a16:creationId xmlns:a16="http://schemas.microsoft.com/office/drawing/2014/main" id="{E94B7B9C-3610-D2D3-C14D-E1BD42CBE6DC}"/>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A532046E-4787-F760-FBF7-6CDE31FCE7CA}"/>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149821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996D4555-AEFF-884B-F62F-684CFEE11969}"/>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3" name="Élőláb helye 2">
            <a:extLst>
              <a:ext uri="{FF2B5EF4-FFF2-40B4-BE49-F238E27FC236}">
                <a16:creationId xmlns:a16="http://schemas.microsoft.com/office/drawing/2014/main" id="{14AA7160-8F8F-8A12-1CCD-BD7330BFB07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193D7FF0-1AF4-B643-5278-7EF4D94C38BC}"/>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401814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9E8BB3-5C56-1AC4-A957-F09CF9004EB6}"/>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A7DDA782-943B-0B2F-9981-25C0E56D6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05F17D5A-134C-ABAF-8795-7DCD4967A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C459526-37F2-FF5C-D7AD-DDCF2342ED1B}"/>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6" name="Élőláb helye 5">
            <a:extLst>
              <a:ext uri="{FF2B5EF4-FFF2-40B4-BE49-F238E27FC236}">
                <a16:creationId xmlns:a16="http://schemas.microsoft.com/office/drawing/2014/main" id="{205088F2-437A-FC35-6F8E-85E8EDBC0B2C}"/>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ED375FA6-8E9C-0966-E8C0-D332567E2CC1}"/>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124526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7B4F011-B619-EF60-3EBE-66AD47481336}"/>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0E640AB7-8295-0B16-04B9-EDA58C13B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50367E62-09F1-A127-094C-BE156BB71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0991CF48-04AA-FD7E-5CB2-B7EECAC6A9D8}"/>
              </a:ext>
            </a:extLst>
          </p:cNvPr>
          <p:cNvSpPr>
            <a:spLocks noGrp="1"/>
          </p:cNvSpPr>
          <p:nvPr>
            <p:ph type="dt" sz="half" idx="10"/>
          </p:nvPr>
        </p:nvSpPr>
        <p:spPr/>
        <p:txBody>
          <a:bodyPr/>
          <a:lstStyle/>
          <a:p>
            <a:fld id="{4D9920F2-463F-472B-BEEE-BF6E07471360}" type="datetimeFigureOut">
              <a:rPr lang="hu-HU" smtClean="0"/>
              <a:t>2024. 03. 30.</a:t>
            </a:fld>
            <a:endParaRPr lang="hu-HU"/>
          </a:p>
        </p:txBody>
      </p:sp>
      <p:sp>
        <p:nvSpPr>
          <p:cNvPr id="6" name="Élőláb helye 5">
            <a:extLst>
              <a:ext uri="{FF2B5EF4-FFF2-40B4-BE49-F238E27FC236}">
                <a16:creationId xmlns:a16="http://schemas.microsoft.com/office/drawing/2014/main" id="{F26019C1-F2BA-D7B9-1904-2900D9F93E4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EBDC96AB-1C59-EBE1-D5F0-D3C0E3809C8F}"/>
              </a:ext>
            </a:extLst>
          </p:cNvPr>
          <p:cNvSpPr>
            <a:spLocks noGrp="1"/>
          </p:cNvSpPr>
          <p:nvPr>
            <p:ph type="sldNum" sz="quarter" idx="12"/>
          </p:nvPr>
        </p:nvSpPr>
        <p:spPr/>
        <p:txBody>
          <a:bodyPr/>
          <a:lstStyle/>
          <a:p>
            <a:fld id="{08E7F199-7E21-41C3-BACF-8218D11CA422}" type="slidenum">
              <a:rPr lang="hu-HU" smtClean="0"/>
              <a:t>‹#›</a:t>
            </a:fld>
            <a:endParaRPr lang="hu-HU"/>
          </a:p>
        </p:txBody>
      </p:sp>
    </p:spTree>
    <p:extLst>
      <p:ext uri="{BB962C8B-B14F-4D97-AF65-F5344CB8AC3E}">
        <p14:creationId xmlns:p14="http://schemas.microsoft.com/office/powerpoint/2010/main" val="323060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40EF5305-DF9F-FDD5-9213-AE6A7D88BD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B3B5DEBA-2741-9042-0F0D-896A730CC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B83BA53-C4EA-B0FD-25B0-1AAD56A6F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D9920F2-463F-472B-BEEE-BF6E07471360}" type="datetimeFigureOut">
              <a:rPr lang="hu-HU" smtClean="0"/>
              <a:t>2024. 03. 30.</a:t>
            </a:fld>
            <a:endParaRPr lang="hu-HU"/>
          </a:p>
        </p:txBody>
      </p:sp>
      <p:sp>
        <p:nvSpPr>
          <p:cNvPr id="5" name="Élőláb helye 4">
            <a:extLst>
              <a:ext uri="{FF2B5EF4-FFF2-40B4-BE49-F238E27FC236}">
                <a16:creationId xmlns:a16="http://schemas.microsoft.com/office/drawing/2014/main" id="{828CEBD4-F8D1-160C-583D-60B896498A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hu-HU"/>
          </a:p>
        </p:txBody>
      </p:sp>
      <p:sp>
        <p:nvSpPr>
          <p:cNvPr id="6" name="Dia számának helye 5">
            <a:extLst>
              <a:ext uri="{FF2B5EF4-FFF2-40B4-BE49-F238E27FC236}">
                <a16:creationId xmlns:a16="http://schemas.microsoft.com/office/drawing/2014/main" id="{2B638B15-55E8-0D3B-D52B-5074BF91BF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E7F199-7E21-41C3-BACF-8218D11CA422}" type="slidenum">
              <a:rPr lang="hu-HU" smtClean="0"/>
              <a:t>‹#›</a:t>
            </a:fld>
            <a:endParaRPr lang="hu-HU"/>
          </a:p>
        </p:txBody>
      </p:sp>
    </p:spTree>
    <p:extLst>
      <p:ext uri="{BB962C8B-B14F-4D97-AF65-F5344CB8AC3E}">
        <p14:creationId xmlns:p14="http://schemas.microsoft.com/office/powerpoint/2010/main" val="2386848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9" name="Csoportba foglalás 18">
            <a:extLst>
              <a:ext uri="{FF2B5EF4-FFF2-40B4-BE49-F238E27FC236}">
                <a16:creationId xmlns:a16="http://schemas.microsoft.com/office/drawing/2014/main" id="{C94B5FDE-E6CF-055F-FE84-C68AF83EBC96}"/>
              </a:ext>
            </a:extLst>
          </p:cNvPr>
          <p:cNvGrpSpPr/>
          <p:nvPr/>
        </p:nvGrpSpPr>
        <p:grpSpPr>
          <a:xfrm>
            <a:off x="6096000" y="0"/>
            <a:ext cx="7901354" cy="10169674"/>
            <a:chOff x="6038781" y="-2690351"/>
            <a:chExt cx="9218387" cy="12238698"/>
          </a:xfrm>
          <a:blipFill>
            <a:blip r:embed="rId3"/>
            <a:stretch>
              <a:fillRect/>
            </a:stretch>
          </a:blipFill>
        </p:grpSpPr>
        <p:sp>
          <p:nvSpPr>
            <p:cNvPr id="4" name="Hatszög 3">
              <a:extLst>
                <a:ext uri="{FF2B5EF4-FFF2-40B4-BE49-F238E27FC236}">
                  <a16:creationId xmlns:a16="http://schemas.microsoft.com/office/drawing/2014/main" id="{4169F3A9-0269-84F8-CBF2-200276905622}"/>
                </a:ext>
              </a:extLst>
            </p:cNvPr>
            <p:cNvSpPr/>
            <p:nvPr/>
          </p:nvSpPr>
          <p:spPr>
            <a:xfrm rot="5400000">
              <a:off x="5860263" y="2168207"/>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Hatszög 4">
              <a:extLst>
                <a:ext uri="{FF2B5EF4-FFF2-40B4-BE49-F238E27FC236}">
                  <a16:creationId xmlns:a16="http://schemas.microsoft.com/office/drawing/2014/main" id="{02599DB8-60C4-99BF-A72D-F43305AA6252}"/>
                </a:ext>
              </a:extLst>
            </p:cNvPr>
            <p:cNvSpPr/>
            <p:nvPr/>
          </p:nvSpPr>
          <p:spPr>
            <a:xfrm rot="5400000">
              <a:off x="8512794" y="2168208"/>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Hatszög 5">
              <a:extLst>
                <a:ext uri="{FF2B5EF4-FFF2-40B4-BE49-F238E27FC236}">
                  <a16:creationId xmlns:a16="http://schemas.microsoft.com/office/drawing/2014/main" id="{84BA7E0A-2FE8-56A0-9A1B-482B8EEB6622}"/>
                </a:ext>
              </a:extLst>
            </p:cNvPr>
            <p:cNvSpPr/>
            <p:nvPr/>
          </p:nvSpPr>
          <p:spPr>
            <a:xfrm rot="5400000">
              <a:off x="11165326" y="216820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Hatszög 6">
              <a:extLst>
                <a:ext uri="{FF2B5EF4-FFF2-40B4-BE49-F238E27FC236}">
                  <a16:creationId xmlns:a16="http://schemas.microsoft.com/office/drawing/2014/main" id="{55399E92-0FF1-5252-628D-735676BC349A}"/>
                </a:ext>
              </a:extLst>
            </p:cNvPr>
            <p:cNvSpPr/>
            <p:nvPr/>
          </p:nvSpPr>
          <p:spPr>
            <a:xfrm rot="5400000">
              <a:off x="7252001" y="450822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Hatszög 7">
              <a:extLst>
                <a:ext uri="{FF2B5EF4-FFF2-40B4-BE49-F238E27FC236}">
                  <a16:creationId xmlns:a16="http://schemas.microsoft.com/office/drawing/2014/main" id="{57D9F190-0212-CCE2-B772-0241C04B9AF5}"/>
                </a:ext>
              </a:extLst>
            </p:cNvPr>
            <p:cNvSpPr/>
            <p:nvPr/>
          </p:nvSpPr>
          <p:spPr>
            <a:xfrm rot="5400000">
              <a:off x="9904532" y="450822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Hatszög 8">
              <a:extLst>
                <a:ext uri="{FF2B5EF4-FFF2-40B4-BE49-F238E27FC236}">
                  <a16:creationId xmlns:a16="http://schemas.microsoft.com/office/drawing/2014/main" id="{7FA0F492-EF73-9D2F-9268-87918C004158}"/>
                </a:ext>
              </a:extLst>
            </p:cNvPr>
            <p:cNvSpPr/>
            <p:nvPr/>
          </p:nvSpPr>
          <p:spPr>
            <a:xfrm rot="5400000">
              <a:off x="12557064" y="450822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Hatszög 9">
              <a:extLst>
                <a:ext uri="{FF2B5EF4-FFF2-40B4-BE49-F238E27FC236}">
                  <a16:creationId xmlns:a16="http://schemas.microsoft.com/office/drawing/2014/main" id="{05688C1B-BA4E-ED23-432A-EF70D91C9EE6}"/>
                </a:ext>
              </a:extLst>
            </p:cNvPr>
            <p:cNvSpPr/>
            <p:nvPr/>
          </p:nvSpPr>
          <p:spPr>
            <a:xfrm rot="5400000">
              <a:off x="7192005" y="-17181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Hatszög 10">
              <a:extLst>
                <a:ext uri="{FF2B5EF4-FFF2-40B4-BE49-F238E27FC236}">
                  <a16:creationId xmlns:a16="http://schemas.microsoft.com/office/drawing/2014/main" id="{16B1D52E-C69D-E1BC-E3FA-13A158A3F9A8}"/>
                </a:ext>
              </a:extLst>
            </p:cNvPr>
            <p:cNvSpPr/>
            <p:nvPr/>
          </p:nvSpPr>
          <p:spPr>
            <a:xfrm rot="5400000">
              <a:off x="9844536" y="-17181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Hatszög 11">
              <a:extLst>
                <a:ext uri="{FF2B5EF4-FFF2-40B4-BE49-F238E27FC236}">
                  <a16:creationId xmlns:a16="http://schemas.microsoft.com/office/drawing/2014/main" id="{7DF2EA3D-96D1-2299-BCAF-F711CE458AF5}"/>
                </a:ext>
              </a:extLst>
            </p:cNvPr>
            <p:cNvSpPr/>
            <p:nvPr/>
          </p:nvSpPr>
          <p:spPr>
            <a:xfrm rot="5400000">
              <a:off x="12497068" y="-17181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Hatszög 12">
              <a:extLst>
                <a:ext uri="{FF2B5EF4-FFF2-40B4-BE49-F238E27FC236}">
                  <a16:creationId xmlns:a16="http://schemas.microsoft.com/office/drawing/2014/main" id="{88DC5D97-243D-C413-D108-8045F7779278}"/>
                </a:ext>
              </a:extLst>
            </p:cNvPr>
            <p:cNvSpPr/>
            <p:nvPr/>
          </p:nvSpPr>
          <p:spPr>
            <a:xfrm rot="5400000">
              <a:off x="5931211" y="684824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Hatszög 13">
              <a:extLst>
                <a:ext uri="{FF2B5EF4-FFF2-40B4-BE49-F238E27FC236}">
                  <a16:creationId xmlns:a16="http://schemas.microsoft.com/office/drawing/2014/main" id="{0E61E513-04F8-C265-3BCE-BC54089EB569}"/>
                </a:ext>
              </a:extLst>
            </p:cNvPr>
            <p:cNvSpPr/>
            <p:nvPr/>
          </p:nvSpPr>
          <p:spPr>
            <a:xfrm rot="5400000">
              <a:off x="8583742" y="684824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Hatszög 14">
              <a:extLst>
                <a:ext uri="{FF2B5EF4-FFF2-40B4-BE49-F238E27FC236}">
                  <a16:creationId xmlns:a16="http://schemas.microsoft.com/office/drawing/2014/main" id="{F1A5C69C-C08D-0E02-87FA-66244908197A}"/>
                </a:ext>
              </a:extLst>
            </p:cNvPr>
            <p:cNvSpPr/>
            <p:nvPr/>
          </p:nvSpPr>
          <p:spPr>
            <a:xfrm rot="5400000">
              <a:off x="11236274" y="684824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Hatszög 15">
              <a:extLst>
                <a:ext uri="{FF2B5EF4-FFF2-40B4-BE49-F238E27FC236}">
                  <a16:creationId xmlns:a16="http://schemas.microsoft.com/office/drawing/2014/main" id="{6CE7CDCA-8F09-EDF8-A088-E5B28E1755EB}"/>
                </a:ext>
              </a:extLst>
            </p:cNvPr>
            <p:cNvSpPr/>
            <p:nvPr/>
          </p:nvSpPr>
          <p:spPr>
            <a:xfrm rot="5400000">
              <a:off x="5860262" y="-251183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Hatszög 16">
              <a:extLst>
                <a:ext uri="{FF2B5EF4-FFF2-40B4-BE49-F238E27FC236}">
                  <a16:creationId xmlns:a16="http://schemas.microsoft.com/office/drawing/2014/main" id="{87B854B5-5A43-46A5-EBC1-ABBB9AACD381}"/>
                </a:ext>
              </a:extLst>
            </p:cNvPr>
            <p:cNvSpPr/>
            <p:nvPr/>
          </p:nvSpPr>
          <p:spPr>
            <a:xfrm rot="5400000">
              <a:off x="8512793" y="-251183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Hatszög 17">
              <a:extLst>
                <a:ext uri="{FF2B5EF4-FFF2-40B4-BE49-F238E27FC236}">
                  <a16:creationId xmlns:a16="http://schemas.microsoft.com/office/drawing/2014/main" id="{9DDE8F7B-01C4-91B2-B54A-CA5984D3219D}"/>
                </a:ext>
              </a:extLst>
            </p:cNvPr>
            <p:cNvSpPr/>
            <p:nvPr/>
          </p:nvSpPr>
          <p:spPr>
            <a:xfrm rot="5400000">
              <a:off x="11165325" y="-251183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0" name="Szövegdoboz 19">
            <a:extLst>
              <a:ext uri="{FF2B5EF4-FFF2-40B4-BE49-F238E27FC236}">
                <a16:creationId xmlns:a16="http://schemas.microsoft.com/office/drawing/2014/main" id="{BD99D595-8BE8-904B-5ACD-C9670D879F18}"/>
              </a:ext>
            </a:extLst>
          </p:cNvPr>
          <p:cNvSpPr txBox="1"/>
          <p:nvPr/>
        </p:nvSpPr>
        <p:spPr>
          <a:xfrm>
            <a:off x="519634" y="1803862"/>
            <a:ext cx="5115082" cy="1477328"/>
          </a:xfrm>
          <a:prstGeom prst="rect">
            <a:avLst/>
          </a:prstGeom>
          <a:noFill/>
        </p:spPr>
        <p:txBody>
          <a:bodyPr wrap="square" rtlCol="0">
            <a:spAutoFit/>
          </a:bodyPr>
          <a:lstStyle/>
          <a:p>
            <a:r>
              <a:rPr lang="hu-HU" sz="5400" b="1" dirty="0">
                <a:effectLst>
                  <a:outerShdw blurRad="38100" dist="38100" dir="2700000" algn="tl">
                    <a:srgbClr val="000000">
                      <a:alpha val="43137"/>
                    </a:srgbClr>
                  </a:outerShdw>
                </a:effectLst>
                <a:latin typeface="Monotype Corsiva" panose="03010101010201010101" pitchFamily="66" charset="0"/>
              </a:rPr>
              <a:t>Bessenyei Ferenc</a:t>
            </a:r>
          </a:p>
          <a:p>
            <a:pPr algn="ctr"/>
            <a:r>
              <a:rPr lang="hu-HU" sz="3600" dirty="0">
                <a:effectLst>
                  <a:outerShdw blurRad="38100" dist="38100" dir="2700000" algn="tl">
                    <a:srgbClr val="000000">
                      <a:alpha val="43137"/>
                    </a:srgbClr>
                  </a:outerShdw>
                </a:effectLst>
                <a:latin typeface="Monotype Corsiva" panose="03010101010201010101" pitchFamily="66" charset="0"/>
              </a:rPr>
              <a:t>1919-2004</a:t>
            </a:r>
          </a:p>
        </p:txBody>
      </p:sp>
      <p:sp>
        <p:nvSpPr>
          <p:cNvPr id="21" name="Szövegdoboz 20">
            <a:extLst>
              <a:ext uri="{FF2B5EF4-FFF2-40B4-BE49-F238E27FC236}">
                <a16:creationId xmlns:a16="http://schemas.microsoft.com/office/drawing/2014/main" id="{36545D0D-3FCB-216E-618D-7AFB8F24D0D8}"/>
              </a:ext>
            </a:extLst>
          </p:cNvPr>
          <p:cNvSpPr txBox="1"/>
          <p:nvPr/>
        </p:nvSpPr>
        <p:spPr>
          <a:xfrm>
            <a:off x="341571" y="4177896"/>
            <a:ext cx="6094526" cy="1200329"/>
          </a:xfrm>
          <a:prstGeom prst="rect">
            <a:avLst/>
          </a:prstGeom>
          <a:noFill/>
        </p:spPr>
        <p:txBody>
          <a:bodyPr wrap="square" rtlCol="0">
            <a:spAutoFit/>
          </a:bodyPr>
          <a:lstStyle/>
          <a:p>
            <a:pPr marL="342900" indent="-342900">
              <a:buFont typeface="Wingdings" panose="05000000000000000000" pitchFamily="2" charset="2"/>
              <a:buChar char="ü"/>
            </a:pPr>
            <a:r>
              <a:rPr lang="hu-HU" sz="2400" i="1" dirty="0">
                <a:effectLst>
                  <a:outerShdw blurRad="38100" dist="38100" dir="2700000" algn="tl">
                    <a:srgbClr val="000000">
                      <a:alpha val="43137"/>
                    </a:srgbClr>
                  </a:outerShdw>
                </a:effectLst>
                <a:latin typeface="Monotype Corsiva" panose="03010101010201010101" pitchFamily="66" charset="0"/>
              </a:rPr>
              <a:t>A Nemzet Színésze címmel kitüntetett</a:t>
            </a:r>
          </a:p>
          <a:p>
            <a:pPr marL="342900" indent="-342900">
              <a:buFont typeface="Wingdings" panose="05000000000000000000" pitchFamily="2" charset="2"/>
              <a:buChar char="ü"/>
            </a:pPr>
            <a:r>
              <a:rPr lang="hu-HU" sz="2400" i="1" dirty="0">
                <a:effectLst>
                  <a:outerShdw blurRad="38100" dist="38100" dir="2700000" algn="tl">
                    <a:srgbClr val="000000">
                      <a:alpha val="43137"/>
                    </a:srgbClr>
                  </a:outerShdw>
                </a:effectLst>
                <a:latin typeface="Monotype Corsiva" panose="03010101010201010101" pitchFamily="66" charset="0"/>
              </a:rPr>
              <a:t>Kétszeres Kossuth-díjas magyar színművész</a:t>
            </a:r>
          </a:p>
          <a:p>
            <a:pPr marL="342900" indent="-342900">
              <a:buFont typeface="Wingdings" panose="05000000000000000000" pitchFamily="2" charset="2"/>
              <a:buChar char="ü"/>
            </a:pPr>
            <a:r>
              <a:rPr lang="hu-HU" sz="2400" i="1" dirty="0">
                <a:effectLst>
                  <a:outerShdw blurRad="38100" dist="38100" dir="2700000" algn="tl">
                    <a:srgbClr val="000000">
                      <a:alpha val="43137"/>
                    </a:srgbClr>
                  </a:outerShdw>
                </a:effectLst>
                <a:latin typeface="Monotype Corsiva" panose="03010101010201010101" pitchFamily="66" charset="0"/>
              </a:rPr>
              <a:t>Halhatatlanok Társulatának örökös tagja</a:t>
            </a:r>
          </a:p>
        </p:txBody>
      </p:sp>
    </p:spTree>
    <p:extLst>
      <p:ext uri="{BB962C8B-B14F-4D97-AF65-F5344CB8AC3E}">
        <p14:creationId xmlns:p14="http://schemas.microsoft.com/office/powerpoint/2010/main" val="296337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19" name="Csoportba foglalás 18">
            <a:extLst>
              <a:ext uri="{FF2B5EF4-FFF2-40B4-BE49-F238E27FC236}">
                <a16:creationId xmlns:a16="http://schemas.microsoft.com/office/drawing/2014/main" id="{C94B5FDE-E6CF-055F-FE84-C68AF83EBC96}"/>
              </a:ext>
            </a:extLst>
          </p:cNvPr>
          <p:cNvGrpSpPr/>
          <p:nvPr/>
        </p:nvGrpSpPr>
        <p:grpSpPr>
          <a:xfrm>
            <a:off x="6096000" y="-6740674"/>
            <a:ext cx="7901354" cy="10169674"/>
            <a:chOff x="6038781" y="-2690351"/>
            <a:chExt cx="9218387" cy="12238698"/>
          </a:xfrm>
          <a:blipFill>
            <a:blip r:embed="rId3"/>
            <a:stretch>
              <a:fillRect/>
            </a:stretch>
          </a:blipFill>
        </p:grpSpPr>
        <p:sp>
          <p:nvSpPr>
            <p:cNvPr id="4" name="Hatszög 3">
              <a:extLst>
                <a:ext uri="{FF2B5EF4-FFF2-40B4-BE49-F238E27FC236}">
                  <a16:creationId xmlns:a16="http://schemas.microsoft.com/office/drawing/2014/main" id="{4169F3A9-0269-84F8-CBF2-200276905622}"/>
                </a:ext>
              </a:extLst>
            </p:cNvPr>
            <p:cNvSpPr/>
            <p:nvPr/>
          </p:nvSpPr>
          <p:spPr>
            <a:xfrm rot="5400000">
              <a:off x="5860263" y="2168207"/>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Hatszög 4">
              <a:extLst>
                <a:ext uri="{FF2B5EF4-FFF2-40B4-BE49-F238E27FC236}">
                  <a16:creationId xmlns:a16="http://schemas.microsoft.com/office/drawing/2014/main" id="{02599DB8-60C4-99BF-A72D-F43305AA6252}"/>
                </a:ext>
              </a:extLst>
            </p:cNvPr>
            <p:cNvSpPr/>
            <p:nvPr/>
          </p:nvSpPr>
          <p:spPr>
            <a:xfrm rot="5400000">
              <a:off x="8512794" y="2168208"/>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Hatszög 5">
              <a:extLst>
                <a:ext uri="{FF2B5EF4-FFF2-40B4-BE49-F238E27FC236}">
                  <a16:creationId xmlns:a16="http://schemas.microsoft.com/office/drawing/2014/main" id="{84BA7E0A-2FE8-56A0-9A1B-482B8EEB6622}"/>
                </a:ext>
              </a:extLst>
            </p:cNvPr>
            <p:cNvSpPr/>
            <p:nvPr/>
          </p:nvSpPr>
          <p:spPr>
            <a:xfrm rot="5400000">
              <a:off x="11165326" y="216820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Hatszög 6">
              <a:extLst>
                <a:ext uri="{FF2B5EF4-FFF2-40B4-BE49-F238E27FC236}">
                  <a16:creationId xmlns:a16="http://schemas.microsoft.com/office/drawing/2014/main" id="{55399E92-0FF1-5252-628D-735676BC349A}"/>
                </a:ext>
              </a:extLst>
            </p:cNvPr>
            <p:cNvSpPr/>
            <p:nvPr/>
          </p:nvSpPr>
          <p:spPr>
            <a:xfrm rot="5400000">
              <a:off x="7252001" y="450822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Hatszög 7">
              <a:extLst>
                <a:ext uri="{FF2B5EF4-FFF2-40B4-BE49-F238E27FC236}">
                  <a16:creationId xmlns:a16="http://schemas.microsoft.com/office/drawing/2014/main" id="{57D9F190-0212-CCE2-B772-0241C04B9AF5}"/>
                </a:ext>
              </a:extLst>
            </p:cNvPr>
            <p:cNvSpPr/>
            <p:nvPr/>
          </p:nvSpPr>
          <p:spPr>
            <a:xfrm rot="5400000">
              <a:off x="9904532" y="450822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Hatszög 8">
              <a:extLst>
                <a:ext uri="{FF2B5EF4-FFF2-40B4-BE49-F238E27FC236}">
                  <a16:creationId xmlns:a16="http://schemas.microsoft.com/office/drawing/2014/main" id="{7FA0F492-EF73-9D2F-9268-87918C004158}"/>
                </a:ext>
              </a:extLst>
            </p:cNvPr>
            <p:cNvSpPr/>
            <p:nvPr/>
          </p:nvSpPr>
          <p:spPr>
            <a:xfrm rot="5400000">
              <a:off x="12557064" y="450822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Hatszög 9">
              <a:extLst>
                <a:ext uri="{FF2B5EF4-FFF2-40B4-BE49-F238E27FC236}">
                  <a16:creationId xmlns:a16="http://schemas.microsoft.com/office/drawing/2014/main" id="{05688C1B-BA4E-ED23-432A-EF70D91C9EE6}"/>
                </a:ext>
              </a:extLst>
            </p:cNvPr>
            <p:cNvSpPr/>
            <p:nvPr/>
          </p:nvSpPr>
          <p:spPr>
            <a:xfrm rot="5400000">
              <a:off x="7192005" y="-17181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Hatszög 10">
              <a:extLst>
                <a:ext uri="{FF2B5EF4-FFF2-40B4-BE49-F238E27FC236}">
                  <a16:creationId xmlns:a16="http://schemas.microsoft.com/office/drawing/2014/main" id="{16B1D52E-C69D-E1BC-E3FA-13A158A3F9A8}"/>
                </a:ext>
              </a:extLst>
            </p:cNvPr>
            <p:cNvSpPr/>
            <p:nvPr/>
          </p:nvSpPr>
          <p:spPr>
            <a:xfrm rot="5400000">
              <a:off x="9844536" y="-17181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Hatszög 11">
              <a:extLst>
                <a:ext uri="{FF2B5EF4-FFF2-40B4-BE49-F238E27FC236}">
                  <a16:creationId xmlns:a16="http://schemas.microsoft.com/office/drawing/2014/main" id="{7DF2EA3D-96D1-2299-BCAF-F711CE458AF5}"/>
                </a:ext>
              </a:extLst>
            </p:cNvPr>
            <p:cNvSpPr/>
            <p:nvPr/>
          </p:nvSpPr>
          <p:spPr>
            <a:xfrm rot="5400000">
              <a:off x="12497068" y="-17181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Hatszög 12">
              <a:extLst>
                <a:ext uri="{FF2B5EF4-FFF2-40B4-BE49-F238E27FC236}">
                  <a16:creationId xmlns:a16="http://schemas.microsoft.com/office/drawing/2014/main" id="{88DC5D97-243D-C413-D108-8045F7779278}"/>
                </a:ext>
              </a:extLst>
            </p:cNvPr>
            <p:cNvSpPr/>
            <p:nvPr/>
          </p:nvSpPr>
          <p:spPr>
            <a:xfrm rot="5400000">
              <a:off x="5931211" y="684824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Hatszög 13">
              <a:extLst>
                <a:ext uri="{FF2B5EF4-FFF2-40B4-BE49-F238E27FC236}">
                  <a16:creationId xmlns:a16="http://schemas.microsoft.com/office/drawing/2014/main" id="{0E61E513-04F8-C265-3BCE-BC54089EB569}"/>
                </a:ext>
              </a:extLst>
            </p:cNvPr>
            <p:cNvSpPr/>
            <p:nvPr/>
          </p:nvSpPr>
          <p:spPr>
            <a:xfrm rot="5400000">
              <a:off x="8583742" y="684824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Hatszög 14">
              <a:extLst>
                <a:ext uri="{FF2B5EF4-FFF2-40B4-BE49-F238E27FC236}">
                  <a16:creationId xmlns:a16="http://schemas.microsoft.com/office/drawing/2014/main" id="{F1A5C69C-C08D-0E02-87FA-66244908197A}"/>
                </a:ext>
              </a:extLst>
            </p:cNvPr>
            <p:cNvSpPr/>
            <p:nvPr/>
          </p:nvSpPr>
          <p:spPr>
            <a:xfrm rot="5400000">
              <a:off x="11236274" y="684824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Hatszög 15">
              <a:extLst>
                <a:ext uri="{FF2B5EF4-FFF2-40B4-BE49-F238E27FC236}">
                  <a16:creationId xmlns:a16="http://schemas.microsoft.com/office/drawing/2014/main" id="{6CE7CDCA-8F09-EDF8-A088-E5B28E1755EB}"/>
                </a:ext>
              </a:extLst>
            </p:cNvPr>
            <p:cNvSpPr/>
            <p:nvPr/>
          </p:nvSpPr>
          <p:spPr>
            <a:xfrm rot="5400000">
              <a:off x="5860262" y="-251183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Hatszög 16">
              <a:extLst>
                <a:ext uri="{FF2B5EF4-FFF2-40B4-BE49-F238E27FC236}">
                  <a16:creationId xmlns:a16="http://schemas.microsoft.com/office/drawing/2014/main" id="{87B854B5-5A43-46A5-EBC1-ABBB9AACD381}"/>
                </a:ext>
              </a:extLst>
            </p:cNvPr>
            <p:cNvSpPr/>
            <p:nvPr/>
          </p:nvSpPr>
          <p:spPr>
            <a:xfrm rot="5400000">
              <a:off x="8512793" y="-251183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Hatszög 17">
              <a:extLst>
                <a:ext uri="{FF2B5EF4-FFF2-40B4-BE49-F238E27FC236}">
                  <a16:creationId xmlns:a16="http://schemas.microsoft.com/office/drawing/2014/main" id="{9DDE8F7B-01C4-91B2-B54A-CA5984D3219D}"/>
                </a:ext>
              </a:extLst>
            </p:cNvPr>
            <p:cNvSpPr/>
            <p:nvPr/>
          </p:nvSpPr>
          <p:spPr>
            <a:xfrm rot="5400000">
              <a:off x="11165325" y="-251183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 name="Szövegdoboz 1">
            <a:extLst>
              <a:ext uri="{FF2B5EF4-FFF2-40B4-BE49-F238E27FC236}">
                <a16:creationId xmlns:a16="http://schemas.microsoft.com/office/drawing/2014/main" id="{F4ABD89A-A1D1-6F18-98CC-C9FA5D5963AD}"/>
              </a:ext>
            </a:extLst>
          </p:cNvPr>
          <p:cNvSpPr txBox="1"/>
          <p:nvPr/>
        </p:nvSpPr>
        <p:spPr>
          <a:xfrm>
            <a:off x="468208" y="267581"/>
            <a:ext cx="3311311" cy="769441"/>
          </a:xfrm>
          <a:prstGeom prst="rect">
            <a:avLst/>
          </a:prstGeom>
          <a:noFill/>
        </p:spPr>
        <p:txBody>
          <a:bodyPr wrap="square" rtlCol="0">
            <a:spAutoFit/>
          </a:bodyPr>
          <a:lstStyle/>
          <a:p>
            <a:r>
              <a:rPr lang="hu-HU" sz="4400" b="1" dirty="0">
                <a:effectLst>
                  <a:outerShdw blurRad="38100" dist="38100" dir="2700000" algn="tl">
                    <a:srgbClr val="000000">
                      <a:alpha val="43137"/>
                    </a:srgbClr>
                  </a:outerShdw>
                </a:effectLst>
                <a:latin typeface="Monotype Corsiva" panose="03010101010201010101" pitchFamily="66" charset="0"/>
              </a:rPr>
              <a:t>Pályája:</a:t>
            </a:r>
          </a:p>
        </p:txBody>
      </p:sp>
      <p:sp>
        <p:nvSpPr>
          <p:cNvPr id="25" name="Szövegdoboz 24">
            <a:extLst>
              <a:ext uri="{FF2B5EF4-FFF2-40B4-BE49-F238E27FC236}">
                <a16:creationId xmlns:a16="http://schemas.microsoft.com/office/drawing/2014/main" id="{6EAD12BC-450D-FAFD-588B-10C444E6F1EB}"/>
              </a:ext>
            </a:extLst>
          </p:cNvPr>
          <p:cNvSpPr txBox="1"/>
          <p:nvPr/>
        </p:nvSpPr>
        <p:spPr>
          <a:xfrm>
            <a:off x="468208" y="1257315"/>
            <a:ext cx="5101076" cy="677108"/>
          </a:xfrm>
          <a:prstGeom prst="rect">
            <a:avLst/>
          </a:prstGeom>
          <a:noFill/>
        </p:spPr>
        <p:txBody>
          <a:bodyPr wrap="non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1940-ben kezdte pályáját a </a:t>
            </a:r>
            <a:r>
              <a:rPr lang="hu-HU" sz="2000" dirty="0">
                <a:effectLst>
                  <a:outerShdw blurRad="38100" dist="38100" dir="2700000" algn="tl">
                    <a:srgbClr val="000000">
                      <a:alpha val="43137"/>
                    </a:srgbClr>
                  </a:outerShdw>
                </a:effectLst>
                <a:latin typeface="Monotype Corsiva" panose="03010101010201010101" pitchFamily="66" charset="0"/>
              </a:rPr>
              <a:t>szegedi</a:t>
            </a:r>
            <a:r>
              <a:rPr lang="hu-HU" sz="2000" b="0" i="0" dirty="0">
                <a:effectLst>
                  <a:outerShdw blurRad="38100" dist="38100" dir="2700000" algn="tl">
                    <a:srgbClr val="000000">
                      <a:alpha val="43137"/>
                    </a:srgbClr>
                  </a:outerShdw>
                </a:effectLst>
                <a:latin typeface="Monotype Corsiva" panose="03010101010201010101" pitchFamily="66" charset="0"/>
              </a:rPr>
              <a:t> Városi Színházban</a:t>
            </a:r>
          </a:p>
          <a:p>
            <a:endParaRPr lang="hu-HU" dirty="0"/>
          </a:p>
        </p:txBody>
      </p:sp>
      <p:sp>
        <p:nvSpPr>
          <p:cNvPr id="26" name="Szövegdoboz 25">
            <a:extLst>
              <a:ext uri="{FF2B5EF4-FFF2-40B4-BE49-F238E27FC236}">
                <a16:creationId xmlns:a16="http://schemas.microsoft.com/office/drawing/2014/main" id="{8ECDC713-ED64-B0D3-BBA4-CC569C834C87}"/>
              </a:ext>
            </a:extLst>
          </p:cNvPr>
          <p:cNvSpPr txBox="1"/>
          <p:nvPr/>
        </p:nvSpPr>
        <p:spPr>
          <a:xfrm>
            <a:off x="468208" y="1708644"/>
            <a:ext cx="5688605" cy="1292662"/>
          </a:xfrm>
          <a:prstGeom prst="rect">
            <a:avLst/>
          </a:prstGeom>
          <a:noFill/>
        </p:spPr>
        <p:txBody>
          <a:bodyPr wrap="squar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1942-től a </a:t>
            </a:r>
            <a:r>
              <a:rPr lang="hu-HU" sz="2000" dirty="0">
                <a:effectLst>
                  <a:outerShdw blurRad="38100" dist="38100" dir="2700000" algn="tl">
                    <a:srgbClr val="000000">
                      <a:alpha val="43137"/>
                    </a:srgbClr>
                  </a:outerShdw>
                </a:effectLst>
                <a:latin typeface="Monotype Corsiva" panose="03010101010201010101" pitchFamily="66" charset="0"/>
              </a:rPr>
              <a:t>Miskolci Nemzeti Színház</a:t>
            </a:r>
            <a:r>
              <a:rPr lang="hu-HU" sz="2000" b="0" i="0" dirty="0">
                <a:effectLst>
                  <a:outerShdw blurRad="38100" dist="38100" dir="2700000" algn="tl">
                    <a:srgbClr val="000000">
                      <a:alpha val="43137"/>
                    </a:srgbClr>
                  </a:outerShdw>
                </a:effectLst>
                <a:latin typeface="Monotype Corsiva" panose="03010101010201010101" pitchFamily="66" charset="0"/>
              </a:rPr>
              <a:t>, 1944-től a budapesti </a:t>
            </a:r>
            <a:r>
              <a:rPr lang="hu-HU" sz="2000" dirty="0">
                <a:effectLst>
                  <a:outerShdw blurRad="38100" dist="38100" dir="2700000" algn="tl">
                    <a:srgbClr val="000000">
                      <a:alpha val="43137"/>
                    </a:srgbClr>
                  </a:outerShdw>
                </a:effectLst>
                <a:latin typeface="Monotype Corsiva" panose="03010101010201010101" pitchFamily="66" charset="0"/>
              </a:rPr>
              <a:t>Nemzeti Színház tagja</a:t>
            </a:r>
            <a:r>
              <a:rPr lang="hu-HU" sz="2000" b="0" i="0" dirty="0">
                <a:effectLst>
                  <a:outerShdw blurRad="38100" dist="38100" dir="2700000" algn="tl">
                    <a:srgbClr val="000000">
                      <a:alpha val="43137"/>
                    </a:srgbClr>
                  </a:outerShdw>
                </a:effectLst>
                <a:latin typeface="Monotype Corsiva" panose="03010101010201010101" pitchFamily="66" charset="0"/>
              </a:rPr>
              <a:t>, utána több helyen is szerepelt</a:t>
            </a:r>
            <a:r>
              <a:rPr lang="hu-HU" sz="1800" b="0" i="0" dirty="0">
                <a:effectLst>
                  <a:outerShdw blurRad="38100" dist="38100" dir="2700000" algn="tl">
                    <a:srgbClr val="000000">
                      <a:alpha val="43137"/>
                    </a:srgbClr>
                  </a:outerShdw>
                </a:effectLst>
                <a:latin typeface="Monotype Corsiva" panose="03010101010201010101" pitchFamily="66" charset="0"/>
              </a:rPr>
              <a:t>.</a:t>
            </a:r>
          </a:p>
          <a:p>
            <a:endParaRPr lang="hu-HU" dirty="0"/>
          </a:p>
        </p:txBody>
      </p:sp>
      <p:sp>
        <p:nvSpPr>
          <p:cNvPr id="27" name="Szövegdoboz 26">
            <a:extLst>
              <a:ext uri="{FF2B5EF4-FFF2-40B4-BE49-F238E27FC236}">
                <a16:creationId xmlns:a16="http://schemas.microsoft.com/office/drawing/2014/main" id="{FD981A59-4249-E583-C98D-DAA521E04475}"/>
              </a:ext>
            </a:extLst>
          </p:cNvPr>
          <p:cNvSpPr txBox="1"/>
          <p:nvPr/>
        </p:nvSpPr>
        <p:spPr>
          <a:xfrm>
            <a:off x="468208" y="2809742"/>
            <a:ext cx="5688605" cy="1015663"/>
          </a:xfrm>
          <a:prstGeom prst="rect">
            <a:avLst/>
          </a:prstGeom>
          <a:noFill/>
        </p:spPr>
        <p:txBody>
          <a:bodyPr wrap="squar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A </a:t>
            </a:r>
            <a:r>
              <a:rPr lang="hu-HU" sz="2000" dirty="0">
                <a:effectLst>
                  <a:outerShdw blurRad="38100" dist="38100" dir="2700000" algn="tl">
                    <a:srgbClr val="000000">
                      <a:alpha val="43137"/>
                    </a:srgbClr>
                  </a:outerShdw>
                </a:effectLst>
                <a:latin typeface="Monotype Corsiva" panose="03010101010201010101" pitchFamily="66" charset="0"/>
              </a:rPr>
              <a:t>Szegedi,</a:t>
            </a:r>
            <a:r>
              <a:rPr lang="hu-HU" sz="2000" b="0" i="0" dirty="0">
                <a:effectLst>
                  <a:outerShdw blurRad="38100" dist="38100" dir="2700000" algn="tl">
                    <a:srgbClr val="000000">
                      <a:alpha val="43137"/>
                    </a:srgbClr>
                  </a:outerShdw>
                </a:effectLst>
                <a:latin typeface="Monotype Corsiva" panose="03010101010201010101" pitchFamily="66" charset="0"/>
              </a:rPr>
              <a:t> majd a </a:t>
            </a:r>
            <a:r>
              <a:rPr lang="hu-HU" sz="2000" dirty="0">
                <a:effectLst>
                  <a:outerShdw blurRad="38100" dist="38100" dir="2700000" algn="tl">
                    <a:srgbClr val="000000">
                      <a:alpha val="43137"/>
                    </a:srgbClr>
                  </a:outerShdw>
                </a:effectLst>
                <a:latin typeface="Monotype Corsiva" panose="03010101010201010101" pitchFamily="66" charset="0"/>
              </a:rPr>
              <a:t>Pécsi Nemzeti Színházban</a:t>
            </a:r>
            <a:r>
              <a:rPr lang="hu-HU" sz="2000" b="0" i="0" dirty="0">
                <a:effectLst>
                  <a:outerShdw blurRad="38100" dist="38100" dir="2700000" algn="tl">
                    <a:srgbClr val="000000">
                      <a:alpha val="43137"/>
                    </a:srgbClr>
                  </a:outerShdw>
                </a:effectLst>
                <a:latin typeface="Monotype Corsiva" panose="03010101010201010101" pitchFamily="66" charset="0"/>
              </a:rPr>
              <a:t> is játszott egy-egy évadot. </a:t>
            </a:r>
          </a:p>
          <a:p>
            <a:endParaRPr lang="hu-HU" sz="2000" dirty="0"/>
          </a:p>
        </p:txBody>
      </p:sp>
      <p:sp>
        <p:nvSpPr>
          <p:cNvPr id="28" name="Szövegdoboz 27">
            <a:extLst>
              <a:ext uri="{FF2B5EF4-FFF2-40B4-BE49-F238E27FC236}">
                <a16:creationId xmlns:a16="http://schemas.microsoft.com/office/drawing/2014/main" id="{292CC108-C60F-9306-0F82-0A6A390CA59B}"/>
              </a:ext>
            </a:extLst>
          </p:cNvPr>
          <p:cNvSpPr txBox="1"/>
          <p:nvPr/>
        </p:nvSpPr>
        <p:spPr>
          <a:xfrm>
            <a:off x="396664" y="3649292"/>
            <a:ext cx="8073044" cy="677108"/>
          </a:xfrm>
          <a:prstGeom prst="rect">
            <a:avLst/>
          </a:prstGeom>
          <a:noFill/>
        </p:spPr>
        <p:txBody>
          <a:bodyPr wrap="non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1950-től 1963-ig, 1967-től 1973-ig, majd 1980-tól 2000-ig a </a:t>
            </a:r>
            <a:r>
              <a:rPr lang="hu-HU" sz="2000" dirty="0">
                <a:effectLst>
                  <a:outerShdw blurRad="38100" dist="38100" dir="2700000" algn="tl">
                    <a:srgbClr val="000000">
                      <a:alpha val="43137"/>
                    </a:srgbClr>
                  </a:outerShdw>
                </a:effectLst>
                <a:latin typeface="Monotype Corsiva" panose="03010101010201010101" pitchFamily="66" charset="0"/>
              </a:rPr>
              <a:t>Nemzeti Színház </a:t>
            </a:r>
            <a:r>
              <a:rPr lang="hu-HU" sz="2000" b="0" i="0" dirty="0">
                <a:effectLst>
                  <a:outerShdw blurRad="38100" dist="38100" dir="2700000" algn="tl">
                    <a:srgbClr val="000000">
                      <a:alpha val="43137"/>
                    </a:srgbClr>
                  </a:outerShdw>
                </a:effectLst>
                <a:latin typeface="Monotype Corsiva" panose="03010101010201010101" pitchFamily="66" charset="0"/>
              </a:rPr>
              <a:t>művésze</a:t>
            </a:r>
            <a:r>
              <a:rPr lang="hu-HU" sz="2000" b="0" i="0" dirty="0">
                <a:effectLst/>
                <a:latin typeface="Monotype Corsiva" panose="03010101010201010101" pitchFamily="66" charset="0"/>
              </a:rPr>
              <a:t>.</a:t>
            </a:r>
          </a:p>
          <a:p>
            <a:endParaRPr lang="hu-HU" dirty="0"/>
          </a:p>
        </p:txBody>
      </p:sp>
      <p:sp>
        <p:nvSpPr>
          <p:cNvPr id="29" name="Szövegdoboz 28">
            <a:extLst>
              <a:ext uri="{FF2B5EF4-FFF2-40B4-BE49-F238E27FC236}">
                <a16:creationId xmlns:a16="http://schemas.microsoft.com/office/drawing/2014/main" id="{5340CC61-A269-AF67-8E55-11E438AEBA4A}"/>
              </a:ext>
            </a:extLst>
          </p:cNvPr>
          <p:cNvSpPr txBox="1"/>
          <p:nvPr/>
        </p:nvSpPr>
        <p:spPr>
          <a:xfrm>
            <a:off x="396664" y="4151854"/>
            <a:ext cx="7680308" cy="707886"/>
          </a:xfrm>
          <a:prstGeom prst="rect">
            <a:avLst/>
          </a:prstGeom>
          <a:noFill/>
        </p:spPr>
        <p:txBody>
          <a:bodyPr wrap="non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2000-től a korábbi Nemzeti társulatában maradt, így a </a:t>
            </a:r>
            <a:r>
              <a:rPr lang="hu-HU" sz="2000" dirty="0">
                <a:effectLst>
                  <a:outerShdw blurRad="38100" dist="38100" dir="2700000" algn="tl">
                    <a:srgbClr val="000000">
                      <a:alpha val="43137"/>
                    </a:srgbClr>
                  </a:outerShdw>
                </a:effectLst>
                <a:latin typeface="Monotype Corsiva" panose="03010101010201010101" pitchFamily="66" charset="0"/>
              </a:rPr>
              <a:t>Magyar Színház</a:t>
            </a:r>
            <a:r>
              <a:rPr lang="hu-HU" sz="2000" b="0" i="0" dirty="0">
                <a:effectLst>
                  <a:outerShdw blurRad="38100" dist="38100" dir="2700000" algn="tl">
                    <a:srgbClr val="000000">
                      <a:alpha val="43137"/>
                    </a:srgbClr>
                  </a:outerShdw>
                </a:effectLst>
                <a:latin typeface="Monotype Corsiva" panose="03010101010201010101" pitchFamily="66" charset="0"/>
              </a:rPr>
              <a:t> tagja lett. </a:t>
            </a:r>
          </a:p>
          <a:p>
            <a:endParaRPr lang="hu-HU" sz="2000" dirty="0"/>
          </a:p>
        </p:txBody>
      </p:sp>
      <p:sp>
        <p:nvSpPr>
          <p:cNvPr id="30" name="Szövegdoboz 29">
            <a:extLst>
              <a:ext uri="{FF2B5EF4-FFF2-40B4-BE49-F238E27FC236}">
                <a16:creationId xmlns:a16="http://schemas.microsoft.com/office/drawing/2014/main" id="{EB1CD8C2-15DC-CDDC-1843-D32E5A2B0502}"/>
              </a:ext>
            </a:extLst>
          </p:cNvPr>
          <p:cNvSpPr txBox="1"/>
          <p:nvPr/>
        </p:nvSpPr>
        <p:spPr>
          <a:xfrm>
            <a:off x="396664" y="4700724"/>
            <a:ext cx="3566160" cy="677108"/>
          </a:xfrm>
          <a:prstGeom prst="rect">
            <a:avLst/>
          </a:prstGeom>
          <a:noFill/>
        </p:spPr>
        <p:txBody>
          <a:bodyPr wrap="square" rtlCol="0">
            <a:spAutoFit/>
          </a:bodyPr>
          <a:lstStyle/>
          <a:p>
            <a:r>
              <a:rPr lang="hu-HU" sz="2000" dirty="0">
                <a:effectLst>
                  <a:outerShdw blurRad="38100" dist="38100" dir="2700000" algn="tl">
                    <a:srgbClr val="000000">
                      <a:alpha val="43137"/>
                    </a:srgbClr>
                  </a:outerShdw>
                </a:effectLst>
                <a:latin typeface="Monotype Corsiva" panose="03010101010201010101" pitchFamily="66" charset="0"/>
              </a:rPr>
              <a:t>A</a:t>
            </a:r>
            <a:r>
              <a:rPr lang="hu-HU" sz="2000" b="0" i="0" dirty="0">
                <a:effectLst>
                  <a:outerShdw blurRad="38100" dist="38100" dir="2700000" algn="tl">
                    <a:srgbClr val="000000">
                      <a:alpha val="43137"/>
                    </a:srgbClr>
                  </a:outerShdw>
                </a:effectLst>
                <a:latin typeface="Monotype Corsiva" panose="03010101010201010101" pitchFamily="66" charset="0"/>
              </a:rPr>
              <a:t> </a:t>
            </a:r>
            <a:r>
              <a:rPr lang="hu-HU" sz="2000" dirty="0" err="1">
                <a:effectLst>
                  <a:outerShdw blurRad="38100" dist="38100" dir="2700000" algn="tl">
                    <a:srgbClr val="000000">
                      <a:alpha val="43137"/>
                    </a:srgbClr>
                  </a:outerShdw>
                </a:effectLst>
                <a:latin typeface="Monotype Corsiva" panose="03010101010201010101" pitchFamily="66" charset="0"/>
              </a:rPr>
              <a:t>Madách</a:t>
            </a:r>
            <a:r>
              <a:rPr lang="hu-HU" sz="2000" dirty="0">
                <a:effectLst>
                  <a:outerShdw blurRad="38100" dist="38100" dir="2700000" algn="tl">
                    <a:srgbClr val="000000">
                      <a:alpha val="43137"/>
                    </a:srgbClr>
                  </a:outerShdw>
                </a:effectLst>
                <a:latin typeface="Monotype Corsiva" panose="03010101010201010101" pitchFamily="66" charset="0"/>
              </a:rPr>
              <a:t> Színházban</a:t>
            </a:r>
            <a:r>
              <a:rPr lang="hu-HU" sz="2000" b="0" i="0" dirty="0">
                <a:effectLst>
                  <a:outerShdw blurRad="38100" dist="38100" dir="2700000" algn="tl">
                    <a:srgbClr val="000000">
                      <a:alpha val="43137"/>
                    </a:srgbClr>
                  </a:outerShdw>
                </a:effectLst>
                <a:latin typeface="Monotype Corsiva" panose="03010101010201010101" pitchFamily="66" charset="0"/>
              </a:rPr>
              <a:t>  is játszott</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 </a:t>
            </a:r>
          </a:p>
          <a:p>
            <a:endParaRPr lang="hu-HU" dirty="0"/>
          </a:p>
        </p:txBody>
      </p:sp>
      <p:sp>
        <p:nvSpPr>
          <p:cNvPr id="32" name="Ellipszis 31">
            <a:extLst>
              <a:ext uri="{FF2B5EF4-FFF2-40B4-BE49-F238E27FC236}">
                <a16:creationId xmlns:a16="http://schemas.microsoft.com/office/drawing/2014/main" id="{F3B57EDA-117B-F364-A291-5149F7869FA7}"/>
              </a:ext>
            </a:extLst>
          </p:cNvPr>
          <p:cNvSpPr/>
          <p:nvPr/>
        </p:nvSpPr>
        <p:spPr>
          <a:xfrm>
            <a:off x="10703940" y="6858000"/>
            <a:ext cx="5365408" cy="3430422"/>
          </a:xfrm>
          <a:prstGeom prst="ellipse">
            <a:avLst/>
          </a:prstGeom>
          <a:blipFill>
            <a:blip r:embed="rId4"/>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76115659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 name="Ellipszis 4">
            <a:extLst>
              <a:ext uri="{FF2B5EF4-FFF2-40B4-BE49-F238E27FC236}">
                <a16:creationId xmlns:a16="http://schemas.microsoft.com/office/drawing/2014/main" id="{2DD61EFE-80A2-07F1-6619-CF2DFA8803FD}"/>
              </a:ext>
            </a:extLst>
          </p:cNvPr>
          <p:cNvSpPr/>
          <p:nvPr/>
        </p:nvSpPr>
        <p:spPr>
          <a:xfrm>
            <a:off x="6096000" y="2667000"/>
            <a:ext cx="7406640" cy="5335422"/>
          </a:xfrm>
          <a:prstGeom prst="ellipse">
            <a:avLst/>
          </a:prstGeom>
          <a:blipFill>
            <a:blip r:embed="rId3"/>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Szövegdoboz 5">
            <a:extLst>
              <a:ext uri="{FF2B5EF4-FFF2-40B4-BE49-F238E27FC236}">
                <a16:creationId xmlns:a16="http://schemas.microsoft.com/office/drawing/2014/main" id="{3AB14836-1FC2-7750-F160-6FBA4CABAF28}"/>
              </a:ext>
            </a:extLst>
          </p:cNvPr>
          <p:cNvSpPr txBox="1"/>
          <p:nvPr/>
        </p:nvSpPr>
        <p:spPr>
          <a:xfrm>
            <a:off x="386080" y="414496"/>
            <a:ext cx="6187912" cy="400110"/>
          </a:xfrm>
          <a:prstGeom prst="rect">
            <a:avLst/>
          </a:prstGeom>
          <a:noFill/>
        </p:spPr>
        <p:txBody>
          <a:bodyPr wrap="none" rtlCol="0">
            <a:spAutoFit/>
          </a:bodyPr>
          <a:lstStyle/>
          <a:p>
            <a:r>
              <a:rPr lang="hu-HU" sz="2000" dirty="0">
                <a:solidFill>
                  <a:srgbClr val="202122"/>
                </a:solidFill>
                <a:effectLst>
                  <a:outerShdw blurRad="38100" dist="38100" dir="2700000" algn="tl">
                    <a:srgbClr val="000000">
                      <a:alpha val="43137"/>
                    </a:srgbClr>
                  </a:outerShdw>
                </a:effectLst>
                <a:latin typeface="Monotype Corsiva" panose="03010101010201010101" pitchFamily="66" charset="0"/>
              </a:rPr>
              <a:t>1</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981 után nyugalomba vonult, csak szerepekre szerződött 1997-ig.</a:t>
            </a:r>
            <a:endParaRPr lang="hu-HU" sz="2000" dirty="0">
              <a:effectLst>
                <a:outerShdw blurRad="38100" dist="38100" dir="2700000" algn="tl">
                  <a:srgbClr val="000000">
                    <a:alpha val="43137"/>
                  </a:srgbClr>
                </a:outerShdw>
              </a:effectLst>
              <a:latin typeface="Monotype Corsiva" panose="03010101010201010101" pitchFamily="66" charset="0"/>
            </a:endParaRPr>
          </a:p>
        </p:txBody>
      </p:sp>
      <p:sp>
        <p:nvSpPr>
          <p:cNvPr id="7" name="Szövegdoboz 6">
            <a:extLst>
              <a:ext uri="{FF2B5EF4-FFF2-40B4-BE49-F238E27FC236}">
                <a16:creationId xmlns:a16="http://schemas.microsoft.com/office/drawing/2014/main" id="{F1B34504-6C0B-AD36-9E3B-E12DF1AC7059}"/>
              </a:ext>
            </a:extLst>
          </p:cNvPr>
          <p:cNvSpPr txBox="1"/>
          <p:nvPr/>
        </p:nvSpPr>
        <p:spPr>
          <a:xfrm>
            <a:off x="386080" y="898605"/>
            <a:ext cx="4594528" cy="400110"/>
          </a:xfrm>
          <a:prstGeom prst="rect">
            <a:avLst/>
          </a:prstGeom>
          <a:noFill/>
        </p:spPr>
        <p:txBody>
          <a:bodyPr wrap="none" rtlCol="0">
            <a:spAutoFit/>
          </a:bodyPr>
          <a:lstStyle/>
          <a:p>
            <a:r>
              <a:rPr lang="hu-HU" sz="2000" dirty="0">
                <a:solidFill>
                  <a:srgbClr val="202122"/>
                </a:solidFill>
                <a:effectLst>
                  <a:outerShdw blurRad="38100" dist="38100" dir="2700000" algn="tl">
                    <a:srgbClr val="000000">
                      <a:alpha val="43137"/>
                    </a:srgbClr>
                  </a:outerShdw>
                </a:effectLst>
                <a:latin typeface="Monotype Corsiva" panose="03010101010201010101" pitchFamily="66" charset="0"/>
              </a:rPr>
              <a:t>Ezután</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 </a:t>
            </a:r>
            <a:r>
              <a:rPr lang="hu-HU" sz="2000" dirty="0">
                <a:effectLst>
                  <a:outerShdw blurRad="38100" dist="38100" dir="2700000" algn="tl">
                    <a:srgbClr val="000000">
                      <a:alpha val="43137"/>
                    </a:srgbClr>
                  </a:outerShdw>
                </a:effectLst>
                <a:latin typeface="Monotype Corsiva" panose="03010101010201010101" pitchFamily="66" charset="0"/>
              </a:rPr>
              <a:t>lajosmizsei</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 tanyáján élt, visszavonultan.</a:t>
            </a:r>
            <a:endParaRPr lang="hu-HU" sz="2000" dirty="0">
              <a:effectLst>
                <a:outerShdw blurRad="38100" dist="38100" dir="2700000" algn="tl">
                  <a:srgbClr val="000000">
                    <a:alpha val="43137"/>
                  </a:srgbClr>
                </a:outerShdw>
              </a:effectLst>
              <a:latin typeface="Monotype Corsiva" panose="03010101010201010101" pitchFamily="66" charset="0"/>
            </a:endParaRPr>
          </a:p>
        </p:txBody>
      </p:sp>
      <p:sp>
        <p:nvSpPr>
          <p:cNvPr id="8" name="Szövegdoboz 7">
            <a:extLst>
              <a:ext uri="{FF2B5EF4-FFF2-40B4-BE49-F238E27FC236}">
                <a16:creationId xmlns:a16="http://schemas.microsoft.com/office/drawing/2014/main" id="{76255336-FE2E-848E-241D-A5C84DBBA239}"/>
              </a:ext>
            </a:extLst>
          </p:cNvPr>
          <p:cNvSpPr txBox="1"/>
          <p:nvPr/>
        </p:nvSpPr>
        <p:spPr>
          <a:xfrm>
            <a:off x="386080" y="1382714"/>
            <a:ext cx="7193280" cy="707886"/>
          </a:xfrm>
          <a:prstGeom prst="rect">
            <a:avLst/>
          </a:prstGeom>
          <a:noFill/>
        </p:spPr>
        <p:txBody>
          <a:bodyPr wrap="square" rtlCol="0">
            <a:spAutoFit/>
          </a:bodyPr>
          <a:lstStyle/>
          <a:p>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Élete utolsó napjáig aktív volt, színházba járt, kitüntetést vett át, tévéinterjút adott.</a:t>
            </a:r>
            <a:endParaRPr lang="hu-HU" sz="2000" dirty="0">
              <a:effectLst>
                <a:outerShdw blurRad="38100" dist="38100" dir="2700000" algn="tl">
                  <a:srgbClr val="000000">
                    <a:alpha val="43137"/>
                  </a:srgbClr>
                </a:outerShdw>
              </a:effectLst>
              <a:latin typeface="Monotype Corsiva" panose="03010101010201010101" pitchFamily="66" charset="0"/>
            </a:endParaRPr>
          </a:p>
        </p:txBody>
      </p:sp>
      <p:sp>
        <p:nvSpPr>
          <p:cNvPr id="9" name="Szövegdoboz 8">
            <a:extLst>
              <a:ext uri="{FF2B5EF4-FFF2-40B4-BE49-F238E27FC236}">
                <a16:creationId xmlns:a16="http://schemas.microsoft.com/office/drawing/2014/main" id="{B0F53BD3-0F68-F546-FD17-A9380313C642}"/>
              </a:ext>
            </a:extLst>
          </p:cNvPr>
          <p:cNvSpPr txBox="1"/>
          <p:nvPr/>
        </p:nvSpPr>
        <p:spPr>
          <a:xfrm>
            <a:off x="386080" y="2143822"/>
            <a:ext cx="11673840" cy="400110"/>
          </a:xfrm>
          <a:prstGeom prst="rect">
            <a:avLst/>
          </a:prstGeom>
          <a:noFill/>
        </p:spPr>
        <p:txBody>
          <a:bodyPr wrap="square" rtlCol="0">
            <a:spAutoFit/>
          </a:bodyPr>
          <a:lstStyle/>
          <a:p>
            <a:r>
              <a:rPr lang="hu-HU" sz="2000" b="0" i="0" dirty="0">
                <a:effectLst>
                  <a:outerShdw blurRad="38100" dist="38100" dir="2700000" algn="tl">
                    <a:srgbClr val="000000">
                      <a:alpha val="43137"/>
                    </a:srgbClr>
                  </a:outerShdw>
                </a:effectLst>
                <a:latin typeface="Monotype Corsiva" panose="03010101010201010101" pitchFamily="66" charset="0"/>
              </a:rPr>
              <a:t>Otthonában, békésen hunyt el. </a:t>
            </a:r>
            <a:r>
              <a:rPr lang="hu-HU" sz="2000" dirty="0">
                <a:effectLst>
                  <a:outerShdw blurRad="38100" dist="38100" dir="2700000" algn="tl">
                    <a:srgbClr val="000000">
                      <a:alpha val="43137"/>
                    </a:srgbClr>
                  </a:outerShdw>
                </a:effectLst>
                <a:latin typeface="Monotype Corsiva" panose="03010101010201010101" pitchFamily="66" charset="0"/>
              </a:rPr>
              <a:t>Római katolikus</a:t>
            </a:r>
            <a:r>
              <a:rPr lang="hu-HU" sz="2000" b="0" i="0" dirty="0">
                <a:effectLst>
                  <a:outerShdw blurRad="38100" dist="38100" dir="2700000" algn="tl">
                    <a:srgbClr val="000000">
                      <a:alpha val="43137"/>
                    </a:srgbClr>
                  </a:outerShdw>
                </a:effectLst>
                <a:latin typeface="Monotype Corsiva" panose="03010101010201010101" pitchFamily="66" charset="0"/>
              </a:rPr>
              <a:t> szertartás keretében, a </a:t>
            </a:r>
            <a:r>
              <a:rPr lang="hu-HU" sz="2000" dirty="0">
                <a:effectLst>
                  <a:outerShdw blurRad="38100" dist="38100" dir="2700000" algn="tl">
                    <a:srgbClr val="000000">
                      <a:alpha val="43137"/>
                    </a:srgbClr>
                  </a:outerShdw>
                </a:effectLst>
                <a:latin typeface="Monotype Corsiva" panose="03010101010201010101" pitchFamily="66" charset="0"/>
              </a:rPr>
              <a:t>Farkasréti temetőben</a:t>
            </a:r>
            <a:r>
              <a:rPr lang="hu-HU" sz="2000" b="0" i="0" dirty="0">
                <a:effectLst>
                  <a:outerShdw blurRad="38100" dist="38100" dir="2700000" algn="tl">
                    <a:srgbClr val="000000">
                      <a:alpha val="43137"/>
                    </a:srgbClr>
                  </a:outerShdw>
                </a:effectLst>
                <a:latin typeface="Monotype Corsiva" panose="03010101010201010101" pitchFamily="66" charset="0"/>
              </a:rPr>
              <a:t> helyezték örök nyugalomra.</a:t>
            </a:r>
            <a:endParaRPr lang="hu-HU" sz="2000" dirty="0">
              <a:effectLst>
                <a:outerShdw blurRad="38100" dist="38100" dir="2700000" algn="tl">
                  <a:srgbClr val="000000">
                    <a:alpha val="43137"/>
                  </a:srgbClr>
                </a:outerShdw>
              </a:effectLst>
              <a:latin typeface="Monotype Corsiva" panose="03010101010201010101" pitchFamily="66" charset="0"/>
            </a:endParaRPr>
          </a:p>
        </p:txBody>
      </p:sp>
      <p:sp>
        <p:nvSpPr>
          <p:cNvPr id="10" name="Szövegdoboz 9">
            <a:extLst>
              <a:ext uri="{FF2B5EF4-FFF2-40B4-BE49-F238E27FC236}">
                <a16:creationId xmlns:a16="http://schemas.microsoft.com/office/drawing/2014/main" id="{151D87C9-C000-E37F-F530-DA1789BCDB78}"/>
              </a:ext>
            </a:extLst>
          </p:cNvPr>
          <p:cNvSpPr txBox="1"/>
          <p:nvPr/>
        </p:nvSpPr>
        <p:spPr>
          <a:xfrm>
            <a:off x="386080" y="4067848"/>
            <a:ext cx="5038559" cy="400110"/>
          </a:xfrm>
          <a:prstGeom prst="rect">
            <a:avLst/>
          </a:prstGeom>
          <a:noFill/>
        </p:spPr>
        <p:txBody>
          <a:bodyPr wrap="none" rtlCol="0">
            <a:spAutoFit/>
          </a:bodyPr>
          <a:lstStyle/>
          <a:p>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Közel 80 filmben és több tévéjátékban volt főszereplő.</a:t>
            </a:r>
          </a:p>
        </p:txBody>
      </p:sp>
      <p:sp>
        <p:nvSpPr>
          <p:cNvPr id="11" name="Szövegdoboz 10">
            <a:extLst>
              <a:ext uri="{FF2B5EF4-FFF2-40B4-BE49-F238E27FC236}">
                <a16:creationId xmlns:a16="http://schemas.microsoft.com/office/drawing/2014/main" id="{B90FD613-3967-1B2D-68F1-7FF53B4F3DB9}"/>
              </a:ext>
            </a:extLst>
          </p:cNvPr>
          <p:cNvSpPr txBox="1"/>
          <p:nvPr/>
        </p:nvSpPr>
        <p:spPr>
          <a:xfrm>
            <a:off x="356585" y="4505790"/>
            <a:ext cx="5739416" cy="984885"/>
          </a:xfrm>
          <a:prstGeom prst="rect">
            <a:avLst/>
          </a:prstGeom>
          <a:noFill/>
        </p:spPr>
        <p:txBody>
          <a:bodyPr wrap="square" rtlCol="0">
            <a:spAutoFit/>
          </a:bodyPr>
          <a:lstStyle/>
          <a:p>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Özvegye, B. </a:t>
            </a:r>
            <a:r>
              <a:rPr lang="hu-HU" sz="2000" b="0" i="0" dirty="0" err="1">
                <a:solidFill>
                  <a:srgbClr val="202122"/>
                </a:solidFill>
                <a:effectLst>
                  <a:outerShdw blurRad="38100" dist="38100" dir="2700000" algn="tl">
                    <a:srgbClr val="000000">
                      <a:alpha val="43137"/>
                    </a:srgbClr>
                  </a:outerShdw>
                </a:effectLst>
                <a:latin typeface="Monotype Corsiva" panose="03010101010201010101" pitchFamily="66" charset="0"/>
              </a:rPr>
              <a:t>Élthes</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 Eszter </a:t>
            </a:r>
            <a:r>
              <a:rPr lang="hu-HU" sz="2000" b="0" i="1" dirty="0">
                <a:solidFill>
                  <a:srgbClr val="202122"/>
                </a:solidFill>
                <a:effectLst>
                  <a:outerShdw blurRad="38100" dist="38100" dir="2700000" algn="tl">
                    <a:srgbClr val="000000">
                      <a:alpha val="43137"/>
                    </a:srgbClr>
                  </a:outerShdw>
                </a:effectLst>
                <a:latin typeface="Monotype Corsiva" panose="03010101010201010101" pitchFamily="66" charset="0"/>
              </a:rPr>
              <a:t>Férjem, a komédiás</a:t>
            </a:r>
            <a:r>
              <a:rPr lang="hu-HU" sz="2000" b="0" i="0" dirty="0">
                <a:solidFill>
                  <a:srgbClr val="202122"/>
                </a:solidFill>
                <a:effectLst>
                  <a:outerShdw blurRad="38100" dist="38100" dir="2700000" algn="tl">
                    <a:srgbClr val="000000">
                      <a:alpha val="43137"/>
                    </a:srgbClr>
                  </a:outerShdw>
                </a:effectLst>
                <a:latin typeface="Monotype Corsiva" panose="03010101010201010101" pitchFamily="66" charset="0"/>
              </a:rPr>
              <a:t> címmel írt róla könyvet, amely 2004 novemberében jelent meg.</a:t>
            </a:r>
          </a:p>
          <a:p>
            <a:endParaRPr lang="hu-HU" dirty="0"/>
          </a:p>
        </p:txBody>
      </p:sp>
      <p:grpSp>
        <p:nvGrpSpPr>
          <p:cNvPr id="12" name="Csoportba foglalás 11">
            <a:extLst>
              <a:ext uri="{FF2B5EF4-FFF2-40B4-BE49-F238E27FC236}">
                <a16:creationId xmlns:a16="http://schemas.microsoft.com/office/drawing/2014/main" id="{01036AFD-BD28-4530-3B89-B55FDA178180}"/>
              </a:ext>
            </a:extLst>
          </p:cNvPr>
          <p:cNvGrpSpPr/>
          <p:nvPr/>
        </p:nvGrpSpPr>
        <p:grpSpPr>
          <a:xfrm>
            <a:off x="6223000" y="-10619331"/>
            <a:ext cx="7901354" cy="10169674"/>
            <a:chOff x="6038781" y="-2690351"/>
            <a:chExt cx="9218387" cy="12238698"/>
          </a:xfrm>
          <a:blipFill>
            <a:blip r:embed="rId4"/>
            <a:stretch>
              <a:fillRect/>
            </a:stretch>
          </a:blipFill>
        </p:grpSpPr>
        <p:sp>
          <p:nvSpPr>
            <p:cNvPr id="13" name="Hatszög 12">
              <a:extLst>
                <a:ext uri="{FF2B5EF4-FFF2-40B4-BE49-F238E27FC236}">
                  <a16:creationId xmlns:a16="http://schemas.microsoft.com/office/drawing/2014/main" id="{075359E2-C9B6-E89D-2E63-019832E8547A}"/>
                </a:ext>
              </a:extLst>
            </p:cNvPr>
            <p:cNvSpPr/>
            <p:nvPr/>
          </p:nvSpPr>
          <p:spPr>
            <a:xfrm rot="5400000">
              <a:off x="5860263" y="2168207"/>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Hatszög 13">
              <a:extLst>
                <a:ext uri="{FF2B5EF4-FFF2-40B4-BE49-F238E27FC236}">
                  <a16:creationId xmlns:a16="http://schemas.microsoft.com/office/drawing/2014/main" id="{9D2E90AA-91B7-FB02-8A1C-4493ACA6ABC6}"/>
                </a:ext>
              </a:extLst>
            </p:cNvPr>
            <p:cNvSpPr/>
            <p:nvPr/>
          </p:nvSpPr>
          <p:spPr>
            <a:xfrm rot="5400000">
              <a:off x="8512794" y="2168208"/>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Hatszög 14">
              <a:extLst>
                <a:ext uri="{FF2B5EF4-FFF2-40B4-BE49-F238E27FC236}">
                  <a16:creationId xmlns:a16="http://schemas.microsoft.com/office/drawing/2014/main" id="{817EC358-D1BB-AE5A-972E-55E4CBE5673A}"/>
                </a:ext>
              </a:extLst>
            </p:cNvPr>
            <p:cNvSpPr/>
            <p:nvPr/>
          </p:nvSpPr>
          <p:spPr>
            <a:xfrm rot="5400000">
              <a:off x="11165326" y="216820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Hatszög 15">
              <a:extLst>
                <a:ext uri="{FF2B5EF4-FFF2-40B4-BE49-F238E27FC236}">
                  <a16:creationId xmlns:a16="http://schemas.microsoft.com/office/drawing/2014/main" id="{E1B14C9C-04A6-61AC-6218-44471E6ECEA2}"/>
                </a:ext>
              </a:extLst>
            </p:cNvPr>
            <p:cNvSpPr/>
            <p:nvPr/>
          </p:nvSpPr>
          <p:spPr>
            <a:xfrm rot="5400000">
              <a:off x="7252001" y="450822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Hatszög 16">
              <a:extLst>
                <a:ext uri="{FF2B5EF4-FFF2-40B4-BE49-F238E27FC236}">
                  <a16:creationId xmlns:a16="http://schemas.microsoft.com/office/drawing/2014/main" id="{0B763E0E-2360-7E6C-0ABF-D137CFEB1EC7}"/>
                </a:ext>
              </a:extLst>
            </p:cNvPr>
            <p:cNvSpPr/>
            <p:nvPr/>
          </p:nvSpPr>
          <p:spPr>
            <a:xfrm rot="5400000">
              <a:off x="9904532" y="450822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Hatszög 17">
              <a:extLst>
                <a:ext uri="{FF2B5EF4-FFF2-40B4-BE49-F238E27FC236}">
                  <a16:creationId xmlns:a16="http://schemas.microsoft.com/office/drawing/2014/main" id="{2F39B872-904D-F79B-C8B0-9DE0280B59CB}"/>
                </a:ext>
              </a:extLst>
            </p:cNvPr>
            <p:cNvSpPr/>
            <p:nvPr/>
          </p:nvSpPr>
          <p:spPr>
            <a:xfrm rot="5400000">
              <a:off x="12557064" y="450822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9" name="Hatszög 18">
              <a:extLst>
                <a:ext uri="{FF2B5EF4-FFF2-40B4-BE49-F238E27FC236}">
                  <a16:creationId xmlns:a16="http://schemas.microsoft.com/office/drawing/2014/main" id="{81307C4C-1F6C-F937-21DB-9671E424ADE4}"/>
                </a:ext>
              </a:extLst>
            </p:cNvPr>
            <p:cNvSpPr/>
            <p:nvPr/>
          </p:nvSpPr>
          <p:spPr>
            <a:xfrm rot="5400000">
              <a:off x="7192005" y="-171813"/>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Hatszög 19">
              <a:extLst>
                <a:ext uri="{FF2B5EF4-FFF2-40B4-BE49-F238E27FC236}">
                  <a16:creationId xmlns:a16="http://schemas.microsoft.com/office/drawing/2014/main" id="{0BD912A9-9575-A972-C5D8-902146402B0A}"/>
                </a:ext>
              </a:extLst>
            </p:cNvPr>
            <p:cNvSpPr/>
            <p:nvPr/>
          </p:nvSpPr>
          <p:spPr>
            <a:xfrm rot="5400000">
              <a:off x="9844536" y="-171816"/>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Hatszög 20">
              <a:extLst>
                <a:ext uri="{FF2B5EF4-FFF2-40B4-BE49-F238E27FC236}">
                  <a16:creationId xmlns:a16="http://schemas.microsoft.com/office/drawing/2014/main" id="{698979FD-F9F2-C2A7-7836-9B8B07653F88}"/>
                </a:ext>
              </a:extLst>
            </p:cNvPr>
            <p:cNvSpPr/>
            <p:nvPr/>
          </p:nvSpPr>
          <p:spPr>
            <a:xfrm rot="5400000">
              <a:off x="12497068" y="-171814"/>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2" name="Hatszög 21">
              <a:extLst>
                <a:ext uri="{FF2B5EF4-FFF2-40B4-BE49-F238E27FC236}">
                  <a16:creationId xmlns:a16="http://schemas.microsoft.com/office/drawing/2014/main" id="{CE605A67-E790-5581-EECE-4C4F57CD1DC2}"/>
                </a:ext>
              </a:extLst>
            </p:cNvPr>
            <p:cNvSpPr/>
            <p:nvPr/>
          </p:nvSpPr>
          <p:spPr>
            <a:xfrm rot="5400000">
              <a:off x="5931211" y="684824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3" name="Hatszög 22">
              <a:extLst>
                <a:ext uri="{FF2B5EF4-FFF2-40B4-BE49-F238E27FC236}">
                  <a16:creationId xmlns:a16="http://schemas.microsoft.com/office/drawing/2014/main" id="{CA583D89-A9C3-F846-1A0B-72F4D04FD20C}"/>
                </a:ext>
              </a:extLst>
            </p:cNvPr>
            <p:cNvSpPr/>
            <p:nvPr/>
          </p:nvSpPr>
          <p:spPr>
            <a:xfrm rot="5400000">
              <a:off x="8583742" y="684824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4" name="Hatszög 23">
              <a:extLst>
                <a:ext uri="{FF2B5EF4-FFF2-40B4-BE49-F238E27FC236}">
                  <a16:creationId xmlns:a16="http://schemas.microsoft.com/office/drawing/2014/main" id="{CDFA29D2-5428-E2FA-7413-5F516C3B89A3}"/>
                </a:ext>
              </a:extLst>
            </p:cNvPr>
            <p:cNvSpPr/>
            <p:nvPr/>
          </p:nvSpPr>
          <p:spPr>
            <a:xfrm rot="5400000">
              <a:off x="11236274" y="684824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5" name="Hatszög 24">
              <a:extLst>
                <a:ext uri="{FF2B5EF4-FFF2-40B4-BE49-F238E27FC236}">
                  <a16:creationId xmlns:a16="http://schemas.microsoft.com/office/drawing/2014/main" id="{35E18309-3F62-00A7-9807-5DE461BADB01}"/>
                </a:ext>
              </a:extLst>
            </p:cNvPr>
            <p:cNvSpPr/>
            <p:nvPr/>
          </p:nvSpPr>
          <p:spPr>
            <a:xfrm rot="5400000">
              <a:off x="5860262" y="-2511831"/>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6" name="Hatszög 25">
              <a:extLst>
                <a:ext uri="{FF2B5EF4-FFF2-40B4-BE49-F238E27FC236}">
                  <a16:creationId xmlns:a16="http://schemas.microsoft.com/office/drawing/2014/main" id="{0A829563-EB03-D0A3-7364-9D1CE5B08493}"/>
                </a:ext>
              </a:extLst>
            </p:cNvPr>
            <p:cNvSpPr/>
            <p:nvPr/>
          </p:nvSpPr>
          <p:spPr>
            <a:xfrm rot="5400000">
              <a:off x="8512793" y="-2511830"/>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7" name="Hatszög 26">
              <a:extLst>
                <a:ext uri="{FF2B5EF4-FFF2-40B4-BE49-F238E27FC236}">
                  <a16:creationId xmlns:a16="http://schemas.microsoft.com/office/drawing/2014/main" id="{A9CE8A13-B6B2-D266-3CB3-0F3E62846875}"/>
                </a:ext>
              </a:extLst>
            </p:cNvPr>
            <p:cNvSpPr/>
            <p:nvPr/>
          </p:nvSpPr>
          <p:spPr>
            <a:xfrm rot="5400000">
              <a:off x="11165325" y="-2511832"/>
              <a:ext cx="2878624" cy="2521585"/>
            </a:xfrm>
            <a:prstGeom prst="hexagon">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grpSp>
    </p:spTree>
    <p:extLst>
      <p:ext uri="{BB962C8B-B14F-4D97-AF65-F5344CB8AC3E}">
        <p14:creationId xmlns:p14="http://schemas.microsoft.com/office/powerpoint/2010/main" val="26609081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Szövegdoboz 1">
            <a:extLst>
              <a:ext uri="{FF2B5EF4-FFF2-40B4-BE49-F238E27FC236}">
                <a16:creationId xmlns:a16="http://schemas.microsoft.com/office/drawing/2014/main" id="{08B7D4D0-1852-C033-AEED-801475E95775}"/>
              </a:ext>
            </a:extLst>
          </p:cNvPr>
          <p:cNvSpPr txBox="1"/>
          <p:nvPr/>
        </p:nvSpPr>
        <p:spPr>
          <a:xfrm>
            <a:off x="4343401" y="298830"/>
            <a:ext cx="7848600" cy="1077218"/>
          </a:xfrm>
          <a:prstGeom prst="rect">
            <a:avLst/>
          </a:prstGeom>
          <a:noFill/>
        </p:spPr>
        <p:txBody>
          <a:bodyPr wrap="square" rtlCol="0">
            <a:spAutoFit/>
          </a:bodyPr>
          <a:lstStyle/>
          <a:p>
            <a:r>
              <a:rPr lang="hu-HU" sz="3200" b="1" dirty="0">
                <a:effectLst>
                  <a:outerShdw blurRad="38100" dist="38100" dir="2700000" algn="tl">
                    <a:srgbClr val="000000">
                      <a:alpha val="43137"/>
                    </a:srgbClr>
                  </a:outerShdw>
                </a:effectLst>
                <a:latin typeface="Monotype Corsiva" panose="03010101010201010101" pitchFamily="66" charset="0"/>
              </a:rPr>
              <a:t>Bessenyei a színművészet mellett szerepelt filmekben is, illetve a hangját is adta szinkronszerepekhez:</a:t>
            </a:r>
          </a:p>
        </p:txBody>
      </p:sp>
      <p:sp>
        <p:nvSpPr>
          <p:cNvPr id="15" name="Ellipszis 14">
            <a:extLst>
              <a:ext uri="{FF2B5EF4-FFF2-40B4-BE49-F238E27FC236}">
                <a16:creationId xmlns:a16="http://schemas.microsoft.com/office/drawing/2014/main" id="{807F833D-35A7-4AF1-1A5A-CF761FB54362}"/>
              </a:ext>
            </a:extLst>
          </p:cNvPr>
          <p:cNvSpPr/>
          <p:nvPr/>
        </p:nvSpPr>
        <p:spPr>
          <a:xfrm>
            <a:off x="320040" y="143060"/>
            <a:ext cx="4632282" cy="6571880"/>
          </a:xfrm>
          <a:prstGeom prst="ellipse">
            <a:avLst/>
          </a:prstGeom>
          <a:blipFill>
            <a:blip r:embed="rId3"/>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Szövegdoboz 2">
            <a:extLst>
              <a:ext uri="{FF2B5EF4-FFF2-40B4-BE49-F238E27FC236}">
                <a16:creationId xmlns:a16="http://schemas.microsoft.com/office/drawing/2014/main" id="{FFDD9FA4-F6E3-C840-1F13-696C6E3DFC0C}"/>
              </a:ext>
            </a:extLst>
          </p:cNvPr>
          <p:cNvSpPr txBox="1"/>
          <p:nvPr/>
        </p:nvSpPr>
        <p:spPr>
          <a:xfrm>
            <a:off x="5439266" y="2662785"/>
            <a:ext cx="6402715"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1964 – A kőszívű ember fiai  1-2 [</a:t>
            </a:r>
            <a:r>
              <a:rPr lang="hu-HU" sz="2400" dirty="0" err="1">
                <a:effectLst>
                  <a:outerShdw blurRad="38100" dist="38100" dir="2700000" algn="tl">
                    <a:srgbClr val="000000">
                      <a:alpha val="43137"/>
                    </a:srgbClr>
                  </a:outerShdw>
                </a:effectLst>
                <a:latin typeface="Monotype Corsiva" panose="03010101010201010101" pitchFamily="66" charset="0"/>
              </a:rPr>
              <a:t>Görgei</a:t>
            </a:r>
            <a:r>
              <a:rPr lang="hu-HU" sz="2400" dirty="0">
                <a:effectLst>
                  <a:outerShdw blurRad="38100" dist="38100" dir="2700000" algn="tl">
                    <a:srgbClr val="000000">
                      <a:alpha val="43137"/>
                    </a:srgbClr>
                  </a:outerShdw>
                </a:effectLst>
                <a:latin typeface="Monotype Corsiva" panose="03010101010201010101" pitchFamily="66" charset="0"/>
              </a:rPr>
              <a:t> Artúr tábornok]</a:t>
            </a:r>
          </a:p>
        </p:txBody>
      </p:sp>
      <p:sp>
        <p:nvSpPr>
          <p:cNvPr id="4" name="Szövegdoboz 3">
            <a:extLst>
              <a:ext uri="{FF2B5EF4-FFF2-40B4-BE49-F238E27FC236}">
                <a16:creationId xmlns:a16="http://schemas.microsoft.com/office/drawing/2014/main" id="{A2358ACA-92F5-0E6E-A4B7-7053198E0368}"/>
              </a:ext>
            </a:extLst>
          </p:cNvPr>
          <p:cNvSpPr txBox="1"/>
          <p:nvPr/>
        </p:nvSpPr>
        <p:spPr>
          <a:xfrm>
            <a:off x="5439266" y="3110596"/>
            <a:ext cx="4604146"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1968 – Egri csillagok  1-2 [Török Bálint]</a:t>
            </a:r>
          </a:p>
        </p:txBody>
      </p:sp>
      <p:sp>
        <p:nvSpPr>
          <p:cNvPr id="5" name="Szövegdoboz 4">
            <a:extLst>
              <a:ext uri="{FF2B5EF4-FFF2-40B4-BE49-F238E27FC236}">
                <a16:creationId xmlns:a16="http://schemas.microsoft.com/office/drawing/2014/main" id="{B88D2BC4-BD99-0F1B-7E9C-EB1C4D563934}"/>
              </a:ext>
            </a:extLst>
          </p:cNvPr>
          <p:cNvSpPr txBox="1"/>
          <p:nvPr/>
        </p:nvSpPr>
        <p:spPr>
          <a:xfrm>
            <a:off x="5439266" y="2172343"/>
            <a:ext cx="4450257"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1960 – Légy jó mindhalálig! [Igazgató]</a:t>
            </a:r>
          </a:p>
        </p:txBody>
      </p:sp>
      <p:sp>
        <p:nvSpPr>
          <p:cNvPr id="6" name="Szövegdoboz 5">
            <a:extLst>
              <a:ext uri="{FF2B5EF4-FFF2-40B4-BE49-F238E27FC236}">
                <a16:creationId xmlns:a16="http://schemas.microsoft.com/office/drawing/2014/main" id="{CB5D79FF-DA47-AFDA-649F-433DA990D512}"/>
              </a:ext>
            </a:extLst>
          </p:cNvPr>
          <p:cNvSpPr txBox="1"/>
          <p:nvPr/>
        </p:nvSpPr>
        <p:spPr>
          <a:xfrm>
            <a:off x="5439266" y="4081805"/>
            <a:ext cx="3829895"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1952 – Lenin 1918-ban [Vaszilij]</a:t>
            </a:r>
          </a:p>
        </p:txBody>
      </p:sp>
      <p:sp>
        <p:nvSpPr>
          <p:cNvPr id="7" name="Szövegdoboz 6">
            <a:extLst>
              <a:ext uri="{FF2B5EF4-FFF2-40B4-BE49-F238E27FC236}">
                <a16:creationId xmlns:a16="http://schemas.microsoft.com/office/drawing/2014/main" id="{29F46E33-0674-C769-CA18-EE5E9BB7EF74}"/>
              </a:ext>
            </a:extLst>
          </p:cNvPr>
          <p:cNvSpPr txBox="1"/>
          <p:nvPr/>
        </p:nvSpPr>
        <p:spPr>
          <a:xfrm>
            <a:off x="5439266" y="4543470"/>
            <a:ext cx="3704860"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1964 – Hamlet [Claudius király]</a:t>
            </a:r>
          </a:p>
        </p:txBody>
      </p:sp>
      <p:sp>
        <p:nvSpPr>
          <p:cNvPr id="8" name="Szövegdoboz 7">
            <a:extLst>
              <a:ext uri="{FF2B5EF4-FFF2-40B4-BE49-F238E27FC236}">
                <a16:creationId xmlns:a16="http://schemas.microsoft.com/office/drawing/2014/main" id="{18F08AE3-1D17-5010-3E49-472CE4BBDE3B}"/>
              </a:ext>
            </a:extLst>
          </p:cNvPr>
          <p:cNvSpPr txBox="1"/>
          <p:nvPr/>
        </p:nvSpPr>
        <p:spPr>
          <a:xfrm>
            <a:off x="5439266" y="5005135"/>
            <a:ext cx="3958135" cy="461665"/>
          </a:xfrm>
          <a:prstGeom prst="rect">
            <a:avLst/>
          </a:prstGeom>
          <a:noFill/>
        </p:spPr>
        <p:txBody>
          <a:bodyPr wrap="none" rtlCol="0">
            <a:spAutoFit/>
          </a:bodyPr>
          <a:lstStyle/>
          <a:p>
            <a:r>
              <a:rPr lang="hu-HU" sz="2400" dirty="0">
                <a:effectLst>
                  <a:outerShdw blurRad="38100" dist="38100" dir="2700000" algn="tl">
                    <a:srgbClr val="000000">
                      <a:alpha val="43137"/>
                    </a:srgbClr>
                  </a:outerShdw>
                </a:effectLst>
                <a:latin typeface="Monotype Corsiva" panose="03010101010201010101" pitchFamily="66" charset="0"/>
              </a:rPr>
              <a:t>1990 – Hegedűs a háztetőn [</a:t>
            </a:r>
            <a:r>
              <a:rPr lang="hu-HU" sz="2400" dirty="0" err="1">
                <a:effectLst>
                  <a:outerShdw blurRad="38100" dist="38100" dir="2700000" algn="tl">
                    <a:srgbClr val="000000">
                      <a:alpha val="43137"/>
                    </a:srgbClr>
                  </a:outerShdw>
                </a:effectLst>
                <a:latin typeface="Monotype Corsiva" panose="03010101010201010101" pitchFamily="66" charset="0"/>
              </a:rPr>
              <a:t>Tevje</a:t>
            </a:r>
            <a:r>
              <a:rPr lang="hu-HU" sz="2400" dirty="0">
                <a:effectLst>
                  <a:outerShdw blurRad="38100" dist="38100" dir="2700000" algn="tl">
                    <a:srgbClr val="000000">
                      <a:alpha val="43137"/>
                    </a:srgbClr>
                  </a:outerShdw>
                </a:effectLst>
                <a:latin typeface="Monotype Corsiva" panose="03010101010201010101" pitchFamily="66" charset="0"/>
              </a:rPr>
              <a:t>]</a:t>
            </a:r>
          </a:p>
        </p:txBody>
      </p:sp>
      <p:pic>
        <p:nvPicPr>
          <p:cNvPr id="36" name="Kép 35">
            <a:extLst>
              <a:ext uri="{FF2B5EF4-FFF2-40B4-BE49-F238E27FC236}">
                <a16:creationId xmlns:a16="http://schemas.microsoft.com/office/drawing/2014/main" id="{9E0704E6-283A-A424-9301-CE72A863C6B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67701" y="-6865988"/>
            <a:ext cx="3743325" cy="6521450"/>
          </a:xfrm>
          <a:prstGeom prst="rect">
            <a:avLst/>
          </a:prstGeom>
          <a:ln>
            <a:noFill/>
          </a:ln>
          <a:effectLst>
            <a:softEdge rad="112500"/>
          </a:effectLst>
        </p:spPr>
      </p:pic>
    </p:spTree>
    <p:extLst>
      <p:ext uri="{BB962C8B-B14F-4D97-AF65-F5344CB8AC3E}">
        <p14:creationId xmlns:p14="http://schemas.microsoft.com/office/powerpoint/2010/main" val="1359234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1" name="Ellipszis 20">
            <a:extLst>
              <a:ext uri="{FF2B5EF4-FFF2-40B4-BE49-F238E27FC236}">
                <a16:creationId xmlns:a16="http://schemas.microsoft.com/office/drawing/2014/main" id="{05140529-140C-95DD-592B-6FA0ADE97C45}"/>
              </a:ext>
            </a:extLst>
          </p:cNvPr>
          <p:cNvSpPr/>
          <p:nvPr/>
        </p:nvSpPr>
        <p:spPr>
          <a:xfrm>
            <a:off x="-1414976" y="-2063261"/>
            <a:ext cx="1631601" cy="2314774"/>
          </a:xfrm>
          <a:prstGeom prst="ellipse">
            <a:avLst/>
          </a:prstGeom>
          <a:blipFill>
            <a:blip r:embed="rId3"/>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2" name="Szövegdoboz 21">
            <a:extLst>
              <a:ext uri="{FF2B5EF4-FFF2-40B4-BE49-F238E27FC236}">
                <a16:creationId xmlns:a16="http://schemas.microsoft.com/office/drawing/2014/main" id="{953E6F2B-05A1-472E-F435-4A04856FFC89}"/>
              </a:ext>
            </a:extLst>
          </p:cNvPr>
          <p:cNvSpPr txBox="1"/>
          <p:nvPr/>
        </p:nvSpPr>
        <p:spPr>
          <a:xfrm>
            <a:off x="0" y="168275"/>
            <a:ext cx="8229599" cy="1077218"/>
          </a:xfrm>
          <a:prstGeom prst="rect">
            <a:avLst/>
          </a:prstGeom>
          <a:noFill/>
        </p:spPr>
        <p:txBody>
          <a:bodyPr wrap="square" rtlCol="0">
            <a:spAutoFit/>
          </a:bodyPr>
          <a:lstStyle/>
          <a:p>
            <a:r>
              <a:rPr lang="hu-HU" sz="3200" b="1"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Bessenyei Ferenc Bánk bán alakításai 1951 és 1978 között:</a:t>
            </a:r>
            <a:endParaRPr lang="hu-HU" sz="3200" dirty="0">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p:txBody>
      </p:sp>
      <p:pic>
        <p:nvPicPr>
          <p:cNvPr id="23" name="Kép 22">
            <a:extLst>
              <a:ext uri="{FF2B5EF4-FFF2-40B4-BE49-F238E27FC236}">
                <a16:creationId xmlns:a16="http://schemas.microsoft.com/office/drawing/2014/main" id="{30DE1A64-FB40-BB96-D8C3-E9B349CFCFB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10200" y="168275"/>
            <a:ext cx="3743325" cy="6521450"/>
          </a:xfrm>
          <a:prstGeom prst="rect">
            <a:avLst/>
          </a:prstGeom>
          <a:ln>
            <a:noFill/>
          </a:ln>
          <a:effectLst>
            <a:softEdge rad="112500"/>
          </a:effectLst>
        </p:spPr>
      </p:pic>
      <p:sp>
        <p:nvSpPr>
          <p:cNvPr id="24" name="Szövegdoboz 23">
            <a:extLst>
              <a:ext uri="{FF2B5EF4-FFF2-40B4-BE49-F238E27FC236}">
                <a16:creationId xmlns:a16="http://schemas.microsoft.com/office/drawing/2014/main" id="{8EC55279-7EDC-30A8-DD68-449E75EB539E}"/>
              </a:ext>
            </a:extLst>
          </p:cNvPr>
          <p:cNvSpPr txBox="1"/>
          <p:nvPr/>
        </p:nvSpPr>
        <p:spPr>
          <a:xfrm>
            <a:off x="504492" y="1414392"/>
            <a:ext cx="4076757" cy="3262432"/>
          </a:xfrm>
          <a:prstGeom prst="rect">
            <a:avLst/>
          </a:prstGeom>
          <a:noFill/>
        </p:spPr>
        <p:txBody>
          <a:bodyPr wrap="none" rtlCol="0">
            <a:spAutoFit/>
          </a:bodyPr>
          <a:lstStyle/>
          <a:p>
            <a:r>
              <a:rPr lang="hu-HU" sz="2400" b="1"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Bal oldali kis képek </a:t>
            </a:r>
            <a:r>
              <a:rPr lang="hu-HU" sz="2400" b="1" dirty="0" err="1">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felültől</a:t>
            </a:r>
            <a:r>
              <a:rPr lang="hu-HU" sz="2400" b="1"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 lefelé:</a:t>
            </a:r>
            <a:br>
              <a:rPr lang="hu-HU" sz="24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br>
            <a:endParaRPr lang="hu-HU" sz="24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endParaRPr>
          </a:p>
          <a:p>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Nemzeti Színház, 1951. - Tőkés Annával</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Nemzeti Színház, 1970. - Moór </a:t>
            </a:r>
            <a:r>
              <a:rPr lang="hu-HU" sz="2000" dirty="0" err="1">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rPr>
              <a:t>Mariannal</a:t>
            </a:r>
            <a:endPar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endParaRPr>
          </a:p>
          <a:p>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Nemzeti Színház, 1970.</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Szegedi Szabadtéri Színpad, 1978.</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 Kovács Jánossal</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Nemzeti Színház, 1970. - Kállai Ferenccel</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Nemzeti Színház, 1951. - Szörényi Évával</a:t>
            </a:r>
            <a:endParaRPr lang="hu-HU" sz="2000" dirty="0">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a:p>
            <a:endParaRPr lang="hu-HU" dirty="0"/>
          </a:p>
        </p:txBody>
      </p:sp>
      <p:sp>
        <p:nvSpPr>
          <p:cNvPr id="25" name="Szövegdoboz 24">
            <a:extLst>
              <a:ext uri="{FF2B5EF4-FFF2-40B4-BE49-F238E27FC236}">
                <a16:creationId xmlns:a16="http://schemas.microsoft.com/office/drawing/2014/main" id="{9E1FCD73-E73B-B3D8-50F4-8201643325D6}"/>
              </a:ext>
            </a:extLst>
          </p:cNvPr>
          <p:cNvSpPr txBox="1"/>
          <p:nvPr/>
        </p:nvSpPr>
        <p:spPr>
          <a:xfrm>
            <a:off x="5397513" y="2953028"/>
            <a:ext cx="2520242" cy="1415772"/>
          </a:xfrm>
          <a:prstGeom prst="rect">
            <a:avLst/>
          </a:prstGeom>
          <a:noFill/>
        </p:spPr>
        <p:txBody>
          <a:bodyPr wrap="none" rtlCol="0">
            <a:spAutoFit/>
          </a:bodyPr>
          <a:lstStyle/>
          <a:p>
            <a:r>
              <a:rPr lang="hu-HU" sz="2400" b="1"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Jobb oldali nagy kép:</a:t>
            </a:r>
            <a:br>
              <a:rPr lang="hu-HU" sz="24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endParaRPr lang="hu-HU" sz="24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a:p>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Gyulai Várszínház, 1967.</a:t>
            </a:r>
            <a:endParaRPr lang="hu-HU" sz="2000" dirty="0">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a:p>
            <a:endParaRPr lang="hu-HU" dirty="0"/>
          </a:p>
        </p:txBody>
      </p:sp>
      <p:sp>
        <p:nvSpPr>
          <p:cNvPr id="26" name="Szövegdoboz 25">
            <a:extLst>
              <a:ext uri="{FF2B5EF4-FFF2-40B4-BE49-F238E27FC236}">
                <a16:creationId xmlns:a16="http://schemas.microsoft.com/office/drawing/2014/main" id="{A12AAABE-E2B9-E400-2E5D-FC8976FB486F}"/>
              </a:ext>
            </a:extLst>
          </p:cNvPr>
          <p:cNvSpPr txBox="1"/>
          <p:nvPr/>
        </p:nvSpPr>
        <p:spPr>
          <a:xfrm>
            <a:off x="504492" y="5019040"/>
            <a:ext cx="5796780" cy="1969770"/>
          </a:xfrm>
          <a:prstGeom prst="rect">
            <a:avLst/>
          </a:prstGeom>
          <a:noFill/>
        </p:spPr>
        <p:txBody>
          <a:bodyPr wrap="none" rtlCol="0">
            <a:spAutoFit/>
          </a:bodyPr>
          <a:lstStyle/>
          <a:p>
            <a:r>
              <a:rPr lang="hu-HU" sz="2400" b="1" i="1"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Három helyszín és időpont, ami hiányzik a tablóról:</a:t>
            </a:r>
            <a:br>
              <a:rPr lang="hu-HU" sz="2000" b="1"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endParaRPr lang="hu-HU" sz="2000" b="1"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a:p>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Miskolc, 1947;</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Kolozsvár, 1971</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rPr>
              <a:t>Thália Színház, 1977</a:t>
            </a:r>
            <a:endParaRPr lang="hu-HU" sz="2000" dirty="0">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endParaRPr>
          </a:p>
          <a:p>
            <a:endParaRPr lang="hu-HU" dirty="0"/>
          </a:p>
        </p:txBody>
      </p:sp>
      <p:grpSp>
        <p:nvGrpSpPr>
          <p:cNvPr id="27" name="Csoportba foglalás 26">
            <a:extLst>
              <a:ext uri="{FF2B5EF4-FFF2-40B4-BE49-F238E27FC236}">
                <a16:creationId xmlns:a16="http://schemas.microsoft.com/office/drawing/2014/main" id="{4483E98B-E94D-26D9-691A-FAE84AD3C255}"/>
              </a:ext>
            </a:extLst>
          </p:cNvPr>
          <p:cNvGrpSpPr/>
          <p:nvPr/>
        </p:nvGrpSpPr>
        <p:grpSpPr>
          <a:xfrm>
            <a:off x="13220208" y="-7015156"/>
            <a:ext cx="4434745" cy="8902571"/>
            <a:chOff x="7636193" y="-3150094"/>
            <a:chExt cx="4434746" cy="8902571"/>
          </a:xfrm>
          <a:blipFill>
            <a:blip r:embed="rId5"/>
            <a:stretch>
              <a:fillRect/>
            </a:stretch>
          </a:blipFill>
        </p:grpSpPr>
        <p:sp>
          <p:nvSpPr>
            <p:cNvPr id="28" name="Téglalap: lekerekített 27">
              <a:extLst>
                <a:ext uri="{FF2B5EF4-FFF2-40B4-BE49-F238E27FC236}">
                  <a16:creationId xmlns:a16="http://schemas.microsoft.com/office/drawing/2014/main" id="{6FCF41DE-07F1-6C49-502B-90E5124399DF}"/>
                </a:ext>
              </a:extLst>
            </p:cNvPr>
            <p:cNvSpPr/>
            <p:nvPr/>
          </p:nvSpPr>
          <p:spPr>
            <a:xfrm rot="2588058">
              <a:off x="7636193" y="-2392350"/>
              <a:ext cx="1313121" cy="4560328"/>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9" name="Téglalap: lekerekített 28">
              <a:extLst>
                <a:ext uri="{FF2B5EF4-FFF2-40B4-BE49-F238E27FC236}">
                  <a16:creationId xmlns:a16="http://schemas.microsoft.com/office/drawing/2014/main" id="{E7725D56-00F7-D364-9461-1E804F654EFD}"/>
                </a:ext>
              </a:extLst>
            </p:cNvPr>
            <p:cNvSpPr/>
            <p:nvPr/>
          </p:nvSpPr>
          <p:spPr>
            <a:xfrm rot="2588058">
              <a:off x="8777280" y="-3150094"/>
              <a:ext cx="1729410" cy="8109966"/>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30" name="Téglalap: lekerekített 29">
              <a:extLst>
                <a:ext uri="{FF2B5EF4-FFF2-40B4-BE49-F238E27FC236}">
                  <a16:creationId xmlns:a16="http://schemas.microsoft.com/office/drawing/2014/main" id="{D8117D4B-46BC-45BB-535C-4F6D4468AAC0}"/>
                </a:ext>
              </a:extLst>
            </p:cNvPr>
            <p:cNvSpPr/>
            <p:nvPr/>
          </p:nvSpPr>
          <p:spPr>
            <a:xfrm rot="2588058">
              <a:off x="10640722" y="-1437751"/>
              <a:ext cx="1430216" cy="6138067"/>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1" name="Téglalap: lekerekített 30">
              <a:extLst>
                <a:ext uri="{FF2B5EF4-FFF2-40B4-BE49-F238E27FC236}">
                  <a16:creationId xmlns:a16="http://schemas.microsoft.com/office/drawing/2014/main" id="{61333780-BE7E-A66E-18C8-F8AA0E017C9D}"/>
                </a:ext>
              </a:extLst>
            </p:cNvPr>
            <p:cNvSpPr/>
            <p:nvPr/>
          </p:nvSpPr>
          <p:spPr>
            <a:xfrm rot="2588058">
              <a:off x="7968060" y="3725253"/>
              <a:ext cx="1401026" cy="1352057"/>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2" name="Téglalap: lekerekített 31">
              <a:extLst>
                <a:ext uri="{FF2B5EF4-FFF2-40B4-BE49-F238E27FC236}">
                  <a16:creationId xmlns:a16="http://schemas.microsoft.com/office/drawing/2014/main" id="{1FED3C86-A588-AF5B-5D8D-58DD3F9E0453}"/>
                </a:ext>
              </a:extLst>
            </p:cNvPr>
            <p:cNvSpPr/>
            <p:nvPr/>
          </p:nvSpPr>
          <p:spPr>
            <a:xfrm rot="2588058">
              <a:off x="10776944" y="1757871"/>
              <a:ext cx="868695" cy="3994606"/>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grpSp>
    </p:spTree>
    <p:extLst>
      <p:ext uri="{BB962C8B-B14F-4D97-AF65-F5344CB8AC3E}">
        <p14:creationId xmlns:p14="http://schemas.microsoft.com/office/powerpoint/2010/main" val="29551950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 name="Csoportba foglalás 1">
            <a:extLst>
              <a:ext uri="{FF2B5EF4-FFF2-40B4-BE49-F238E27FC236}">
                <a16:creationId xmlns:a16="http://schemas.microsoft.com/office/drawing/2014/main" id="{286F2418-F4D2-696C-1C3B-709210A7CE3D}"/>
              </a:ext>
            </a:extLst>
          </p:cNvPr>
          <p:cNvGrpSpPr/>
          <p:nvPr/>
        </p:nvGrpSpPr>
        <p:grpSpPr>
          <a:xfrm>
            <a:off x="8596034" y="-1328291"/>
            <a:ext cx="3448605" cy="6922936"/>
            <a:chOff x="7636193" y="-3150094"/>
            <a:chExt cx="4434745" cy="8902571"/>
          </a:xfrm>
          <a:blipFill>
            <a:blip r:embed="rId3"/>
            <a:stretch>
              <a:fillRect/>
            </a:stretch>
          </a:blipFill>
        </p:grpSpPr>
        <p:sp>
          <p:nvSpPr>
            <p:cNvPr id="3" name="Téglalap: lekerekített 2">
              <a:extLst>
                <a:ext uri="{FF2B5EF4-FFF2-40B4-BE49-F238E27FC236}">
                  <a16:creationId xmlns:a16="http://schemas.microsoft.com/office/drawing/2014/main" id="{79BF317F-D785-8B59-4B69-4A6DBD661CC3}"/>
                </a:ext>
              </a:extLst>
            </p:cNvPr>
            <p:cNvSpPr/>
            <p:nvPr/>
          </p:nvSpPr>
          <p:spPr>
            <a:xfrm rot="2588058">
              <a:off x="7636193" y="-2392350"/>
              <a:ext cx="1313121" cy="4560328"/>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Téglalap: lekerekített 3">
              <a:extLst>
                <a:ext uri="{FF2B5EF4-FFF2-40B4-BE49-F238E27FC236}">
                  <a16:creationId xmlns:a16="http://schemas.microsoft.com/office/drawing/2014/main" id="{13F1A2D6-F8B7-62DF-AF0A-7A75FD419E34}"/>
                </a:ext>
              </a:extLst>
            </p:cNvPr>
            <p:cNvSpPr/>
            <p:nvPr/>
          </p:nvSpPr>
          <p:spPr>
            <a:xfrm rot="2588058">
              <a:off x="8777280" y="-3150094"/>
              <a:ext cx="1729410" cy="8109966"/>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5" name="Téglalap: lekerekített 4">
              <a:extLst>
                <a:ext uri="{FF2B5EF4-FFF2-40B4-BE49-F238E27FC236}">
                  <a16:creationId xmlns:a16="http://schemas.microsoft.com/office/drawing/2014/main" id="{DE3B24DC-43D7-D447-64EC-74CC62084ED7}"/>
                </a:ext>
              </a:extLst>
            </p:cNvPr>
            <p:cNvSpPr/>
            <p:nvPr/>
          </p:nvSpPr>
          <p:spPr>
            <a:xfrm rot="2588058">
              <a:off x="10640722" y="-1437751"/>
              <a:ext cx="1430216" cy="6138067"/>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lekerekített 5">
              <a:extLst>
                <a:ext uri="{FF2B5EF4-FFF2-40B4-BE49-F238E27FC236}">
                  <a16:creationId xmlns:a16="http://schemas.microsoft.com/office/drawing/2014/main" id="{3C7B4CCD-CA83-F6CE-27FF-3BD3D45DF325}"/>
                </a:ext>
              </a:extLst>
            </p:cNvPr>
            <p:cNvSpPr/>
            <p:nvPr/>
          </p:nvSpPr>
          <p:spPr>
            <a:xfrm rot="2588058">
              <a:off x="8035133" y="3793396"/>
              <a:ext cx="1401025" cy="1352058"/>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lekerekített 6">
              <a:extLst>
                <a:ext uri="{FF2B5EF4-FFF2-40B4-BE49-F238E27FC236}">
                  <a16:creationId xmlns:a16="http://schemas.microsoft.com/office/drawing/2014/main" id="{CA90965D-1139-5279-5479-98C5AF67905D}"/>
                </a:ext>
              </a:extLst>
            </p:cNvPr>
            <p:cNvSpPr/>
            <p:nvPr/>
          </p:nvSpPr>
          <p:spPr>
            <a:xfrm rot="2588058">
              <a:off x="10776944" y="1757871"/>
              <a:ext cx="868695" cy="3994606"/>
            </a:xfrm>
            <a:prstGeom prst="roundRect">
              <a:avLst>
                <a:gd name="adj" fmla="val 50000"/>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grpSp>
      <p:pic>
        <p:nvPicPr>
          <p:cNvPr id="8" name="Kép 7">
            <a:extLst>
              <a:ext uri="{FF2B5EF4-FFF2-40B4-BE49-F238E27FC236}">
                <a16:creationId xmlns:a16="http://schemas.microsoft.com/office/drawing/2014/main" id="{B8B9B5C3-C13E-BCBE-DD45-545D080BFA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7025640"/>
            <a:ext cx="3743325" cy="6521450"/>
          </a:xfrm>
          <a:prstGeom prst="rect">
            <a:avLst/>
          </a:prstGeom>
          <a:ln>
            <a:noFill/>
          </a:ln>
          <a:effectLst>
            <a:softEdge rad="112500"/>
          </a:effectLst>
        </p:spPr>
      </p:pic>
      <p:sp>
        <p:nvSpPr>
          <p:cNvPr id="11" name="Szövegdoboz 10">
            <a:extLst>
              <a:ext uri="{FF2B5EF4-FFF2-40B4-BE49-F238E27FC236}">
                <a16:creationId xmlns:a16="http://schemas.microsoft.com/office/drawing/2014/main" id="{1712C9E9-B4CF-D5A0-454E-EEA40F070BDA}"/>
              </a:ext>
            </a:extLst>
          </p:cNvPr>
          <p:cNvSpPr txBox="1"/>
          <p:nvPr/>
        </p:nvSpPr>
        <p:spPr>
          <a:xfrm>
            <a:off x="284480" y="2529840"/>
            <a:ext cx="7567274" cy="3714863"/>
          </a:xfrm>
          <a:prstGeom prst="rect">
            <a:avLst/>
          </a:prstGeom>
          <a:noFill/>
        </p:spPr>
        <p:txBody>
          <a:bodyPr wrap="square" rtlCol="0">
            <a:spAutoFit/>
          </a:bodyPr>
          <a:lstStyle/>
          <a:p>
            <a:pPr>
              <a:lnSpc>
                <a:spcPct val="107000"/>
              </a:lnSpc>
              <a:spcAft>
                <a:spcPts val="800"/>
              </a:spcAft>
            </a:pP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cs typeface="Times New Roman" panose="02020603050405020304" pitchFamily="18" charset="0"/>
              </a:rPr>
              <a:t>„A Bánk bán címszerepének eljátszása heroikus feladat elé állítja a színészt. Én már három évtizede küszködöm e szereppel, </a:t>
            </a:r>
            <a:r>
              <a:rPr lang="hu-HU" sz="2000" dirty="0" err="1">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cs typeface="Times New Roman" panose="02020603050405020304" pitchFamily="18" charset="0"/>
              </a:rPr>
              <a:t>ötszázszor</a:t>
            </a: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cs typeface="Times New Roman" panose="02020603050405020304" pitchFamily="18" charset="0"/>
              </a:rPr>
              <a:t> buktam meg benne. És mindig újrakezdem a birkózást, mert éreztem és érzem, hogy legnagyobb nemzeti drámánk mélye tele van még ki nem bontott energiákkal, hogy vakító belső fényét még jobban fel lehetne ragyogtatni, hogy világosabbá lehetne és kellene tenni – többek között – Bánk jellemét, egyértelműbbre szabva a jellem, a cselekvés és az indoklás összefüggéseit.</a:t>
            </a:r>
            <a:b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cs typeface="Times New Roman" panose="02020603050405020304" pitchFamily="18" charset="0"/>
              </a:rPr>
            </a:br>
            <a:r>
              <a:rPr lang="hu-HU" sz="2000" dirty="0">
                <a:solidFill>
                  <a:srgbClr val="000000"/>
                </a:solidFill>
                <a:effectLst>
                  <a:outerShdw blurRad="38100" dist="38100" dir="2700000" algn="tl">
                    <a:srgbClr val="000000">
                      <a:alpha val="43137"/>
                    </a:srgbClr>
                  </a:outerShdw>
                </a:effectLst>
                <a:latin typeface="Monotype Corsiva" panose="03010101010201010101" pitchFamily="66" charset="0"/>
                <a:ea typeface="Times New Roman" panose="02020603050405020304" pitchFamily="18" charset="0"/>
                <a:cs typeface="Times New Roman" panose="02020603050405020304" pitchFamily="18" charset="0"/>
              </a:rPr>
              <a:t>Thália színházbeli meghívásomat, azt, hogy gondoltak rám, szép gesztusnak tekintem, s félelemmel vegyes örömmel fogadtam el. Örülök, mert számomra is lehetőséget nyújt újabb erőpróbára, kísérletre, s félek, mert a feladat változatlanul óriási, amibe bele is lehet bukni…”</a:t>
            </a:r>
            <a:endParaRPr lang="hu-HU" sz="2000" dirty="0">
              <a:effectLst>
                <a:outerShdw blurRad="38100" dist="38100" dir="2700000" algn="tl">
                  <a:srgbClr val="000000">
                    <a:alpha val="43137"/>
                  </a:srgbClr>
                </a:outerShdw>
              </a:effectLst>
              <a:latin typeface="Monotype Corsiva" panose="03010101010201010101" pitchFamily="66" charset="0"/>
              <a:ea typeface="Calibri" panose="020F0502020204030204" pitchFamily="34" charset="0"/>
              <a:cs typeface="Times New Roman" panose="02020603050405020304" pitchFamily="18" charset="0"/>
            </a:endParaRPr>
          </a:p>
        </p:txBody>
      </p:sp>
      <p:sp>
        <p:nvSpPr>
          <p:cNvPr id="12" name="Szövegdoboz 11">
            <a:extLst>
              <a:ext uri="{FF2B5EF4-FFF2-40B4-BE49-F238E27FC236}">
                <a16:creationId xmlns:a16="http://schemas.microsoft.com/office/drawing/2014/main" id="{E62DA785-0A48-ACE4-099E-89D4C1F6F8EF}"/>
              </a:ext>
            </a:extLst>
          </p:cNvPr>
          <p:cNvSpPr txBox="1"/>
          <p:nvPr/>
        </p:nvSpPr>
        <p:spPr>
          <a:xfrm>
            <a:off x="284480" y="322325"/>
            <a:ext cx="7237223" cy="1569660"/>
          </a:xfrm>
          <a:prstGeom prst="rect">
            <a:avLst/>
          </a:prstGeom>
          <a:noFill/>
        </p:spPr>
        <p:txBody>
          <a:bodyPr wrap="square" rtlCol="0">
            <a:spAutoFit/>
          </a:bodyPr>
          <a:lstStyle/>
          <a:p>
            <a:r>
              <a:rPr lang="hu-HU" sz="2400" b="1" dirty="0">
                <a:effectLst>
                  <a:outerShdw blurRad="38100" dist="38100" dir="2700000" algn="tl">
                    <a:srgbClr val="000000">
                      <a:alpha val="43137"/>
                    </a:srgbClr>
                  </a:outerShdw>
                </a:effectLst>
                <a:latin typeface="Monotype Corsiva" panose="03010101010201010101" pitchFamily="66" charset="0"/>
              </a:rPr>
              <a:t>Bessenyei sok interjún vett részt, ahol sokszor felmerült témaként Bánk alakítása és a tapasztalatai.</a:t>
            </a:r>
          </a:p>
          <a:p>
            <a:r>
              <a:rPr lang="hu-HU" sz="2400" b="1" dirty="0">
                <a:effectLst>
                  <a:outerShdw blurRad="38100" dist="38100" dir="2700000" algn="tl">
                    <a:srgbClr val="000000">
                      <a:alpha val="43137"/>
                    </a:srgbClr>
                  </a:outerShdw>
                </a:effectLst>
                <a:latin typeface="Monotype Corsiva" panose="03010101010201010101" pitchFamily="66" charset="0"/>
              </a:rPr>
              <a:t>Ilyen például Havas Ervin interjúja, amely a Népszabadságban jelent meg 1977. </a:t>
            </a:r>
            <a:r>
              <a:rPr lang="hu-HU" sz="2400" b="1" dirty="0" err="1">
                <a:effectLst>
                  <a:outerShdw blurRad="38100" dist="38100" dir="2700000" algn="tl">
                    <a:srgbClr val="000000">
                      <a:alpha val="43137"/>
                    </a:srgbClr>
                  </a:outerShdw>
                </a:effectLst>
                <a:latin typeface="Monotype Corsiva" panose="03010101010201010101" pitchFamily="66" charset="0"/>
              </a:rPr>
              <a:t>otktóber</a:t>
            </a:r>
            <a:r>
              <a:rPr lang="hu-HU" sz="2400" b="1" dirty="0">
                <a:effectLst>
                  <a:outerShdw blurRad="38100" dist="38100" dir="2700000" algn="tl">
                    <a:srgbClr val="000000">
                      <a:alpha val="43137"/>
                    </a:srgbClr>
                  </a:outerShdw>
                </a:effectLst>
                <a:latin typeface="Monotype Corsiva" panose="03010101010201010101" pitchFamily="66" charset="0"/>
              </a:rPr>
              <a:t> 30.-án:</a:t>
            </a:r>
          </a:p>
        </p:txBody>
      </p:sp>
    </p:spTree>
    <p:extLst>
      <p:ext uri="{BB962C8B-B14F-4D97-AF65-F5344CB8AC3E}">
        <p14:creationId xmlns:p14="http://schemas.microsoft.com/office/powerpoint/2010/main" val="33641925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738</TotalTime>
  <Words>511</Words>
  <Application>Microsoft Office PowerPoint</Application>
  <PresentationFormat>Szélesvásznú</PresentationFormat>
  <Paragraphs>36</Paragraphs>
  <Slides>6</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6</vt:i4>
      </vt:variant>
    </vt:vector>
  </HeadingPairs>
  <TitlesOfParts>
    <vt:vector size="12" baseType="lpstr">
      <vt:lpstr>Aptos</vt:lpstr>
      <vt:lpstr>Aptos Display</vt:lpstr>
      <vt:lpstr>Arial</vt:lpstr>
      <vt:lpstr>Monotype Corsiva</vt:lpstr>
      <vt:lpstr>Wingdings</vt:lpstr>
      <vt:lpstr>Office-téma</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a91268f1-41d4-d17e-c80a-ba76d96c206a@m365.edu.hu</dc:creator>
  <cp:lastModifiedBy>a91268f1-41d4-d17e-c80a-ba76d96c206a@m365.edu.hu</cp:lastModifiedBy>
  <cp:revision>6</cp:revision>
  <dcterms:created xsi:type="dcterms:W3CDTF">2024-03-28T10:04:06Z</dcterms:created>
  <dcterms:modified xsi:type="dcterms:W3CDTF">2024-03-30T17:02:17Z</dcterms:modified>
</cp:coreProperties>
</file>