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4"/>
  </p:notesMasterIdLst>
  <p:handoutMasterIdLst>
    <p:handoutMasterId r:id="rId15"/>
  </p:handoutMasterIdLst>
  <p:sldIdLst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0E3E2-2401-4CEC-9E98-7BD5585D8715}" type="datetime1">
              <a:rPr lang="hu-HU" smtClean="0"/>
              <a:t>2022. 03. 19.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A35A-D559-41A1-AEAD-B84454DA06C3}" type="datetime1">
              <a:rPr lang="hu-HU" smtClean="0"/>
              <a:pPr/>
              <a:t>2022. 03. 19.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678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6DF6CAD7-D6A8-4A52-9159-24256E9EB9A0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7CB384-C16F-4145-B82C-0208BDCEF977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DB998-D7CC-4AE4-A2A0-5E587C7E7060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CE37D-EFC8-416D-9556-159358EB27FA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DC427F-F9E8-49A9-BF3D-34A9B9775D8A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églalap 7"/>
          <p:cNvSpPr/>
          <p:nvPr userDrawn="1"/>
        </p:nvSpPr>
        <p:spPr>
          <a:xfrm>
            <a:off x="0" y="-92075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7FBA9F-594E-4D9E-AD18-434CAE1BD7E2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885777-0093-489B-BEB6-0DBA1A8A7A5B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3DF6F2-3E25-4314-B556-A0F216D6F070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CF000-3081-4922-BA79-7F9E68EF2686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3EEBF-80DB-4AB9-9C0F-E5471A55F2DD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ED763C-EC2C-4C0F-AF6C-6E0DBBC132FF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A605B6A3-16D7-46AB-90F8-28DA4D57849E}" type="datetime1">
              <a:rPr lang="hu-HU" noProof="0" smtClean="0"/>
              <a:t>2022. 03. 19.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mzetiszinhaz.h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konyvtar.dia.hu/html/muvek/TAMASI/tamasi00101a_kv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özelkép egy könyv lapjairól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4041648"/>
          </a:xfrm>
        </p:spPr>
        <p:txBody>
          <a:bodyPr rtlCol="0">
            <a:normAutofit/>
          </a:bodyPr>
          <a:lstStyle/>
          <a:p>
            <a:r>
              <a:rPr lang="hu-HU" dirty="0"/>
              <a:t>Tamási Áron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 rtlCol="0">
            <a:normAutofit/>
          </a:bodyPr>
          <a:lstStyle/>
          <a:p>
            <a:pPr rtl="0"/>
            <a:r>
              <a:rPr lang="hu-HU" dirty="0">
                <a:solidFill>
                  <a:schemeClr val="tx1">
                    <a:lumMod val="85000"/>
                  </a:schemeClr>
                </a:solidFill>
              </a:rPr>
              <a:t>Színpadi művei</a:t>
            </a: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 rtlCol="0">
            <a:normAutofit/>
          </a:bodyPr>
          <a:lstStyle/>
          <a:p>
            <a:r>
              <a:rPr lang="hu-HU" dirty="0"/>
              <a:t>Ősvigasztalás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916461-A86B-40BA-86AD-99786BD9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1924-ben Tamási Áron, az „Ősvigasztalás” című művét a Kolozsvári Magyar Színház pályázati felhívására írta meg és ugyanebben az évben dicséretben is részesült.</a:t>
            </a:r>
          </a:p>
          <a:p>
            <a:r>
              <a:rPr lang="hu-HU" dirty="0"/>
              <a:t>A mű megírása után ötven évvel került ki a nagyközönség elé.</a:t>
            </a:r>
          </a:p>
          <a:p>
            <a:r>
              <a:rPr lang="hu-HU" dirty="0"/>
              <a:t>A teljes dráma elsőnek 1973-ban, a Tiszatájban jelent meg.</a:t>
            </a:r>
          </a:p>
          <a:p>
            <a:r>
              <a:rPr lang="hu-HU" dirty="0"/>
              <a:t>Radnóti Zsuzsa 1974-ben tette közzé a Színház februári számában.</a:t>
            </a:r>
          </a:p>
          <a:p>
            <a:r>
              <a:rPr lang="hu-HU" dirty="0"/>
              <a:t> A pécsi színház tagjai adták </a:t>
            </a:r>
            <a:r>
              <a:rPr lang="hu-HU" dirty="0" err="1"/>
              <a:t>alőször</a:t>
            </a:r>
            <a:r>
              <a:rPr lang="hu-HU" dirty="0"/>
              <a:t> elő, 1976. március 2-án, amit Sík Ferenc rendezett.</a:t>
            </a:r>
          </a:p>
          <a:p>
            <a:r>
              <a:rPr lang="hu-HU" dirty="0"/>
              <a:t>1982. február 6-án a nagyváradi Állami Színház ugyan más felfogásban, misztériumjátékként, de szintúgy előadta a művet.</a:t>
            </a:r>
          </a:p>
          <a:p>
            <a:r>
              <a:rPr lang="hu-HU" dirty="0"/>
              <a:t>A Nemzeti Színház, a Békéscsabai Jókai Színház vendégjátékaként, Béres László rendezésével egy 1 óra 30 perces színdarabot adott elő.</a:t>
            </a:r>
          </a:p>
        </p:txBody>
      </p:sp>
    </p:spTree>
    <p:extLst>
      <p:ext uri="{BB962C8B-B14F-4D97-AF65-F5344CB8AC3E}">
        <p14:creationId xmlns:p14="http://schemas.microsoft.com/office/powerpoint/2010/main" val="69209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B4EDE8-E044-40C3-A8B3-C52711D2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Székely fás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A9D909-63F7-4B18-8886-A9F517B0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20-as évek végén íródott Tamási Áron keze által.</a:t>
            </a:r>
          </a:p>
          <a:p>
            <a:r>
              <a:rPr lang="hu-HU" dirty="0"/>
              <a:t>Az 1929. </a:t>
            </a:r>
            <a:r>
              <a:rPr lang="hu-HU" dirty="0" err="1"/>
              <a:t>februárán</a:t>
            </a:r>
            <a:r>
              <a:rPr lang="hu-HU" dirty="0"/>
              <a:t> az Ellenzék által nyilvánosságra hozott számában jelent meg.</a:t>
            </a:r>
          </a:p>
          <a:p>
            <a:r>
              <a:rPr lang="hu-HU" dirty="0"/>
              <a:t>Február 6-án </a:t>
            </a:r>
            <a:r>
              <a:rPr lang="hu-HU" dirty="0" err="1"/>
              <a:t>Mo’sa</a:t>
            </a:r>
            <a:r>
              <a:rPr lang="hu-HU" dirty="0"/>
              <a:t> </a:t>
            </a:r>
            <a:r>
              <a:rPr lang="hu-HU" dirty="0" err="1"/>
              <a:t>Mélanie</a:t>
            </a:r>
            <a:r>
              <a:rPr lang="hu-HU" dirty="0"/>
              <a:t> és Tamási áron </a:t>
            </a:r>
            <a:r>
              <a:rPr lang="hu-HU" dirty="0" err="1"/>
              <a:t>duojával</a:t>
            </a:r>
            <a:r>
              <a:rPr lang="hu-HU" dirty="0"/>
              <a:t> lett először bemutatva a páros jelenet.</a:t>
            </a:r>
          </a:p>
          <a:p>
            <a:r>
              <a:rPr lang="hu-HU" dirty="0"/>
              <a:t>Hetés György 1946. május 16-án a Városi Színházban mutatta be a művet.</a:t>
            </a:r>
          </a:p>
          <a:p>
            <a:r>
              <a:rPr lang="hu-HU" dirty="0"/>
              <a:t>Ugyanebben az évben június 27-én Kós Károly a marosvásárhelyi színházban a saját drámájából vett részletekkel együtt adta elő.</a:t>
            </a:r>
          </a:p>
          <a:p>
            <a:r>
              <a:rPr lang="hu-HU" dirty="0"/>
              <a:t>A Magyar Rádió műsoraiban is elhangzott.</a:t>
            </a:r>
          </a:p>
        </p:txBody>
      </p:sp>
    </p:spTree>
    <p:extLst>
      <p:ext uri="{BB962C8B-B14F-4D97-AF65-F5344CB8AC3E}">
        <p14:creationId xmlns:p14="http://schemas.microsoft.com/office/powerpoint/2010/main" val="294607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3C5C92-7FDF-4938-AD31-1C64BF86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 anchor="b">
            <a:normAutofit/>
          </a:bodyPr>
          <a:lstStyle/>
          <a:p>
            <a:r>
              <a:rPr lang="hu-HU" dirty="0"/>
              <a:t>Néppártiak</a:t>
            </a:r>
          </a:p>
        </p:txBody>
      </p:sp>
      <p:pic>
        <p:nvPicPr>
          <p:cNvPr id="5" name="Kép 4" descr="A képen személy, férfi, modellt állás, régi látható&#10;&#10;Automatikusan generált leírás">
            <a:extLst>
              <a:ext uri="{FF2B5EF4-FFF2-40B4-BE49-F238E27FC236}">
                <a16:creationId xmlns:a16="http://schemas.microsoft.com/office/drawing/2014/main" id="{F5AF7744-03B3-4F68-A895-12E292F98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1"/>
          <a:stretch/>
        </p:blipFill>
        <p:spPr>
          <a:xfrm>
            <a:off x="1261872" y="1828800"/>
            <a:ext cx="4480560" cy="4351337"/>
          </a:xfrm>
          <a:prstGeom prst="rect">
            <a:avLst/>
          </a:prstGeom>
          <a:noFill/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2CDC8B-66E5-457E-AA1C-3073DD0D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>
            <a:normAutofit/>
          </a:bodyPr>
          <a:lstStyle/>
          <a:p>
            <a:r>
              <a:rPr lang="hu-HU" dirty="0"/>
              <a:t>1931-ben az Erdélyi Helikon újság februári számában jelent meg.</a:t>
            </a:r>
          </a:p>
          <a:p>
            <a:r>
              <a:rPr lang="hu-HU" dirty="0"/>
              <a:t>A Margitszigeti íróhéten (amely 1934 nyarán került megrendezésre) Népbarátok címmel adták elő a művet.</a:t>
            </a:r>
          </a:p>
          <a:p>
            <a:r>
              <a:rPr lang="hu-HU" dirty="0"/>
              <a:t>A „Népszakértők” című műnek színpadi változata. </a:t>
            </a:r>
            <a:endParaRPr lang="hu-HU" dirty="0">
              <a:highlight>
                <a:srgbClr val="FFFF00"/>
              </a:highlight>
            </a:endParaRPr>
          </a:p>
          <a:p>
            <a:r>
              <a:rPr lang="hu-HU" dirty="0"/>
              <a:t>A Budapesti Hírlap „Elemi csapás” címmel adta ki a művet.</a:t>
            </a:r>
          </a:p>
          <a:p>
            <a:r>
              <a:rPr lang="hu-HU" dirty="0"/>
              <a:t>Az Irodalmi ritkaságok sorozat darabjaként adták elő az Irodalmi Színpadon.</a:t>
            </a:r>
          </a:p>
        </p:txBody>
      </p:sp>
    </p:spTree>
    <p:extLst>
      <p:ext uri="{BB962C8B-B14F-4D97-AF65-F5344CB8AC3E}">
        <p14:creationId xmlns:p14="http://schemas.microsoft.com/office/powerpoint/2010/main" val="106019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B00800-B520-46DF-BDE3-953C0B1B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Görgeteg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5AC510-4018-4AAF-9C69-61B8ABA0A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1933-ban a Napkelet című újság közölte.</a:t>
            </a:r>
          </a:p>
          <a:p>
            <a:r>
              <a:rPr lang="hu-HU" dirty="0"/>
              <a:t>1933. május 7-én </a:t>
            </a:r>
            <a:r>
              <a:rPr lang="hu-HU" dirty="0" err="1"/>
              <a:t>Szentimrei</a:t>
            </a:r>
            <a:r>
              <a:rPr lang="hu-HU" dirty="0"/>
              <a:t> Jenő az Országos Kamara Színházában több művet is, köztük a Görgeteget is műsorra helyezte.</a:t>
            </a:r>
          </a:p>
          <a:p>
            <a:r>
              <a:rPr lang="hu-HU" dirty="0"/>
              <a:t>1933. augusztus 27-án megjelent kritikába (Brassói Lapok) </a:t>
            </a:r>
            <a:r>
              <a:rPr lang="hu-HU" dirty="0" err="1"/>
              <a:t>tudattaTamási</a:t>
            </a:r>
            <a:r>
              <a:rPr lang="hu-HU" dirty="0"/>
              <a:t> Áron, hogy milyen benyomásokat szerzett a Kamara Színházról.</a:t>
            </a:r>
          </a:p>
          <a:p>
            <a:r>
              <a:rPr lang="hu-HU" dirty="0"/>
              <a:t>Fegyverek árnya címmel jelent meg az Irodalmi Újság 1955. január elsején kiadott számában.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820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6943E-C8F5-49ED-B796-F30A6323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Énekes madár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0BA17E-DAED-48CD-85EF-88166690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1933-ban a Brassói lapokban jelent meg először.</a:t>
            </a:r>
          </a:p>
          <a:p>
            <a:r>
              <a:rPr lang="hu-HU" dirty="0"/>
              <a:t>1934 májusában Magyar Írás című újság még külön kiadásban is kiadta.</a:t>
            </a:r>
          </a:p>
          <a:p>
            <a:r>
              <a:rPr lang="hu-HU" dirty="0"/>
              <a:t>1934. október 18-án hangjátékként is meghallgatható volt rádióban.</a:t>
            </a:r>
          </a:p>
          <a:p>
            <a:r>
              <a:rPr lang="hu-HU" dirty="0"/>
              <a:t>Márkus László irányításával került először színpadra a mű.</a:t>
            </a:r>
          </a:p>
          <a:p>
            <a:r>
              <a:rPr lang="hu-HU" dirty="0"/>
              <a:t>1935. november 17-én a Royal Színház </a:t>
            </a:r>
            <a:r>
              <a:rPr lang="hu-HU" dirty="0" err="1"/>
              <a:t>színpadán</a:t>
            </a:r>
            <a:r>
              <a:rPr lang="hu-HU" dirty="0"/>
              <a:t> adták elő mint, a műnek az ősbemutatója.</a:t>
            </a:r>
          </a:p>
          <a:p>
            <a:r>
              <a:rPr lang="hu-HU" dirty="0" err="1"/>
              <a:t>Molter</a:t>
            </a:r>
            <a:r>
              <a:rPr lang="hu-HU" dirty="0"/>
              <a:t> Károly terjesztette el a mű jóhírét Erdélyben.</a:t>
            </a:r>
          </a:p>
          <a:p>
            <a:r>
              <a:rPr lang="hu-HU" dirty="0"/>
              <a:t>A budapesti Nemzeti Színház 1939. szeptember 16-án mutatta be először és összesen huszonkétszer vitték színpadra.</a:t>
            </a:r>
          </a:p>
        </p:txBody>
      </p:sp>
    </p:spTree>
    <p:extLst>
      <p:ext uri="{BB962C8B-B14F-4D97-AF65-F5344CB8AC3E}">
        <p14:creationId xmlns:p14="http://schemas.microsoft.com/office/powerpoint/2010/main" val="161629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FB89D2-FC73-4333-8DA1-EAEB58B7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 anchor="b">
            <a:normAutofit/>
          </a:bodyPr>
          <a:lstStyle/>
          <a:p>
            <a:r>
              <a:rPr lang="hu-HU" dirty="0"/>
              <a:t>Tündöklő Jeromos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887592-03A0-4539-812B-C612E8F78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>
            <a:noAutofit/>
          </a:bodyPr>
          <a:lstStyle/>
          <a:p>
            <a:r>
              <a:rPr lang="hu-HU" sz="1700" dirty="0"/>
              <a:t>1936-ban Kádár Imre bemutatta a művet mint színdarab.</a:t>
            </a:r>
          </a:p>
          <a:p>
            <a:r>
              <a:rPr lang="hu-HU" sz="1700" dirty="0"/>
              <a:t>A Pásztortűz 1936 november 15-i számában </a:t>
            </a:r>
            <a:r>
              <a:rPr lang="hu-HU" sz="1700" dirty="0" err="1"/>
              <a:t>Járosi</a:t>
            </a:r>
            <a:r>
              <a:rPr lang="hu-HU" sz="1700" dirty="0"/>
              <a:t> Andor azt nyilatkozta Tamásiról: </a:t>
            </a:r>
            <a:r>
              <a:rPr lang="hu-HU" sz="1700" b="0" i="0" dirty="0">
                <a:effectLst/>
              </a:rPr>
              <a:t>„szeme nem a régi népszínműíróé vagy Jókaié, Mikszáthé vagy az új faluromantikusoké, és nem is a Móricz Zsigmondé.”</a:t>
            </a:r>
          </a:p>
          <a:p>
            <a:r>
              <a:rPr lang="hu-HU" sz="1700" dirty="0"/>
              <a:t>A mű színházi bemutatója 1939. </a:t>
            </a:r>
            <a:r>
              <a:rPr lang="hu-HU" sz="1700" dirty="0" err="1"/>
              <a:t>árilis</a:t>
            </a:r>
            <a:r>
              <a:rPr lang="hu-HU" sz="1700" dirty="0"/>
              <a:t> 22-én volt amelyet Németh Antal rendezett.</a:t>
            </a:r>
          </a:p>
          <a:p>
            <a:r>
              <a:rPr lang="hu-HU" sz="1700" dirty="0"/>
              <a:t>A mű hiányosságaiért durva kritikák érték Tamásit.</a:t>
            </a:r>
          </a:p>
          <a:p>
            <a:r>
              <a:rPr lang="hu-HU" sz="1700" dirty="0"/>
              <a:t>Tamási Áron 25. jubileumára Egry István rendezésével mutatta be a rádió</a:t>
            </a:r>
          </a:p>
        </p:txBody>
      </p:sp>
      <p:pic>
        <p:nvPicPr>
          <p:cNvPr id="5" name="Kép 4" descr="A képen szöveg, beltéri, konyhai edények látható&#10;&#10;Automatikusan generált leírás">
            <a:extLst>
              <a:ext uri="{FF2B5EF4-FFF2-40B4-BE49-F238E27FC236}">
                <a16:creationId xmlns:a16="http://schemas.microsoft.com/office/drawing/2014/main" id="{DBA3555A-8BF1-4B25-9544-1187BD21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75" y="1828800"/>
            <a:ext cx="3078570" cy="435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42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B3EFE3-FF99-478C-BD55-8C21CD73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46710"/>
            <a:ext cx="9692640" cy="1325562"/>
          </a:xfrm>
        </p:spPr>
        <p:txBody>
          <a:bodyPr/>
          <a:lstStyle/>
          <a:p>
            <a:r>
              <a:rPr lang="hu-HU" dirty="0"/>
              <a:t>Vitéz lélek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494D24-09BF-42BC-82C2-E9AD02C17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1941. január 25-én a budapesti Nemzeti Színházban </a:t>
            </a:r>
            <a:r>
              <a:rPr lang="hu-HU" dirty="0" err="1"/>
              <a:t>Pünkösti</a:t>
            </a:r>
            <a:r>
              <a:rPr lang="hu-HU" dirty="0"/>
              <a:t> Andor rendezésével került színpadi megformálására a mű.</a:t>
            </a:r>
          </a:p>
          <a:p>
            <a:r>
              <a:rPr lang="hu-HU" dirty="0">
                <a:solidFill>
                  <a:srgbClr val="000000"/>
                </a:solidFill>
                <a:latin typeface="+mj-lt"/>
              </a:rPr>
              <a:t>Ugyanakkor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 Németh László azt nyilatkozta: „A Tamási-bemutató mindig nagy izgalom számunkra. Itt nemcsak egy mű, egy drámai szerző harcol az életért, hanem a magyar dráma egy-egy törekvése. Tamási Áron szépirodalmunk legnagyobb kísérletezője: műveiben mindig a műfajt próbálja újjáteremteni.”</a:t>
            </a:r>
          </a:p>
          <a:p>
            <a:r>
              <a:rPr lang="hu-HU" dirty="0">
                <a:solidFill>
                  <a:srgbClr val="000000"/>
                </a:solidFill>
                <a:latin typeface="+mj-lt"/>
              </a:rPr>
              <a:t>1941. március 21-én a kolozsvári Nemzeti Színház bemutatta Tamási Áron „komoly játékát”.</a:t>
            </a:r>
          </a:p>
          <a:p>
            <a:r>
              <a:rPr lang="hu-HU" dirty="0">
                <a:solidFill>
                  <a:srgbClr val="000000"/>
                </a:solidFill>
                <a:latin typeface="+mj-lt"/>
              </a:rPr>
              <a:t>1981. december 12-én Tompa Miklós rendezésével az Állami Magyar Színház színészei adták elő a darabot.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013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B5C179-2EA6-4DE4-9550-F8ABD7B9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/>
          <a:p>
            <a:r>
              <a:rPr lang="hu-HU" dirty="0"/>
              <a:t>Források</a:t>
            </a:r>
          </a:p>
        </p:txBody>
      </p:sp>
      <p:pic>
        <p:nvPicPr>
          <p:cNvPr id="5" name="Kép 4" descr="A képen szöveg, személy, férfi látható&#10;&#10;Automatikusan generált leírás">
            <a:extLst>
              <a:ext uri="{FF2B5EF4-FFF2-40B4-BE49-F238E27FC236}">
                <a16:creationId xmlns:a16="http://schemas.microsoft.com/office/drawing/2014/main" id="{F99C8432-CB6A-4E1F-B138-A1077D99A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44" r="-3" b="1843"/>
          <a:stretch/>
        </p:blipFill>
        <p:spPr>
          <a:xfrm>
            <a:off x="4504267" y="685800"/>
            <a:ext cx="6079066" cy="5486400"/>
          </a:xfrm>
          <a:prstGeom prst="rect">
            <a:avLst/>
          </a:prstGeom>
          <a:noFill/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A5830F-B9C2-4557-BCDA-4AB65CB0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/>
          <a:p>
            <a:r>
              <a:rPr lang="hu-HU" dirty="0">
                <a:hlinkClick r:id="rId3"/>
              </a:rPr>
              <a:t>https://nemzetiszinhaz.hu/</a:t>
            </a:r>
            <a:endParaRPr lang="hu-HU" dirty="0"/>
          </a:p>
          <a:p>
            <a:r>
              <a:rPr lang="hu-HU" dirty="0">
                <a:hlinkClick r:id="rId4"/>
              </a:rPr>
              <a:t>https://konyvtar.dia.hu/html/muvek/TAMASI/tamasi00101a_kv.html</a:t>
            </a:r>
            <a:endParaRPr lang="hu-HU" dirty="0"/>
          </a:p>
          <a:p>
            <a:r>
              <a:rPr lang="hu-HU" sz="3600" dirty="0"/>
              <a:t>Köszönjük a figyelmet!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5942396"/>
      </p:ext>
    </p:extLst>
  </p:cSld>
  <p:clrMapOvr>
    <a:masterClrMapping/>
  </p:clrMapOvr>
</p:sld>
</file>

<file path=ppt/theme/theme1.xml><?xml version="1.0" encoding="utf-8"?>
<a:theme xmlns:a="http://schemas.openxmlformats.org/drawingml/2006/main" name="Nézet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06_TF67347921.potx" id="{96D2D33A-D9DC-4B4D-8805-980435D4C69B}" vid="{5DC6EFD6-73EC-42FD-94D6-D5D74C479F2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Nézet arculat</Template>
  <TotalTime>135</TotalTime>
  <Words>624</Words>
  <Application>Microsoft Office PowerPoint</Application>
  <PresentationFormat>Szélesvásznú</PresentationFormat>
  <Paragraphs>53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Wingdings 2</vt:lpstr>
      <vt:lpstr>Nézet</vt:lpstr>
      <vt:lpstr>Tamási Áron </vt:lpstr>
      <vt:lpstr>Ősvigasztalás</vt:lpstr>
      <vt:lpstr>Székely fás</vt:lpstr>
      <vt:lpstr>Néppártiak</vt:lpstr>
      <vt:lpstr>Görgeteg</vt:lpstr>
      <vt:lpstr>Énekes madár</vt:lpstr>
      <vt:lpstr>Tündöklő Jeromos</vt:lpstr>
      <vt:lpstr>Vitéz lélek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 </dc:title>
  <dc:creator>Míra Köpf</dc:creator>
  <cp:lastModifiedBy>Míra Köpf</cp:lastModifiedBy>
  <cp:revision>1</cp:revision>
  <dcterms:created xsi:type="dcterms:W3CDTF">2022-03-19T18:30:55Z</dcterms:created>
  <dcterms:modified xsi:type="dcterms:W3CDTF">2022-03-19T20:46:08Z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