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6D65"/>
    <a:srgbClr val="6A6F65"/>
    <a:srgbClr val="84E598"/>
    <a:srgbClr val="4746BD"/>
    <a:srgbClr val="2018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1164" y="2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2D57-B02D-4B2A-AA04-872C101F98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0E549B-7677-4C0E-9F8A-4D6B01B56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0BAD78-5105-41AD-85D0-02528B891D91}"/>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5" name="Footer Placeholder 4">
            <a:extLst>
              <a:ext uri="{FF2B5EF4-FFF2-40B4-BE49-F238E27FC236}">
                <a16:creationId xmlns:a16="http://schemas.microsoft.com/office/drawing/2014/main" id="{1652CF6A-52CE-4FEF-9402-C5A585AC3F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086193-DA99-4211-B8D5-1AB0072C5E0C}"/>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96168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C946-D020-41DE-A346-EBE130C26E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DAF852-A73B-4A65-A656-487A6FE48A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CB3D6C-89A3-41E4-AF73-AAE9AA08C95A}"/>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5" name="Footer Placeholder 4">
            <a:extLst>
              <a:ext uri="{FF2B5EF4-FFF2-40B4-BE49-F238E27FC236}">
                <a16:creationId xmlns:a16="http://schemas.microsoft.com/office/drawing/2014/main" id="{B73932E3-82C6-49A4-B383-3CA68B18D7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F1293E-7AE4-43E0-ACF1-926BC1F48F94}"/>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257290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8E557-390A-4736-8656-F8F99E53D6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476FAC-29F7-498A-8052-E3DEC2CCEA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12E1E3-2808-4ED3-8420-63B954ABCD56}"/>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5" name="Footer Placeholder 4">
            <a:extLst>
              <a:ext uri="{FF2B5EF4-FFF2-40B4-BE49-F238E27FC236}">
                <a16:creationId xmlns:a16="http://schemas.microsoft.com/office/drawing/2014/main" id="{E74468FD-D859-4496-BE97-F5249E75FD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550E05-FD86-46C9-A159-EDAA9A02FE64}"/>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1425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5D6E-513F-4010-8B76-C0C9083FF3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06F56B-E013-45E6-91A1-009D63E28A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7C1CF2-F6A5-43AE-906D-E890A5DE8C00}"/>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5" name="Footer Placeholder 4">
            <a:extLst>
              <a:ext uri="{FF2B5EF4-FFF2-40B4-BE49-F238E27FC236}">
                <a16:creationId xmlns:a16="http://schemas.microsoft.com/office/drawing/2014/main" id="{75A43471-0E66-4416-BBC6-B84C594E87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89A86-1835-4899-94A4-20CCB727C6CA}"/>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2871333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16A7-1813-44F2-9889-AB42D3F26C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CC374E-A0C2-4DC5-87A8-C5518F228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D19685-0BB8-4B6C-9ABE-1337F3C52481}"/>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5" name="Footer Placeholder 4">
            <a:extLst>
              <a:ext uri="{FF2B5EF4-FFF2-40B4-BE49-F238E27FC236}">
                <a16:creationId xmlns:a16="http://schemas.microsoft.com/office/drawing/2014/main" id="{8C8C894F-4A68-4674-84F8-DAB5A687FF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B2F1D7-F985-4F24-BBE0-141B764E7E31}"/>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198783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8596-A123-4EA6-9F53-3D97019314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422803-E346-43D6-AAAD-507B12FA8D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9F1F38-850E-44D3-B447-66BC8E81AA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627B84-B837-4EBB-BA28-E1BC6753E6A5}"/>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6" name="Footer Placeholder 5">
            <a:extLst>
              <a:ext uri="{FF2B5EF4-FFF2-40B4-BE49-F238E27FC236}">
                <a16:creationId xmlns:a16="http://schemas.microsoft.com/office/drawing/2014/main" id="{4BA64659-244B-4361-B0F8-8FA00B7B3F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3EE3B8-7E4B-4F62-9A04-97ED50965DD9}"/>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88147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F4FC-6433-4EB5-A0C7-6645EC5E88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32A2BE-57A5-44AD-AD84-E581111238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13AB07-47E6-4572-88CE-66F65EE67D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E50B0A-EA0D-45E5-B25C-1976E39E5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D8A9E5-FE09-4BA2-9B9D-D9A00FB3E6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263C3D-80DB-4230-92F3-E948ABD8AC09}"/>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8" name="Footer Placeholder 7">
            <a:extLst>
              <a:ext uri="{FF2B5EF4-FFF2-40B4-BE49-F238E27FC236}">
                <a16:creationId xmlns:a16="http://schemas.microsoft.com/office/drawing/2014/main" id="{E0B878B1-55CB-45C3-85A8-84FDA1F4DC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89A1B78-D3A8-4352-A627-836BB4A20CA9}"/>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90110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C6DD1-96E8-44BD-8874-13E4926F79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7BE59A-30B6-4668-8405-A44F2F7AC908}"/>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4" name="Footer Placeholder 3">
            <a:extLst>
              <a:ext uri="{FF2B5EF4-FFF2-40B4-BE49-F238E27FC236}">
                <a16:creationId xmlns:a16="http://schemas.microsoft.com/office/drawing/2014/main" id="{1E1CD7CA-5D37-43E5-9875-2B369227B8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6DCB7-8563-4841-A507-7D8C10D978F0}"/>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139790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9ECCD8-5005-47FC-BAAB-B664AC04F171}"/>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3" name="Footer Placeholder 2">
            <a:extLst>
              <a:ext uri="{FF2B5EF4-FFF2-40B4-BE49-F238E27FC236}">
                <a16:creationId xmlns:a16="http://schemas.microsoft.com/office/drawing/2014/main" id="{D7F0E2A3-F278-48C6-902D-B91280CEBC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48128C-C97C-4B5F-9BD2-1D780D1B7953}"/>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368695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9110-7049-436E-9734-9D2642AD5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378140-4F05-4F2F-8851-3398DB346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6CC2FF-81AF-4C15-8259-6C1385C70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602714-C6BC-4FB8-A636-9D4479D600CD}"/>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6" name="Footer Placeholder 5">
            <a:extLst>
              <a:ext uri="{FF2B5EF4-FFF2-40B4-BE49-F238E27FC236}">
                <a16:creationId xmlns:a16="http://schemas.microsoft.com/office/drawing/2014/main" id="{3A6194DE-EA4D-4033-9412-6C76E8174D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371C02-7156-435A-AA8B-1A374409B6BA}"/>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246379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EB5E-080C-4651-9FD9-DA6C9D49D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4A80B3-6DC8-4C1B-994C-7B7452A3D9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21B37B-F055-4ACE-B026-D597618CB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97E755-5171-4653-836D-AC0383301F92}"/>
              </a:ext>
            </a:extLst>
          </p:cNvPr>
          <p:cNvSpPr>
            <a:spLocks noGrp="1"/>
          </p:cNvSpPr>
          <p:nvPr>
            <p:ph type="dt" sz="half" idx="10"/>
          </p:nvPr>
        </p:nvSpPr>
        <p:spPr/>
        <p:txBody>
          <a:bodyPr/>
          <a:lstStyle/>
          <a:p>
            <a:fld id="{2CF71109-266D-4B5E-A3D0-121E43C7E631}" type="datetimeFigureOut">
              <a:rPr lang="en-GB" smtClean="0"/>
              <a:t>07/04/2024</a:t>
            </a:fld>
            <a:endParaRPr lang="en-GB"/>
          </a:p>
        </p:txBody>
      </p:sp>
      <p:sp>
        <p:nvSpPr>
          <p:cNvPr id="6" name="Footer Placeholder 5">
            <a:extLst>
              <a:ext uri="{FF2B5EF4-FFF2-40B4-BE49-F238E27FC236}">
                <a16:creationId xmlns:a16="http://schemas.microsoft.com/office/drawing/2014/main" id="{EFEC1F96-52B8-44EC-92C4-807DE21B02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1C22F7-018A-44F1-AFA7-F54BEDBBC63F}"/>
              </a:ext>
            </a:extLst>
          </p:cNvPr>
          <p:cNvSpPr>
            <a:spLocks noGrp="1"/>
          </p:cNvSpPr>
          <p:nvPr>
            <p:ph type="sldNum" sz="quarter" idx="12"/>
          </p:nvPr>
        </p:nvSpPr>
        <p:spPr/>
        <p:txBody>
          <a:bodyPr/>
          <a:lstStyle/>
          <a:p>
            <a:fld id="{B5F5342F-8C5F-4CC1-8E3F-A833ABFB6A9E}" type="slidenum">
              <a:rPr lang="en-GB" smtClean="0"/>
              <a:t>‹#›</a:t>
            </a:fld>
            <a:endParaRPr lang="en-GB"/>
          </a:p>
        </p:txBody>
      </p:sp>
    </p:spTree>
    <p:extLst>
      <p:ext uri="{BB962C8B-B14F-4D97-AF65-F5344CB8AC3E}">
        <p14:creationId xmlns:p14="http://schemas.microsoft.com/office/powerpoint/2010/main" val="121974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8ED70-8517-4670-A215-A366DE728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01A10C-B074-439F-A048-7C0CB3C13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BC057C-0FDB-426D-B620-7346E2ECA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71109-266D-4B5E-A3D0-121E43C7E631}" type="datetimeFigureOut">
              <a:rPr lang="en-GB" smtClean="0"/>
              <a:t>07/04/2024</a:t>
            </a:fld>
            <a:endParaRPr lang="en-GB"/>
          </a:p>
        </p:txBody>
      </p:sp>
      <p:sp>
        <p:nvSpPr>
          <p:cNvPr id="5" name="Footer Placeholder 4">
            <a:extLst>
              <a:ext uri="{FF2B5EF4-FFF2-40B4-BE49-F238E27FC236}">
                <a16:creationId xmlns:a16="http://schemas.microsoft.com/office/drawing/2014/main" id="{5278AEA1-2BF9-496F-B604-5AEA3C0EF2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FC70CCE-E319-456E-83D8-4A520E732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5342F-8C5F-4CC1-8E3F-A833ABFB6A9E}" type="slidenum">
              <a:rPr lang="en-GB" smtClean="0"/>
              <a:t>‹#›</a:t>
            </a:fld>
            <a:endParaRPr lang="en-GB"/>
          </a:p>
        </p:txBody>
      </p:sp>
    </p:spTree>
    <p:extLst>
      <p:ext uri="{BB962C8B-B14F-4D97-AF65-F5344CB8AC3E}">
        <p14:creationId xmlns:p14="http://schemas.microsoft.com/office/powerpoint/2010/main" val="2043133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17" Type="http://schemas.microsoft.com/office/2007/relationships/hdphoto" Target="../media/hdphoto3.wdp"/><Relationship Id="rId2" Type="http://schemas.openxmlformats.org/officeDocument/2006/relationships/image" Target="../media/image1.jpg"/><Relationship Id="rId16"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18" Type="http://schemas.openxmlformats.org/officeDocument/2006/relationships/image" Target="../media/image14.png"/><Relationship Id="rId3" Type="http://schemas.openxmlformats.org/officeDocument/2006/relationships/image" Target="../media/image13.png"/><Relationship Id="rId21"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image" Target="../media/image1.jpg"/><Relationship Id="rId16" Type="http://schemas.microsoft.com/office/2007/relationships/hdphoto" Target="../media/hdphoto2.wdp"/><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24" Type="http://schemas.microsoft.com/office/2007/relationships/hdphoto" Target="../media/hdphoto4.wdp"/><Relationship Id="rId5" Type="http://schemas.openxmlformats.org/officeDocument/2006/relationships/image" Target="../media/image11.png"/><Relationship Id="rId15" Type="http://schemas.openxmlformats.org/officeDocument/2006/relationships/image" Target="../media/image12.png"/><Relationship Id="rId23" Type="http://schemas.openxmlformats.org/officeDocument/2006/relationships/image" Target="../media/image19.png"/><Relationship Id="rId10" Type="http://schemas.openxmlformats.org/officeDocument/2006/relationships/image" Target="../media/image4.png"/><Relationship Id="rId19"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3.png"/><Relationship Id="rId14" Type="http://schemas.openxmlformats.org/officeDocument/2006/relationships/image" Target="../media/image7.png"/><Relationship Id="rId22"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image" Target="../media/image6.png"/><Relationship Id="rId21" Type="http://schemas.openxmlformats.org/officeDocument/2006/relationships/image" Target="../media/image20.gif"/><Relationship Id="rId7" Type="http://schemas.openxmlformats.org/officeDocument/2006/relationships/image" Target="../media/image9.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image" Target="../media/image1.jpg"/><Relationship Id="rId16" Type="http://schemas.microsoft.com/office/2007/relationships/hdphoto" Target="../media/hdphoto4.wdp"/><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11.png"/><Relationship Id="rId15" Type="http://schemas.openxmlformats.org/officeDocument/2006/relationships/image" Target="../media/image19.png"/><Relationship Id="rId23" Type="http://schemas.microsoft.com/office/2007/relationships/hdphoto" Target="../media/hdphoto5.wdp"/><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7.png"/><Relationship Id="rId14" Type="http://schemas.microsoft.com/office/2007/relationships/hdphoto" Target="../media/hdphoto3.wdp"/><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png"/><Relationship Id="rId18" Type="http://schemas.openxmlformats.org/officeDocument/2006/relationships/image" Target="../media/image25.png"/><Relationship Id="rId3" Type="http://schemas.openxmlformats.org/officeDocument/2006/relationships/image" Target="../media/image22.png"/><Relationship Id="rId21" Type="http://schemas.microsoft.com/office/2007/relationships/hdphoto" Target="../media/hdphoto6.wdp"/><Relationship Id="rId7" Type="http://schemas.openxmlformats.org/officeDocument/2006/relationships/image" Target="../media/image15.png"/><Relationship Id="rId12" Type="http://schemas.openxmlformats.org/officeDocument/2006/relationships/image" Target="../media/image16.png"/><Relationship Id="rId17" Type="http://schemas.microsoft.com/office/2007/relationships/hdphoto" Target="../media/hdphoto5.wdp"/><Relationship Id="rId2" Type="http://schemas.openxmlformats.org/officeDocument/2006/relationships/image" Target="../media/image1.jpg"/><Relationship Id="rId16" Type="http://schemas.openxmlformats.org/officeDocument/2006/relationships/image" Target="../media/image21.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5.png"/><Relationship Id="rId5" Type="http://schemas.openxmlformats.org/officeDocument/2006/relationships/image" Target="../media/image24.png"/><Relationship Id="rId15" Type="http://schemas.openxmlformats.org/officeDocument/2006/relationships/image" Target="../media/image20.gif"/><Relationship Id="rId23" Type="http://schemas.microsoft.com/office/2007/relationships/hdphoto" Target="../media/hdphoto7.wdp"/><Relationship Id="rId10" Type="http://schemas.microsoft.com/office/2007/relationships/hdphoto" Target="../media/hdphoto4.wdp"/><Relationship Id="rId19"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19.png"/><Relationship Id="rId14" Type="http://schemas.openxmlformats.org/officeDocument/2006/relationships/image" Target="../media/image17.pn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7.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24.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28000" b="-128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D6EE72B-3BAC-4804-8F76-5F02ECF5E4FC}"/>
              </a:ext>
            </a:extLst>
          </p:cNvPr>
          <p:cNvPicPr>
            <a:picLocks noChangeAspect="1"/>
          </p:cNvPicPr>
          <p:nvPr/>
        </p:nvPicPr>
        <p:blipFill>
          <a:blip r:embed="rId3">
            <a:duotone>
              <a:prstClr val="black"/>
              <a:schemeClr val="bg2">
                <a:lumMod val="50000"/>
                <a:tint val="45000"/>
                <a:satMod val="400000"/>
              </a:schemeClr>
            </a:duotone>
            <a:extLst>
              <a:ext uri="{28A0092B-C50C-407E-A947-70E740481C1C}">
                <a14:useLocalDpi xmlns:a14="http://schemas.microsoft.com/office/drawing/2010/main" val="0"/>
              </a:ext>
            </a:extLst>
          </a:blip>
          <a:stretch>
            <a:fillRect/>
          </a:stretch>
        </p:blipFill>
        <p:spPr>
          <a:xfrm flipH="1">
            <a:off x="-3976577" y="983801"/>
            <a:ext cx="3432703" cy="4890394"/>
          </a:xfrm>
          <a:prstGeom prst="rect">
            <a:avLst/>
          </a:prstGeom>
        </p:spPr>
      </p:pic>
      <p:sp>
        <p:nvSpPr>
          <p:cNvPr id="41" name="TextBox 40">
            <a:extLst>
              <a:ext uri="{FF2B5EF4-FFF2-40B4-BE49-F238E27FC236}">
                <a16:creationId xmlns:a16="http://schemas.microsoft.com/office/drawing/2014/main" id="{0CD0288A-6D3C-490D-9F79-B8BDEC6D778F}"/>
              </a:ext>
            </a:extLst>
          </p:cNvPr>
          <p:cNvSpPr txBox="1"/>
          <p:nvPr/>
        </p:nvSpPr>
        <p:spPr>
          <a:xfrm rot="21415112">
            <a:off x="-3679486" y="2331232"/>
            <a:ext cx="2832839" cy="3108543"/>
          </a:xfrm>
          <a:prstGeom prst="rect">
            <a:avLst/>
          </a:prstGeom>
          <a:noFill/>
        </p:spPr>
        <p:txBody>
          <a:bodyPr wrap="square" rtlCol="0">
            <a:spAutoFit/>
          </a:bodyPr>
          <a:lstStyle/>
          <a:p>
            <a:r>
              <a:rPr lang="hu-HU" sz="2800" dirty="0">
                <a:solidFill>
                  <a:schemeClr val="bg2">
                    <a:lumMod val="25000"/>
                  </a:schemeClr>
                </a:solidFill>
                <a:latin typeface="Viner Hand ITC" panose="03070502030502020203" pitchFamily="66" charset="0"/>
              </a:rPr>
              <a:t>-1965-ben befejezte tanulmányait a Színház- és Filmművészeti Egyetemen</a:t>
            </a:r>
          </a:p>
          <a:p>
            <a:endParaRPr lang="en-GB" sz="2800" dirty="0">
              <a:solidFill>
                <a:schemeClr val="bg2">
                  <a:lumMod val="25000"/>
                </a:schemeClr>
              </a:solidFill>
              <a:latin typeface="Viner Hand ITC" panose="03070502030502020203" pitchFamily="66" charset="0"/>
            </a:endParaRPr>
          </a:p>
        </p:txBody>
      </p:sp>
      <p:sp>
        <p:nvSpPr>
          <p:cNvPr id="2" name="Title 1">
            <a:extLst>
              <a:ext uri="{FF2B5EF4-FFF2-40B4-BE49-F238E27FC236}">
                <a16:creationId xmlns:a16="http://schemas.microsoft.com/office/drawing/2014/main" id="{9F064774-4677-4FD8-BFEC-C38E55D0E358}"/>
              </a:ext>
            </a:extLst>
          </p:cNvPr>
          <p:cNvSpPr>
            <a:spLocks noGrp="1"/>
          </p:cNvSpPr>
          <p:nvPr>
            <p:ph type="ctrTitle"/>
          </p:nvPr>
        </p:nvSpPr>
        <p:spPr/>
        <p:txBody>
          <a:bodyPr>
            <a:normAutofit/>
          </a:bodyPr>
          <a:lstStyle/>
          <a:p>
            <a:r>
              <a:rPr lang="hu-HU" sz="8800" dirty="0">
                <a:solidFill>
                  <a:schemeClr val="bg2">
                    <a:lumMod val="25000"/>
                  </a:schemeClr>
                </a:solidFill>
                <a:latin typeface="Bernard MT Condensed" panose="02050806060905020404" pitchFamily="18" charset="0"/>
              </a:rPr>
              <a:t>Kozák András</a:t>
            </a:r>
            <a:endParaRPr lang="en-GB" sz="8800" dirty="0">
              <a:solidFill>
                <a:schemeClr val="bg2">
                  <a:lumMod val="25000"/>
                </a:schemeClr>
              </a:solidFill>
              <a:latin typeface="Bernard MT Condensed" panose="02050806060905020404" pitchFamily="18" charset="0"/>
            </a:endParaRPr>
          </a:p>
        </p:txBody>
      </p:sp>
      <p:pic>
        <p:nvPicPr>
          <p:cNvPr id="5" name="Picture 4">
            <a:extLst>
              <a:ext uri="{FF2B5EF4-FFF2-40B4-BE49-F238E27FC236}">
                <a16:creationId xmlns:a16="http://schemas.microsoft.com/office/drawing/2014/main" id="{63D3DF11-0992-4E5D-BD18-21F509164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807" y="495300"/>
            <a:ext cx="3384415" cy="6362700"/>
          </a:xfrm>
          <a:prstGeom prst="rect">
            <a:avLst/>
          </a:prstGeom>
        </p:spPr>
      </p:pic>
      <p:pic>
        <p:nvPicPr>
          <p:cNvPr id="9" name="Picture 8">
            <a:extLst>
              <a:ext uri="{FF2B5EF4-FFF2-40B4-BE49-F238E27FC236}">
                <a16:creationId xmlns:a16="http://schemas.microsoft.com/office/drawing/2014/main" id="{83B14B85-F593-4BE8-905A-9E098EED3209}"/>
              </a:ext>
            </a:extLst>
          </p:cNvPr>
          <p:cNvPicPr>
            <a:picLocks noChangeAspect="1"/>
          </p:cNvPicPr>
          <p:nvPr/>
        </p:nvPicPr>
        <p:blipFill>
          <a:blip r:embed="rId5">
            <a:duotone>
              <a:prstClr val="black"/>
              <a:schemeClr val="tx1">
                <a:tint val="45000"/>
                <a:satMod val="400000"/>
              </a:schemeClr>
            </a:duotone>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rot="3618411">
            <a:off x="2889558" y="-1520245"/>
            <a:ext cx="5075753" cy="7350669"/>
          </a:xfrm>
          <a:prstGeom prst="rect">
            <a:avLst/>
          </a:prstGeom>
          <a:noFill/>
          <a:ln>
            <a:noFill/>
          </a:ln>
        </p:spPr>
      </p:pic>
      <p:pic>
        <p:nvPicPr>
          <p:cNvPr id="11" name="Picture 10">
            <a:extLst>
              <a:ext uri="{FF2B5EF4-FFF2-40B4-BE49-F238E27FC236}">
                <a16:creationId xmlns:a16="http://schemas.microsoft.com/office/drawing/2014/main" id="{BA4984FB-2E01-4251-928D-5E0785BDF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626" y="2560669"/>
            <a:ext cx="7632059" cy="4297331"/>
          </a:xfrm>
          <a:prstGeom prst="rect">
            <a:avLst/>
          </a:prstGeom>
        </p:spPr>
      </p:pic>
      <p:pic>
        <p:nvPicPr>
          <p:cNvPr id="17" name="Picture 16">
            <a:extLst>
              <a:ext uri="{FF2B5EF4-FFF2-40B4-BE49-F238E27FC236}">
                <a16:creationId xmlns:a16="http://schemas.microsoft.com/office/drawing/2014/main" id="{C7BF207C-31B7-4757-8CAA-331C0C9B877D}"/>
              </a:ext>
            </a:extLst>
          </p:cNvPr>
          <p:cNvPicPr>
            <a:picLocks noChangeAspect="1"/>
          </p:cNvPicPr>
          <p:nvPr/>
        </p:nvPicPr>
        <p:blipFill>
          <a:blip r:embed="rId8">
            <a:duotone>
              <a:prstClr val="black"/>
              <a:schemeClr val="bg2">
                <a:lumMod val="50000"/>
                <a:tint val="45000"/>
                <a:satMod val="400000"/>
              </a:schemeClr>
            </a:duotone>
            <a:extLst>
              <a:ext uri="{28A0092B-C50C-407E-A947-70E740481C1C}">
                <a14:useLocalDpi xmlns:a14="http://schemas.microsoft.com/office/drawing/2010/main" val="0"/>
              </a:ext>
            </a:extLst>
          </a:blip>
          <a:stretch>
            <a:fillRect/>
          </a:stretch>
        </p:blipFill>
        <p:spPr>
          <a:xfrm rot="16200000">
            <a:off x="2889420" y="1926061"/>
            <a:ext cx="6168913" cy="6168913"/>
          </a:xfrm>
          <a:prstGeom prst="rect">
            <a:avLst/>
          </a:prstGeom>
        </p:spPr>
      </p:pic>
      <p:sp>
        <p:nvSpPr>
          <p:cNvPr id="18" name="TextBox 17">
            <a:extLst>
              <a:ext uri="{FF2B5EF4-FFF2-40B4-BE49-F238E27FC236}">
                <a16:creationId xmlns:a16="http://schemas.microsoft.com/office/drawing/2014/main" id="{A551E12A-0FC3-4993-8910-1E8E5F6E45A8}"/>
              </a:ext>
            </a:extLst>
          </p:cNvPr>
          <p:cNvSpPr txBox="1"/>
          <p:nvPr/>
        </p:nvSpPr>
        <p:spPr>
          <a:xfrm>
            <a:off x="3928429" y="3978773"/>
            <a:ext cx="4335142" cy="1938992"/>
          </a:xfrm>
          <a:prstGeom prst="rect">
            <a:avLst/>
          </a:prstGeom>
          <a:noFill/>
        </p:spPr>
        <p:txBody>
          <a:bodyPr wrap="square" rtlCol="0">
            <a:spAutoFit/>
          </a:bodyPr>
          <a:lstStyle/>
          <a:p>
            <a:r>
              <a:rPr lang="hu-HU" sz="2400" dirty="0">
                <a:latin typeface="Viner Hand ITC" panose="03070502030502020203" pitchFamily="66" charset="0"/>
              </a:rPr>
              <a:t>„</a:t>
            </a:r>
            <a:r>
              <a:rPr lang="en-GB" sz="2400" dirty="0">
                <a:latin typeface="Viner Hand ITC" panose="03070502030502020203" pitchFamily="66" charset="0"/>
              </a:rPr>
              <a:t>A </a:t>
            </a:r>
            <a:r>
              <a:rPr lang="en-GB" sz="2400" dirty="0" err="1">
                <a:latin typeface="Viner Hand ITC" panose="03070502030502020203" pitchFamily="66" charset="0"/>
              </a:rPr>
              <a:t>jó</a:t>
            </a:r>
            <a:r>
              <a:rPr lang="en-GB" sz="2400" dirty="0">
                <a:latin typeface="Viner Hand ITC" panose="03070502030502020203" pitchFamily="66" charset="0"/>
              </a:rPr>
              <a:t> </a:t>
            </a:r>
            <a:r>
              <a:rPr lang="en-GB" sz="2400" dirty="0" err="1">
                <a:latin typeface="Viner Hand ITC" panose="03070502030502020203" pitchFamily="66" charset="0"/>
              </a:rPr>
              <a:t>színész</a:t>
            </a:r>
            <a:r>
              <a:rPr lang="en-GB" sz="2400" dirty="0">
                <a:latin typeface="Viner Hand ITC" panose="03070502030502020203" pitchFamily="66" charset="0"/>
              </a:rPr>
              <a:t> a </a:t>
            </a:r>
            <a:r>
              <a:rPr lang="en-GB" sz="2400" dirty="0" err="1">
                <a:latin typeface="Viner Hand ITC" panose="03070502030502020203" pitchFamily="66" charset="0"/>
              </a:rPr>
              <a:t>saját</a:t>
            </a:r>
            <a:r>
              <a:rPr lang="en-GB" sz="2400" dirty="0">
                <a:latin typeface="Viner Hand ITC" panose="03070502030502020203" pitchFamily="66" charset="0"/>
              </a:rPr>
              <a:t> </a:t>
            </a:r>
            <a:r>
              <a:rPr lang="en-GB" sz="2400" dirty="0" err="1">
                <a:latin typeface="Viner Hand ITC" panose="03070502030502020203" pitchFamily="66" charset="0"/>
              </a:rPr>
              <a:t>egyéniségét</a:t>
            </a:r>
            <a:r>
              <a:rPr lang="en-GB" sz="2400" dirty="0">
                <a:latin typeface="Viner Hand ITC" panose="03070502030502020203" pitchFamily="66" charset="0"/>
              </a:rPr>
              <a:t> </a:t>
            </a:r>
            <a:r>
              <a:rPr lang="en-GB" sz="2400" dirty="0" err="1">
                <a:latin typeface="Viner Hand ITC" panose="03070502030502020203" pitchFamily="66" charset="0"/>
              </a:rPr>
              <a:t>mindig</a:t>
            </a:r>
            <a:r>
              <a:rPr lang="en-GB" sz="2400" dirty="0">
                <a:latin typeface="Viner Hand ITC" panose="03070502030502020203" pitchFamily="66" charset="0"/>
              </a:rPr>
              <a:t> benne </a:t>
            </a:r>
            <a:r>
              <a:rPr lang="en-GB" sz="2400" dirty="0" err="1">
                <a:latin typeface="Viner Hand ITC" panose="03070502030502020203" pitchFamily="66" charset="0"/>
              </a:rPr>
              <a:t>hagyja</a:t>
            </a:r>
            <a:r>
              <a:rPr lang="en-GB" sz="2400" dirty="0">
                <a:latin typeface="Viner Hand ITC" panose="03070502030502020203" pitchFamily="66" charset="0"/>
              </a:rPr>
              <a:t> </a:t>
            </a:r>
            <a:r>
              <a:rPr lang="en-GB" sz="2400" dirty="0" err="1">
                <a:latin typeface="Viner Hand ITC" panose="03070502030502020203" pitchFamily="66" charset="0"/>
              </a:rPr>
              <a:t>az</a:t>
            </a:r>
            <a:r>
              <a:rPr lang="en-GB" sz="2400" dirty="0">
                <a:latin typeface="Viner Hand ITC" panose="03070502030502020203" pitchFamily="66" charset="0"/>
              </a:rPr>
              <a:t> </a:t>
            </a:r>
            <a:r>
              <a:rPr lang="en-GB" sz="2400" dirty="0" err="1">
                <a:latin typeface="Viner Hand ITC" panose="03070502030502020203" pitchFamily="66" charset="0"/>
              </a:rPr>
              <a:t>alakításban</a:t>
            </a:r>
            <a:r>
              <a:rPr lang="en-GB" sz="2400" dirty="0">
                <a:latin typeface="Viner Hand ITC" panose="03070502030502020203" pitchFamily="66" charset="0"/>
              </a:rPr>
              <a:t>. </a:t>
            </a:r>
            <a:r>
              <a:rPr lang="en-GB" sz="2400" dirty="0" err="1">
                <a:latin typeface="Viner Hand ITC" panose="03070502030502020203" pitchFamily="66" charset="0"/>
              </a:rPr>
              <a:t>Tudattalanul</a:t>
            </a:r>
            <a:r>
              <a:rPr lang="en-GB" sz="2400" dirty="0">
                <a:latin typeface="Viner Hand ITC" panose="03070502030502020203" pitchFamily="66" charset="0"/>
              </a:rPr>
              <a:t>, de benne </a:t>
            </a:r>
            <a:r>
              <a:rPr lang="en-GB" sz="2400" dirty="0" err="1">
                <a:latin typeface="Viner Hand ITC" panose="03070502030502020203" pitchFamily="66" charset="0"/>
              </a:rPr>
              <a:t>hagyja</a:t>
            </a:r>
            <a:r>
              <a:rPr lang="en-GB" sz="2400" dirty="0">
                <a:latin typeface="Viner Hand ITC" panose="03070502030502020203" pitchFamily="66" charset="0"/>
              </a:rPr>
              <a:t>.</a:t>
            </a:r>
            <a:r>
              <a:rPr lang="hu-HU" sz="2400" dirty="0">
                <a:latin typeface="Viner Hand ITC" panose="03070502030502020203" pitchFamily="66" charset="0"/>
              </a:rPr>
              <a:t>”</a:t>
            </a:r>
            <a:endParaRPr lang="en-GB" sz="2400" dirty="0">
              <a:latin typeface="Viner Hand ITC" panose="03070502030502020203" pitchFamily="66" charset="0"/>
            </a:endParaRPr>
          </a:p>
        </p:txBody>
      </p:sp>
      <p:pic>
        <p:nvPicPr>
          <p:cNvPr id="21" name="Picture 20">
            <a:extLst>
              <a:ext uri="{FF2B5EF4-FFF2-40B4-BE49-F238E27FC236}">
                <a16:creationId xmlns:a16="http://schemas.microsoft.com/office/drawing/2014/main" id="{81A21CC6-E4DF-438F-8983-DCC6CF4391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1208" y="-320763"/>
            <a:ext cx="2192611" cy="3288916"/>
          </a:xfrm>
          <a:prstGeom prst="rect">
            <a:avLst/>
          </a:prstGeom>
          <a:effectLst>
            <a:outerShdw dist="38100" dir="2700000" sx="102000" sy="102000" algn="tl" rotWithShape="0">
              <a:schemeClr val="bg2">
                <a:lumMod val="25000"/>
                <a:alpha val="40000"/>
              </a:schemeClr>
            </a:outerShdw>
          </a:effectLst>
        </p:spPr>
      </p:pic>
      <p:sp>
        <p:nvSpPr>
          <p:cNvPr id="22" name="Rectangle 21">
            <a:extLst>
              <a:ext uri="{FF2B5EF4-FFF2-40B4-BE49-F238E27FC236}">
                <a16:creationId xmlns:a16="http://schemas.microsoft.com/office/drawing/2014/main" id="{86E225B3-2A25-4C7A-88AD-4BF017F9B6CB}"/>
              </a:ext>
            </a:extLst>
          </p:cNvPr>
          <p:cNvSpPr/>
          <p:nvPr/>
        </p:nvSpPr>
        <p:spPr>
          <a:xfrm>
            <a:off x="4475756" y="-2378028"/>
            <a:ext cx="1544260" cy="1662615"/>
          </a:xfrm>
          <a:prstGeom prst="rect">
            <a:avLst/>
          </a:prstGeom>
          <a:solidFill>
            <a:srgbClr val="201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4BD70812-ECE6-4760-A370-7F2F35AC6830}"/>
              </a:ext>
            </a:extLst>
          </p:cNvPr>
          <p:cNvPicPr>
            <a:picLocks noChangeAspect="1"/>
          </p:cNvPicPr>
          <p:nvPr/>
        </p:nvPicPr>
        <p:blipFill>
          <a:blip r:embed="rId10"/>
          <a:stretch>
            <a:fillRect/>
          </a:stretch>
        </p:blipFill>
        <p:spPr>
          <a:xfrm>
            <a:off x="4475756" y="-4064345"/>
            <a:ext cx="1450990" cy="1676104"/>
          </a:xfrm>
          <a:prstGeom prst="rect">
            <a:avLst/>
          </a:prstGeom>
        </p:spPr>
      </p:pic>
      <p:pic>
        <p:nvPicPr>
          <p:cNvPr id="25" name="Picture 24">
            <a:extLst>
              <a:ext uri="{FF2B5EF4-FFF2-40B4-BE49-F238E27FC236}">
                <a16:creationId xmlns:a16="http://schemas.microsoft.com/office/drawing/2014/main" id="{2110E9D7-CEB4-4DF4-A148-E85C062FF1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9026" y="-7578226"/>
            <a:ext cx="1378076" cy="1676105"/>
          </a:xfrm>
          <a:prstGeom prst="rect">
            <a:avLst/>
          </a:prstGeom>
        </p:spPr>
      </p:pic>
      <p:pic>
        <p:nvPicPr>
          <p:cNvPr id="26" name="Picture 25">
            <a:extLst>
              <a:ext uri="{FF2B5EF4-FFF2-40B4-BE49-F238E27FC236}">
                <a16:creationId xmlns:a16="http://schemas.microsoft.com/office/drawing/2014/main" id="{29347B2B-C4A9-4EDA-87B1-99332987A4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3591" y="-7649281"/>
            <a:ext cx="2468945" cy="7169871"/>
          </a:xfrm>
          <a:prstGeom prst="rect">
            <a:avLst/>
          </a:prstGeom>
        </p:spPr>
      </p:pic>
      <p:pic>
        <p:nvPicPr>
          <p:cNvPr id="42" name="Picture 41">
            <a:extLst>
              <a:ext uri="{FF2B5EF4-FFF2-40B4-BE49-F238E27FC236}">
                <a16:creationId xmlns:a16="http://schemas.microsoft.com/office/drawing/2014/main" id="{71FEDF2F-50E3-4531-AB06-33696B6CC7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57123" y="993540"/>
            <a:ext cx="5886450" cy="3838575"/>
          </a:xfrm>
          <a:prstGeom prst="rect">
            <a:avLst/>
          </a:prstGeom>
        </p:spPr>
      </p:pic>
      <p:pic>
        <p:nvPicPr>
          <p:cNvPr id="43" name="Picture 42">
            <a:extLst>
              <a:ext uri="{FF2B5EF4-FFF2-40B4-BE49-F238E27FC236}">
                <a16:creationId xmlns:a16="http://schemas.microsoft.com/office/drawing/2014/main" id="{EE4C7D8E-8D04-4BBE-9635-DB807FBB657D}"/>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12537374" y="3702839"/>
            <a:ext cx="6168914" cy="3155161"/>
          </a:xfrm>
          <a:prstGeom prst="rect">
            <a:avLst/>
          </a:prstGeom>
        </p:spPr>
      </p:pic>
      <p:sp>
        <p:nvSpPr>
          <p:cNvPr id="44" name="Rectangle: Rounded Corners 43">
            <a:extLst>
              <a:ext uri="{FF2B5EF4-FFF2-40B4-BE49-F238E27FC236}">
                <a16:creationId xmlns:a16="http://schemas.microsoft.com/office/drawing/2014/main" id="{BDF59AA9-06DF-40D1-BC81-C66C6BA13556}"/>
              </a:ext>
            </a:extLst>
          </p:cNvPr>
          <p:cNvSpPr/>
          <p:nvPr/>
        </p:nvSpPr>
        <p:spPr>
          <a:xfrm>
            <a:off x="4429616" y="-5961242"/>
            <a:ext cx="1544260" cy="1956019"/>
          </a:xfrm>
          <a:prstGeom prst="roundRect">
            <a:avLst/>
          </a:prstGeom>
          <a:solidFill>
            <a:srgbClr val="201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E538265F-413B-4036-BBC1-952567E4EC3D}"/>
              </a:ext>
            </a:extLst>
          </p:cNvPr>
          <p:cNvSpPr txBox="1"/>
          <p:nvPr/>
        </p:nvSpPr>
        <p:spPr>
          <a:xfrm rot="16200000">
            <a:off x="3852998" y="-1495048"/>
            <a:ext cx="693737" cy="369332"/>
          </a:xfrm>
          <a:prstGeom prst="rect">
            <a:avLst/>
          </a:prstGeom>
          <a:noFill/>
        </p:spPr>
        <p:txBody>
          <a:bodyPr wrap="square" rtlCol="0">
            <a:spAutoFit/>
          </a:bodyPr>
          <a:lstStyle/>
          <a:p>
            <a:r>
              <a:rPr lang="hu-HU" dirty="0">
                <a:solidFill>
                  <a:srgbClr val="84E598"/>
                </a:solidFill>
                <a:highlight>
                  <a:srgbClr val="201815"/>
                </a:highlight>
              </a:rPr>
              <a:t>1964</a:t>
            </a:r>
            <a:endParaRPr lang="en-GB" dirty="0">
              <a:solidFill>
                <a:srgbClr val="84E598"/>
              </a:solidFill>
              <a:highlight>
                <a:srgbClr val="201815"/>
              </a:highlight>
            </a:endParaRPr>
          </a:p>
        </p:txBody>
      </p:sp>
      <p:sp>
        <p:nvSpPr>
          <p:cNvPr id="46" name="TextBox 45">
            <a:extLst>
              <a:ext uri="{FF2B5EF4-FFF2-40B4-BE49-F238E27FC236}">
                <a16:creationId xmlns:a16="http://schemas.microsoft.com/office/drawing/2014/main" id="{251462A1-6610-405E-B45A-2BC3589A7ECA}"/>
              </a:ext>
            </a:extLst>
          </p:cNvPr>
          <p:cNvSpPr txBox="1"/>
          <p:nvPr/>
        </p:nvSpPr>
        <p:spPr>
          <a:xfrm rot="16200000">
            <a:off x="3815412" y="-5291243"/>
            <a:ext cx="693738" cy="369332"/>
          </a:xfrm>
          <a:prstGeom prst="rect">
            <a:avLst/>
          </a:prstGeom>
          <a:noFill/>
        </p:spPr>
        <p:txBody>
          <a:bodyPr wrap="square" rtlCol="0">
            <a:spAutoFit/>
          </a:bodyPr>
          <a:lstStyle/>
          <a:p>
            <a:r>
              <a:rPr lang="hu-HU" dirty="0">
                <a:solidFill>
                  <a:srgbClr val="4746BD"/>
                </a:solidFill>
                <a:highlight>
                  <a:srgbClr val="201815"/>
                </a:highlight>
              </a:rPr>
              <a:t>1961</a:t>
            </a:r>
            <a:endParaRPr lang="en-GB" dirty="0">
              <a:solidFill>
                <a:srgbClr val="4746BD"/>
              </a:solidFill>
              <a:highlight>
                <a:srgbClr val="201815"/>
              </a:highlight>
            </a:endParaRPr>
          </a:p>
        </p:txBody>
      </p:sp>
      <p:sp>
        <p:nvSpPr>
          <p:cNvPr id="47" name="TextBox 46">
            <a:extLst>
              <a:ext uri="{FF2B5EF4-FFF2-40B4-BE49-F238E27FC236}">
                <a16:creationId xmlns:a16="http://schemas.microsoft.com/office/drawing/2014/main" id="{132ED133-9C3C-4CC4-A89A-43D56772A061}"/>
              </a:ext>
            </a:extLst>
          </p:cNvPr>
          <p:cNvSpPr txBox="1"/>
          <p:nvPr/>
        </p:nvSpPr>
        <p:spPr>
          <a:xfrm>
            <a:off x="10037629" y="-3226293"/>
            <a:ext cx="1771916" cy="369332"/>
          </a:xfrm>
          <a:prstGeom prst="rect">
            <a:avLst/>
          </a:prstGeom>
          <a:noFill/>
        </p:spPr>
        <p:txBody>
          <a:bodyPr wrap="square" rtlCol="0">
            <a:spAutoFit/>
          </a:bodyPr>
          <a:lstStyle/>
          <a:p>
            <a:r>
              <a:rPr lang="hu-HU" dirty="0">
                <a:solidFill>
                  <a:srgbClr val="6A6F65"/>
                </a:solidFill>
                <a:highlight>
                  <a:srgbClr val="201815"/>
                </a:highlight>
              </a:rPr>
              <a:t>Így jöttem, 1965</a:t>
            </a:r>
            <a:endParaRPr lang="en-GB" dirty="0">
              <a:solidFill>
                <a:srgbClr val="6A6F65"/>
              </a:solidFill>
              <a:highlight>
                <a:srgbClr val="201815"/>
              </a:highlight>
            </a:endParaRPr>
          </a:p>
        </p:txBody>
      </p:sp>
      <p:pic>
        <p:nvPicPr>
          <p:cNvPr id="48" name="Picture 47">
            <a:extLst>
              <a:ext uri="{FF2B5EF4-FFF2-40B4-BE49-F238E27FC236}">
                <a16:creationId xmlns:a16="http://schemas.microsoft.com/office/drawing/2014/main" id="{A0F74F0F-C0C6-4BE4-B85C-921ECAF2DBA3}"/>
              </a:ext>
            </a:extLst>
          </p:cNvPr>
          <p:cNvPicPr>
            <a:picLocks noChangeAspect="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rot="16200000">
            <a:off x="7436350" y="-6387612"/>
            <a:ext cx="3450818" cy="6060489"/>
          </a:xfrm>
          <a:prstGeom prst="rect">
            <a:avLst/>
          </a:prstGeom>
        </p:spPr>
      </p:pic>
      <p:sp>
        <p:nvSpPr>
          <p:cNvPr id="50" name="Rectangle 49">
            <a:extLst>
              <a:ext uri="{FF2B5EF4-FFF2-40B4-BE49-F238E27FC236}">
                <a16:creationId xmlns:a16="http://schemas.microsoft.com/office/drawing/2014/main" id="{D51D5DCA-81FE-4BF7-BB3A-6D182D46DFD1}"/>
              </a:ext>
            </a:extLst>
          </p:cNvPr>
          <p:cNvSpPr/>
          <p:nvPr/>
        </p:nvSpPr>
        <p:spPr>
          <a:xfrm>
            <a:off x="9286136" y="-3648422"/>
            <a:ext cx="222334" cy="222334"/>
          </a:xfrm>
          <a:prstGeom prst="rect">
            <a:avLst/>
          </a:prstGeom>
          <a:solidFill>
            <a:srgbClr val="474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Rounded Corners 50">
            <a:extLst>
              <a:ext uri="{FF2B5EF4-FFF2-40B4-BE49-F238E27FC236}">
                <a16:creationId xmlns:a16="http://schemas.microsoft.com/office/drawing/2014/main" id="{70BD1D70-CE63-4991-A31D-70873BE59386}"/>
              </a:ext>
            </a:extLst>
          </p:cNvPr>
          <p:cNvSpPr/>
          <p:nvPr/>
        </p:nvSpPr>
        <p:spPr>
          <a:xfrm>
            <a:off x="9616897" y="-3397772"/>
            <a:ext cx="222334" cy="222334"/>
          </a:xfrm>
          <a:prstGeom prst="roundRect">
            <a:avLst/>
          </a:prstGeom>
          <a:solidFill>
            <a:srgbClr val="84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a:extLst>
              <a:ext uri="{FF2B5EF4-FFF2-40B4-BE49-F238E27FC236}">
                <a16:creationId xmlns:a16="http://schemas.microsoft.com/office/drawing/2014/main" id="{11ED0115-1C48-4405-AB58-1817E208E77C}"/>
              </a:ext>
            </a:extLst>
          </p:cNvPr>
          <p:cNvSpPr/>
          <p:nvPr/>
        </p:nvSpPr>
        <p:spPr>
          <a:xfrm>
            <a:off x="9953734" y="-2956057"/>
            <a:ext cx="222334" cy="222334"/>
          </a:xfrm>
          <a:prstGeom prst="ellipse">
            <a:avLst/>
          </a:prstGeom>
          <a:solidFill>
            <a:srgbClr val="696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43D55937-B659-4A51-8882-40D449976F8F}"/>
              </a:ext>
            </a:extLst>
          </p:cNvPr>
          <p:cNvSpPr txBox="1"/>
          <p:nvPr/>
        </p:nvSpPr>
        <p:spPr>
          <a:xfrm>
            <a:off x="7153706" y="-2716662"/>
            <a:ext cx="4377127" cy="923330"/>
          </a:xfrm>
          <a:prstGeom prst="rect">
            <a:avLst/>
          </a:prstGeom>
          <a:noFill/>
        </p:spPr>
        <p:txBody>
          <a:bodyPr wrap="square" rtlCol="0">
            <a:spAutoFit/>
          </a:bodyPr>
          <a:lstStyle/>
          <a:p>
            <a:r>
              <a:rPr lang="hu-HU" dirty="0">
                <a:solidFill>
                  <a:schemeClr val="bg2">
                    <a:lumMod val="50000"/>
                  </a:schemeClr>
                </a:solidFill>
                <a:latin typeface="Viner Hand ITC" panose="03070502030502020203" pitchFamily="66" charset="0"/>
              </a:rPr>
              <a:t>Számos filmben játszott fő és mellékszerepet 1965-ben és azt megelőzően. A három leghíresebb: </a:t>
            </a:r>
            <a:endParaRPr lang="en-GB" dirty="0">
              <a:solidFill>
                <a:schemeClr val="bg2">
                  <a:lumMod val="50000"/>
                </a:schemeClr>
              </a:solidFill>
              <a:latin typeface="Viner Hand ITC" panose="03070502030502020203" pitchFamily="66" charset="0"/>
            </a:endParaRPr>
          </a:p>
        </p:txBody>
      </p:sp>
    </p:spTree>
    <p:extLst>
      <p:ext uri="{BB962C8B-B14F-4D97-AF65-F5344CB8AC3E}">
        <p14:creationId xmlns:p14="http://schemas.microsoft.com/office/powerpoint/2010/main" val="349633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28000" b="-128000"/>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F1CD200-0321-4378-9A77-2D387D9C6B69}"/>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16200000">
            <a:off x="7436349" y="-2194985"/>
            <a:ext cx="3450818" cy="6060489"/>
          </a:xfrm>
          <a:prstGeom prst="rect">
            <a:avLst/>
          </a:prstGeom>
        </p:spPr>
      </p:pic>
      <p:pic>
        <p:nvPicPr>
          <p:cNvPr id="14" name="Picture 13">
            <a:extLst>
              <a:ext uri="{FF2B5EF4-FFF2-40B4-BE49-F238E27FC236}">
                <a16:creationId xmlns:a16="http://schemas.microsoft.com/office/drawing/2014/main" id="{71B4C89D-D896-4FB5-98D4-766DA0390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550" y="993540"/>
            <a:ext cx="5886450" cy="3838575"/>
          </a:xfrm>
          <a:prstGeom prst="rect">
            <a:avLst/>
          </a:prstGeom>
        </p:spPr>
      </p:pic>
      <p:sp>
        <p:nvSpPr>
          <p:cNvPr id="30" name="TextBox 29">
            <a:extLst>
              <a:ext uri="{FF2B5EF4-FFF2-40B4-BE49-F238E27FC236}">
                <a16:creationId xmlns:a16="http://schemas.microsoft.com/office/drawing/2014/main" id="{01D21D5D-92D9-466A-BD3E-AFE2320AEE8F}"/>
              </a:ext>
            </a:extLst>
          </p:cNvPr>
          <p:cNvSpPr txBox="1"/>
          <p:nvPr/>
        </p:nvSpPr>
        <p:spPr>
          <a:xfrm>
            <a:off x="10037629" y="2257339"/>
            <a:ext cx="1771916" cy="369332"/>
          </a:xfrm>
          <a:prstGeom prst="rect">
            <a:avLst/>
          </a:prstGeom>
          <a:noFill/>
        </p:spPr>
        <p:txBody>
          <a:bodyPr wrap="square" rtlCol="0">
            <a:spAutoFit/>
          </a:bodyPr>
          <a:lstStyle/>
          <a:p>
            <a:r>
              <a:rPr lang="hu-HU" dirty="0">
                <a:solidFill>
                  <a:srgbClr val="6A6F65"/>
                </a:solidFill>
                <a:highlight>
                  <a:srgbClr val="201815"/>
                </a:highlight>
              </a:rPr>
              <a:t>Így Jöttem, 1965</a:t>
            </a:r>
            <a:endParaRPr lang="en-GB" dirty="0">
              <a:solidFill>
                <a:srgbClr val="6A6F65"/>
              </a:solidFill>
              <a:highlight>
                <a:srgbClr val="201815"/>
              </a:highlight>
            </a:endParaRPr>
          </a:p>
        </p:txBody>
      </p:sp>
      <p:sp>
        <p:nvSpPr>
          <p:cNvPr id="27" name="Rectangle: Rounded Corners 26">
            <a:extLst>
              <a:ext uri="{FF2B5EF4-FFF2-40B4-BE49-F238E27FC236}">
                <a16:creationId xmlns:a16="http://schemas.microsoft.com/office/drawing/2014/main" id="{9B47DD55-3C14-4364-A4A8-9217C87D44DC}"/>
              </a:ext>
            </a:extLst>
          </p:cNvPr>
          <p:cNvSpPr/>
          <p:nvPr/>
        </p:nvSpPr>
        <p:spPr>
          <a:xfrm>
            <a:off x="4587253" y="1656611"/>
            <a:ext cx="1544260" cy="1956019"/>
          </a:xfrm>
          <a:prstGeom prst="roundRect">
            <a:avLst/>
          </a:prstGeom>
          <a:solidFill>
            <a:srgbClr val="201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6ABA198-51C2-4709-B37E-334E6EAF99AF}"/>
              </a:ext>
            </a:extLst>
          </p:cNvPr>
          <p:cNvSpPr/>
          <p:nvPr/>
        </p:nvSpPr>
        <p:spPr>
          <a:xfrm>
            <a:off x="4551740" y="5092204"/>
            <a:ext cx="1544260" cy="1773598"/>
          </a:xfrm>
          <a:prstGeom prst="rect">
            <a:avLst/>
          </a:prstGeom>
          <a:solidFill>
            <a:srgbClr val="201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7C056AF3-214C-4688-B253-525889DAED22}"/>
              </a:ext>
            </a:extLst>
          </p:cNvPr>
          <p:cNvPicPr>
            <a:picLocks noChangeAspect="1"/>
          </p:cNvPicPr>
          <p:nvPr/>
        </p:nvPicPr>
        <p:blipFill>
          <a:blip r:embed="rId6"/>
          <a:stretch>
            <a:fillRect/>
          </a:stretch>
        </p:blipFill>
        <p:spPr>
          <a:xfrm>
            <a:off x="4545107" y="3459417"/>
            <a:ext cx="1450990" cy="1676104"/>
          </a:xfrm>
          <a:prstGeom prst="rect">
            <a:avLst/>
          </a:prstGeom>
        </p:spPr>
      </p:pic>
      <p:pic>
        <p:nvPicPr>
          <p:cNvPr id="22" name="Picture 21">
            <a:extLst>
              <a:ext uri="{FF2B5EF4-FFF2-40B4-BE49-F238E27FC236}">
                <a16:creationId xmlns:a16="http://schemas.microsoft.com/office/drawing/2014/main" id="{ED2DE5EB-2A96-4C61-B183-271688EB6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010" y="2988"/>
            <a:ext cx="1378076" cy="1676105"/>
          </a:xfrm>
          <a:prstGeom prst="rect">
            <a:avLst/>
          </a:prstGeom>
        </p:spPr>
      </p:pic>
      <p:pic>
        <p:nvPicPr>
          <p:cNvPr id="4" name="Picture 3">
            <a:extLst>
              <a:ext uri="{FF2B5EF4-FFF2-40B4-BE49-F238E27FC236}">
                <a16:creationId xmlns:a16="http://schemas.microsoft.com/office/drawing/2014/main" id="{652B23E9-06E3-45F0-B68A-FDAA3A98972D}"/>
              </a:ext>
            </a:extLst>
          </p:cNvPr>
          <p:cNvPicPr>
            <a:picLocks noChangeAspect="1"/>
          </p:cNvPicPr>
          <p:nvPr/>
        </p:nvPicPr>
        <p:blipFill>
          <a:blip r:embed="rId8">
            <a:duotone>
              <a:prstClr val="black"/>
              <a:schemeClr val="bg2">
                <a:lumMod val="50000"/>
                <a:tint val="45000"/>
                <a:satMod val="400000"/>
              </a:schemeClr>
            </a:duotone>
            <a:extLst>
              <a:ext uri="{28A0092B-C50C-407E-A947-70E740481C1C}">
                <a14:useLocalDpi xmlns:a14="http://schemas.microsoft.com/office/drawing/2010/main" val="0"/>
              </a:ext>
            </a:extLst>
          </a:blip>
          <a:stretch>
            <a:fillRect/>
          </a:stretch>
        </p:blipFill>
        <p:spPr>
          <a:xfrm flipH="1">
            <a:off x="-19509" y="983802"/>
            <a:ext cx="3432703" cy="4890394"/>
          </a:xfrm>
          <a:prstGeom prst="rect">
            <a:avLst/>
          </a:prstGeom>
        </p:spPr>
      </p:pic>
      <p:sp>
        <p:nvSpPr>
          <p:cNvPr id="6" name="TextBox 5">
            <a:extLst>
              <a:ext uri="{FF2B5EF4-FFF2-40B4-BE49-F238E27FC236}">
                <a16:creationId xmlns:a16="http://schemas.microsoft.com/office/drawing/2014/main" id="{CE97313D-65B4-4692-8531-5BB0E629E2CE}"/>
              </a:ext>
            </a:extLst>
          </p:cNvPr>
          <p:cNvSpPr txBox="1"/>
          <p:nvPr/>
        </p:nvSpPr>
        <p:spPr>
          <a:xfrm rot="21415112">
            <a:off x="277582" y="2331233"/>
            <a:ext cx="2832839" cy="3108543"/>
          </a:xfrm>
          <a:prstGeom prst="rect">
            <a:avLst/>
          </a:prstGeom>
          <a:noFill/>
        </p:spPr>
        <p:txBody>
          <a:bodyPr wrap="square" rtlCol="0">
            <a:spAutoFit/>
          </a:bodyPr>
          <a:lstStyle/>
          <a:p>
            <a:r>
              <a:rPr lang="hu-HU" sz="2800" dirty="0">
                <a:solidFill>
                  <a:schemeClr val="bg2">
                    <a:lumMod val="25000"/>
                  </a:schemeClr>
                </a:solidFill>
                <a:latin typeface="Viner Hand ITC" panose="03070502030502020203" pitchFamily="66" charset="0"/>
              </a:rPr>
              <a:t>-1965-ben befejezte tanulmányait a Színház- és Filmművészeti Egyetemen</a:t>
            </a:r>
          </a:p>
          <a:p>
            <a:endParaRPr lang="en-GB" sz="2800" dirty="0">
              <a:solidFill>
                <a:schemeClr val="bg2">
                  <a:lumMod val="25000"/>
                </a:schemeClr>
              </a:solidFill>
              <a:latin typeface="Viner Hand ITC" panose="03070502030502020203" pitchFamily="66" charset="0"/>
            </a:endParaRPr>
          </a:p>
        </p:txBody>
      </p:sp>
      <p:sp>
        <p:nvSpPr>
          <p:cNvPr id="2" name="Title 1">
            <a:extLst>
              <a:ext uri="{FF2B5EF4-FFF2-40B4-BE49-F238E27FC236}">
                <a16:creationId xmlns:a16="http://schemas.microsoft.com/office/drawing/2014/main" id="{9F064774-4677-4FD8-BFEC-C38E55D0E358}"/>
              </a:ext>
            </a:extLst>
          </p:cNvPr>
          <p:cNvSpPr>
            <a:spLocks noGrp="1"/>
          </p:cNvSpPr>
          <p:nvPr>
            <p:ph type="ctrTitle"/>
          </p:nvPr>
        </p:nvSpPr>
        <p:spPr>
          <a:xfrm>
            <a:off x="1524000" y="10905491"/>
            <a:ext cx="9144000" cy="2387600"/>
          </a:xfrm>
        </p:spPr>
        <p:txBody>
          <a:bodyPr>
            <a:normAutofit/>
          </a:bodyPr>
          <a:lstStyle/>
          <a:p>
            <a:r>
              <a:rPr lang="hu-HU" sz="8800" dirty="0">
                <a:solidFill>
                  <a:schemeClr val="bg2">
                    <a:lumMod val="25000"/>
                  </a:schemeClr>
                </a:solidFill>
                <a:latin typeface="Bernard MT Condensed" panose="02050806060905020404" pitchFamily="18" charset="0"/>
              </a:rPr>
              <a:t>Kozák András</a:t>
            </a:r>
            <a:endParaRPr lang="en-GB" sz="8800" dirty="0">
              <a:solidFill>
                <a:schemeClr val="bg2">
                  <a:lumMod val="25000"/>
                </a:schemeClr>
              </a:solidFill>
              <a:latin typeface="Bernard MT Condensed" panose="02050806060905020404" pitchFamily="18" charset="0"/>
            </a:endParaRPr>
          </a:p>
        </p:txBody>
      </p:sp>
      <p:pic>
        <p:nvPicPr>
          <p:cNvPr id="5" name="Picture 4">
            <a:extLst>
              <a:ext uri="{FF2B5EF4-FFF2-40B4-BE49-F238E27FC236}">
                <a16:creationId xmlns:a16="http://schemas.microsoft.com/office/drawing/2014/main" id="{63D3DF11-0992-4E5D-BD18-21F5091645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79150" y="495300"/>
            <a:ext cx="3384415" cy="6362700"/>
          </a:xfrm>
          <a:prstGeom prst="rect">
            <a:avLst/>
          </a:prstGeom>
        </p:spPr>
      </p:pic>
      <p:pic>
        <p:nvPicPr>
          <p:cNvPr id="9" name="Picture 8">
            <a:extLst>
              <a:ext uri="{FF2B5EF4-FFF2-40B4-BE49-F238E27FC236}">
                <a16:creationId xmlns:a16="http://schemas.microsoft.com/office/drawing/2014/main" id="{83B14B85-F593-4BE8-905A-9E098EED3209}"/>
              </a:ext>
            </a:extLst>
          </p:cNvPr>
          <p:cNvPicPr>
            <a:picLocks noChangeAspect="1"/>
          </p:cNvPicPr>
          <p:nvPr/>
        </p:nvPicPr>
        <p:blipFill>
          <a:blip r:embed="rId10">
            <a:duotone>
              <a:prstClr val="black"/>
              <a:schemeClr val="tx1">
                <a:tint val="45000"/>
                <a:satMod val="400000"/>
              </a:schemeClr>
            </a:duotone>
            <a:extLst>
              <a:ext uri="{BEBA8EAE-BF5A-486C-A8C5-ECC9F3942E4B}">
                <a14:imgProps xmlns:a14="http://schemas.microsoft.com/office/drawing/2010/main">
                  <a14:imgLayer r:embed="rId11">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rot="3618411">
            <a:off x="2889558" y="10401033"/>
            <a:ext cx="5075753" cy="7350669"/>
          </a:xfrm>
          <a:prstGeom prst="rect">
            <a:avLst/>
          </a:prstGeom>
          <a:noFill/>
          <a:ln>
            <a:noFill/>
          </a:ln>
        </p:spPr>
      </p:pic>
      <p:pic>
        <p:nvPicPr>
          <p:cNvPr id="11" name="Picture 10">
            <a:extLst>
              <a:ext uri="{FF2B5EF4-FFF2-40B4-BE49-F238E27FC236}">
                <a16:creationId xmlns:a16="http://schemas.microsoft.com/office/drawing/2014/main" id="{BA4984FB-2E01-4251-928D-5E0785BDFE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8059" y="2560669"/>
            <a:ext cx="7632059" cy="4297331"/>
          </a:xfrm>
          <a:prstGeom prst="rect">
            <a:avLst/>
          </a:prstGeom>
        </p:spPr>
      </p:pic>
      <p:pic>
        <p:nvPicPr>
          <p:cNvPr id="17" name="Picture 16">
            <a:extLst>
              <a:ext uri="{FF2B5EF4-FFF2-40B4-BE49-F238E27FC236}">
                <a16:creationId xmlns:a16="http://schemas.microsoft.com/office/drawing/2014/main" id="{C7BF207C-31B7-4757-8CAA-331C0C9B877D}"/>
              </a:ext>
            </a:extLst>
          </p:cNvPr>
          <p:cNvPicPr>
            <a:picLocks noChangeAspect="1"/>
          </p:cNvPicPr>
          <p:nvPr/>
        </p:nvPicPr>
        <p:blipFill>
          <a:blip r:embed="rId13">
            <a:duotone>
              <a:prstClr val="black"/>
              <a:schemeClr val="bg2">
                <a:lumMod val="50000"/>
                <a:tint val="45000"/>
                <a:satMod val="400000"/>
              </a:schemeClr>
            </a:duotone>
            <a:extLst>
              <a:ext uri="{28A0092B-C50C-407E-A947-70E740481C1C}">
                <a14:useLocalDpi xmlns:a14="http://schemas.microsoft.com/office/drawing/2010/main" val="0"/>
              </a:ext>
            </a:extLst>
          </a:blip>
          <a:stretch>
            <a:fillRect/>
          </a:stretch>
        </p:blipFill>
        <p:spPr>
          <a:xfrm rot="16200000">
            <a:off x="2440702" y="5735637"/>
            <a:ext cx="6168913" cy="6168913"/>
          </a:xfrm>
          <a:prstGeom prst="rect">
            <a:avLst/>
          </a:prstGeom>
        </p:spPr>
      </p:pic>
      <p:sp>
        <p:nvSpPr>
          <p:cNvPr id="18" name="TextBox 17">
            <a:extLst>
              <a:ext uri="{FF2B5EF4-FFF2-40B4-BE49-F238E27FC236}">
                <a16:creationId xmlns:a16="http://schemas.microsoft.com/office/drawing/2014/main" id="{A551E12A-0FC3-4993-8910-1E8E5F6E45A8}"/>
              </a:ext>
            </a:extLst>
          </p:cNvPr>
          <p:cNvSpPr txBox="1"/>
          <p:nvPr/>
        </p:nvSpPr>
        <p:spPr>
          <a:xfrm>
            <a:off x="3479711" y="7788349"/>
            <a:ext cx="4335142" cy="1938992"/>
          </a:xfrm>
          <a:prstGeom prst="rect">
            <a:avLst/>
          </a:prstGeom>
          <a:noFill/>
        </p:spPr>
        <p:txBody>
          <a:bodyPr wrap="square" rtlCol="0">
            <a:spAutoFit/>
          </a:bodyPr>
          <a:lstStyle/>
          <a:p>
            <a:r>
              <a:rPr lang="hu-HU" sz="2400" dirty="0">
                <a:latin typeface="Viner Hand ITC" panose="03070502030502020203" pitchFamily="66" charset="0"/>
              </a:rPr>
              <a:t>„</a:t>
            </a:r>
            <a:r>
              <a:rPr lang="en-GB" sz="2400" dirty="0">
                <a:latin typeface="Viner Hand ITC" panose="03070502030502020203" pitchFamily="66" charset="0"/>
              </a:rPr>
              <a:t>A </a:t>
            </a:r>
            <a:r>
              <a:rPr lang="en-GB" sz="2400" dirty="0" err="1">
                <a:latin typeface="Viner Hand ITC" panose="03070502030502020203" pitchFamily="66" charset="0"/>
              </a:rPr>
              <a:t>jó</a:t>
            </a:r>
            <a:r>
              <a:rPr lang="en-GB" sz="2400" dirty="0">
                <a:latin typeface="Viner Hand ITC" panose="03070502030502020203" pitchFamily="66" charset="0"/>
              </a:rPr>
              <a:t> </a:t>
            </a:r>
            <a:r>
              <a:rPr lang="en-GB" sz="2400" dirty="0" err="1">
                <a:latin typeface="Viner Hand ITC" panose="03070502030502020203" pitchFamily="66" charset="0"/>
              </a:rPr>
              <a:t>színész</a:t>
            </a:r>
            <a:r>
              <a:rPr lang="en-GB" sz="2400" dirty="0">
                <a:latin typeface="Viner Hand ITC" panose="03070502030502020203" pitchFamily="66" charset="0"/>
              </a:rPr>
              <a:t> a </a:t>
            </a:r>
            <a:r>
              <a:rPr lang="en-GB" sz="2400" dirty="0" err="1">
                <a:latin typeface="Viner Hand ITC" panose="03070502030502020203" pitchFamily="66" charset="0"/>
              </a:rPr>
              <a:t>saját</a:t>
            </a:r>
            <a:r>
              <a:rPr lang="en-GB" sz="2400" dirty="0">
                <a:latin typeface="Viner Hand ITC" panose="03070502030502020203" pitchFamily="66" charset="0"/>
              </a:rPr>
              <a:t> </a:t>
            </a:r>
            <a:r>
              <a:rPr lang="en-GB" sz="2400" dirty="0" err="1">
                <a:latin typeface="Viner Hand ITC" panose="03070502030502020203" pitchFamily="66" charset="0"/>
              </a:rPr>
              <a:t>egyéniségét</a:t>
            </a:r>
            <a:r>
              <a:rPr lang="en-GB" sz="2400" dirty="0">
                <a:latin typeface="Viner Hand ITC" panose="03070502030502020203" pitchFamily="66" charset="0"/>
              </a:rPr>
              <a:t> </a:t>
            </a:r>
            <a:r>
              <a:rPr lang="en-GB" sz="2400" dirty="0" err="1">
                <a:latin typeface="Viner Hand ITC" panose="03070502030502020203" pitchFamily="66" charset="0"/>
              </a:rPr>
              <a:t>mindig</a:t>
            </a:r>
            <a:r>
              <a:rPr lang="en-GB" sz="2400" dirty="0">
                <a:latin typeface="Viner Hand ITC" panose="03070502030502020203" pitchFamily="66" charset="0"/>
              </a:rPr>
              <a:t> benne </a:t>
            </a:r>
            <a:r>
              <a:rPr lang="en-GB" sz="2400" dirty="0" err="1">
                <a:latin typeface="Viner Hand ITC" panose="03070502030502020203" pitchFamily="66" charset="0"/>
              </a:rPr>
              <a:t>hagyja</a:t>
            </a:r>
            <a:r>
              <a:rPr lang="en-GB" sz="2400" dirty="0">
                <a:latin typeface="Viner Hand ITC" panose="03070502030502020203" pitchFamily="66" charset="0"/>
              </a:rPr>
              <a:t> </a:t>
            </a:r>
            <a:r>
              <a:rPr lang="en-GB" sz="2400" dirty="0" err="1">
                <a:latin typeface="Viner Hand ITC" panose="03070502030502020203" pitchFamily="66" charset="0"/>
              </a:rPr>
              <a:t>az</a:t>
            </a:r>
            <a:r>
              <a:rPr lang="en-GB" sz="2400" dirty="0">
                <a:latin typeface="Viner Hand ITC" panose="03070502030502020203" pitchFamily="66" charset="0"/>
              </a:rPr>
              <a:t> </a:t>
            </a:r>
            <a:r>
              <a:rPr lang="en-GB" sz="2400" dirty="0" err="1">
                <a:latin typeface="Viner Hand ITC" panose="03070502030502020203" pitchFamily="66" charset="0"/>
              </a:rPr>
              <a:t>alakításban</a:t>
            </a:r>
            <a:r>
              <a:rPr lang="en-GB" sz="2400" dirty="0">
                <a:latin typeface="Viner Hand ITC" panose="03070502030502020203" pitchFamily="66" charset="0"/>
              </a:rPr>
              <a:t>. </a:t>
            </a:r>
            <a:r>
              <a:rPr lang="en-GB" sz="2400" dirty="0" err="1">
                <a:latin typeface="Viner Hand ITC" panose="03070502030502020203" pitchFamily="66" charset="0"/>
              </a:rPr>
              <a:t>Tudattalanul</a:t>
            </a:r>
            <a:r>
              <a:rPr lang="en-GB" sz="2400" dirty="0">
                <a:latin typeface="Viner Hand ITC" panose="03070502030502020203" pitchFamily="66" charset="0"/>
              </a:rPr>
              <a:t>, de benne </a:t>
            </a:r>
            <a:r>
              <a:rPr lang="en-GB" sz="2400" dirty="0" err="1">
                <a:latin typeface="Viner Hand ITC" panose="03070502030502020203" pitchFamily="66" charset="0"/>
              </a:rPr>
              <a:t>hagyja</a:t>
            </a:r>
            <a:r>
              <a:rPr lang="en-GB" sz="2400" dirty="0">
                <a:latin typeface="Viner Hand ITC" panose="03070502030502020203" pitchFamily="66" charset="0"/>
              </a:rPr>
              <a:t>.</a:t>
            </a:r>
            <a:r>
              <a:rPr lang="hu-HU" sz="2400" dirty="0">
                <a:latin typeface="Viner Hand ITC" panose="03070502030502020203" pitchFamily="66" charset="0"/>
              </a:rPr>
              <a:t>”</a:t>
            </a:r>
            <a:endParaRPr lang="en-GB" sz="2400" dirty="0">
              <a:latin typeface="Viner Hand ITC" panose="03070502030502020203" pitchFamily="66" charset="0"/>
            </a:endParaRPr>
          </a:p>
        </p:txBody>
      </p:sp>
      <p:pic>
        <p:nvPicPr>
          <p:cNvPr id="21" name="Picture 20">
            <a:extLst>
              <a:ext uri="{FF2B5EF4-FFF2-40B4-BE49-F238E27FC236}">
                <a16:creationId xmlns:a16="http://schemas.microsoft.com/office/drawing/2014/main" id="{81A21CC6-E4DF-438F-8983-DCC6CF4391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5613" y="-907517"/>
            <a:ext cx="2192611" cy="3288916"/>
          </a:xfrm>
          <a:prstGeom prst="rect">
            <a:avLst/>
          </a:prstGeom>
          <a:effectLst>
            <a:outerShdw dist="38100" dir="2700000" sx="102000" sy="102000" algn="tl" rotWithShape="0">
              <a:schemeClr val="bg2">
                <a:lumMod val="25000"/>
                <a:alpha val="40000"/>
              </a:schemeClr>
            </a:outerShdw>
          </a:effectLst>
        </p:spPr>
      </p:pic>
      <p:pic>
        <p:nvPicPr>
          <p:cNvPr id="8" name="Picture 7">
            <a:extLst>
              <a:ext uri="{FF2B5EF4-FFF2-40B4-BE49-F238E27FC236}">
                <a16:creationId xmlns:a16="http://schemas.microsoft.com/office/drawing/2014/main" id="{02B360E5-BB4E-4118-8928-0736BB7637AA}"/>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6023086" y="3702839"/>
            <a:ext cx="6168914" cy="3155161"/>
          </a:xfrm>
          <a:prstGeom prst="rect">
            <a:avLst/>
          </a:prstGeom>
        </p:spPr>
      </p:pic>
      <p:pic>
        <p:nvPicPr>
          <p:cNvPr id="19" name="Picture 18">
            <a:extLst>
              <a:ext uri="{FF2B5EF4-FFF2-40B4-BE49-F238E27FC236}">
                <a16:creationId xmlns:a16="http://schemas.microsoft.com/office/drawing/2014/main" id="{691F5BBC-59C9-4AE6-915B-3B5260AFC1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97156" y="-106134"/>
            <a:ext cx="2468945" cy="7056301"/>
          </a:xfrm>
          <a:prstGeom prst="rect">
            <a:avLst/>
          </a:prstGeom>
        </p:spPr>
      </p:pic>
      <p:sp>
        <p:nvSpPr>
          <p:cNvPr id="26" name="TextBox 25">
            <a:extLst>
              <a:ext uri="{FF2B5EF4-FFF2-40B4-BE49-F238E27FC236}">
                <a16:creationId xmlns:a16="http://schemas.microsoft.com/office/drawing/2014/main" id="{991934D7-FAE8-46CC-9F18-46B04E8F397D}"/>
              </a:ext>
            </a:extLst>
          </p:cNvPr>
          <p:cNvSpPr txBox="1"/>
          <p:nvPr/>
        </p:nvSpPr>
        <p:spPr>
          <a:xfrm rot="16200000">
            <a:off x="3852997" y="462005"/>
            <a:ext cx="693737" cy="369332"/>
          </a:xfrm>
          <a:prstGeom prst="rect">
            <a:avLst/>
          </a:prstGeom>
          <a:noFill/>
        </p:spPr>
        <p:txBody>
          <a:bodyPr wrap="square" rtlCol="0">
            <a:spAutoFit/>
          </a:bodyPr>
          <a:lstStyle/>
          <a:p>
            <a:r>
              <a:rPr lang="hu-HU" dirty="0">
                <a:solidFill>
                  <a:srgbClr val="84E598"/>
                </a:solidFill>
                <a:highlight>
                  <a:srgbClr val="201815"/>
                </a:highlight>
              </a:rPr>
              <a:t>1964</a:t>
            </a:r>
            <a:endParaRPr lang="en-GB" dirty="0">
              <a:solidFill>
                <a:srgbClr val="84E598"/>
              </a:solidFill>
              <a:highlight>
                <a:srgbClr val="201815"/>
              </a:highlight>
            </a:endParaRPr>
          </a:p>
        </p:txBody>
      </p:sp>
      <p:sp>
        <p:nvSpPr>
          <p:cNvPr id="29" name="TextBox 28">
            <a:extLst>
              <a:ext uri="{FF2B5EF4-FFF2-40B4-BE49-F238E27FC236}">
                <a16:creationId xmlns:a16="http://schemas.microsoft.com/office/drawing/2014/main" id="{214221DE-B12C-4D40-85BA-4DAD770956B4}"/>
              </a:ext>
            </a:extLst>
          </p:cNvPr>
          <p:cNvSpPr txBox="1"/>
          <p:nvPr/>
        </p:nvSpPr>
        <p:spPr>
          <a:xfrm rot="16200000">
            <a:off x="3815412" y="4051353"/>
            <a:ext cx="693738" cy="369332"/>
          </a:xfrm>
          <a:prstGeom prst="rect">
            <a:avLst/>
          </a:prstGeom>
          <a:noFill/>
        </p:spPr>
        <p:txBody>
          <a:bodyPr wrap="square" rtlCol="0">
            <a:spAutoFit/>
          </a:bodyPr>
          <a:lstStyle/>
          <a:p>
            <a:r>
              <a:rPr lang="hu-HU" dirty="0">
                <a:solidFill>
                  <a:srgbClr val="4746BD"/>
                </a:solidFill>
                <a:highlight>
                  <a:srgbClr val="201815"/>
                </a:highlight>
              </a:rPr>
              <a:t>1961</a:t>
            </a:r>
            <a:endParaRPr lang="en-GB" dirty="0">
              <a:solidFill>
                <a:srgbClr val="4746BD"/>
              </a:solidFill>
              <a:highlight>
                <a:srgbClr val="201815"/>
              </a:highlight>
            </a:endParaRPr>
          </a:p>
        </p:txBody>
      </p:sp>
      <p:sp>
        <p:nvSpPr>
          <p:cNvPr id="33" name="TextBox 32">
            <a:extLst>
              <a:ext uri="{FF2B5EF4-FFF2-40B4-BE49-F238E27FC236}">
                <a16:creationId xmlns:a16="http://schemas.microsoft.com/office/drawing/2014/main" id="{20C4EBC6-FACD-474D-9362-33AE9B07F397}"/>
              </a:ext>
            </a:extLst>
          </p:cNvPr>
          <p:cNvSpPr txBox="1"/>
          <p:nvPr/>
        </p:nvSpPr>
        <p:spPr>
          <a:xfrm>
            <a:off x="7174224" y="282048"/>
            <a:ext cx="4377127" cy="923330"/>
          </a:xfrm>
          <a:prstGeom prst="rect">
            <a:avLst/>
          </a:prstGeom>
          <a:noFill/>
        </p:spPr>
        <p:txBody>
          <a:bodyPr wrap="square" rtlCol="0">
            <a:spAutoFit/>
          </a:bodyPr>
          <a:lstStyle/>
          <a:p>
            <a:r>
              <a:rPr lang="hu-HU" dirty="0">
                <a:solidFill>
                  <a:schemeClr val="bg2">
                    <a:lumMod val="50000"/>
                  </a:schemeClr>
                </a:solidFill>
                <a:latin typeface="Viner Hand ITC" panose="03070502030502020203" pitchFamily="66" charset="0"/>
              </a:rPr>
              <a:t>Számos filmben játszott fő és mellékszerepet 1965-ben és azt megelőzően. A három leghíresebb: </a:t>
            </a:r>
            <a:endParaRPr lang="en-GB" dirty="0">
              <a:solidFill>
                <a:schemeClr val="bg2">
                  <a:lumMod val="50000"/>
                </a:schemeClr>
              </a:solidFill>
              <a:latin typeface="Viner Hand ITC" panose="03070502030502020203" pitchFamily="66" charset="0"/>
            </a:endParaRPr>
          </a:p>
        </p:txBody>
      </p:sp>
      <p:sp>
        <p:nvSpPr>
          <p:cNvPr id="34" name="Rectangle 33">
            <a:extLst>
              <a:ext uri="{FF2B5EF4-FFF2-40B4-BE49-F238E27FC236}">
                <a16:creationId xmlns:a16="http://schemas.microsoft.com/office/drawing/2014/main" id="{0AD89A2C-6EEE-402B-89CC-D7416FE5A3A5}"/>
              </a:ext>
            </a:extLst>
          </p:cNvPr>
          <p:cNvSpPr/>
          <p:nvPr/>
        </p:nvSpPr>
        <p:spPr>
          <a:xfrm>
            <a:off x="10812420" y="878674"/>
            <a:ext cx="222334" cy="222334"/>
          </a:xfrm>
          <a:prstGeom prst="rect">
            <a:avLst/>
          </a:prstGeom>
          <a:solidFill>
            <a:srgbClr val="474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Rounded Corners 34">
            <a:extLst>
              <a:ext uri="{FF2B5EF4-FFF2-40B4-BE49-F238E27FC236}">
                <a16:creationId xmlns:a16="http://schemas.microsoft.com/office/drawing/2014/main" id="{6BD539D7-36F9-45A6-9D8D-2B7656C009BF}"/>
              </a:ext>
            </a:extLst>
          </p:cNvPr>
          <p:cNvSpPr/>
          <p:nvPr/>
        </p:nvSpPr>
        <p:spPr>
          <a:xfrm>
            <a:off x="11084939" y="878674"/>
            <a:ext cx="222334" cy="222334"/>
          </a:xfrm>
          <a:prstGeom prst="roundRect">
            <a:avLst/>
          </a:prstGeom>
          <a:solidFill>
            <a:srgbClr val="84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extLst>
              <a:ext uri="{FF2B5EF4-FFF2-40B4-BE49-F238E27FC236}">
                <a16:creationId xmlns:a16="http://schemas.microsoft.com/office/drawing/2014/main" id="{128BA430-EA66-44E2-83A3-9585A64B1E72}"/>
              </a:ext>
            </a:extLst>
          </p:cNvPr>
          <p:cNvSpPr/>
          <p:nvPr/>
        </p:nvSpPr>
        <p:spPr>
          <a:xfrm>
            <a:off x="11345242" y="882373"/>
            <a:ext cx="222334" cy="222334"/>
          </a:xfrm>
          <a:prstGeom prst="ellipse">
            <a:avLst/>
          </a:prstGeom>
          <a:solidFill>
            <a:srgbClr val="696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Picture 27">
            <a:extLst>
              <a:ext uri="{FF2B5EF4-FFF2-40B4-BE49-F238E27FC236}">
                <a16:creationId xmlns:a16="http://schemas.microsoft.com/office/drawing/2014/main" id="{A27C131A-6E75-4F47-9DED-BE1B2BFC25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58808" y="-7542650"/>
            <a:ext cx="3999582" cy="7389059"/>
          </a:xfrm>
          <a:prstGeom prst="rect">
            <a:avLst/>
          </a:prstGeom>
        </p:spPr>
      </p:pic>
      <p:pic>
        <p:nvPicPr>
          <p:cNvPr id="31" name="Picture 30">
            <a:extLst>
              <a:ext uri="{FF2B5EF4-FFF2-40B4-BE49-F238E27FC236}">
                <a16:creationId xmlns:a16="http://schemas.microsoft.com/office/drawing/2014/main" id="{0356B37C-69FD-45BF-B597-0DB335D980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71331" y="-10481806"/>
            <a:ext cx="3999582" cy="7389059"/>
          </a:xfrm>
          <a:prstGeom prst="rect">
            <a:avLst/>
          </a:prstGeom>
        </p:spPr>
      </p:pic>
      <p:pic>
        <p:nvPicPr>
          <p:cNvPr id="37" name="Picture 36">
            <a:extLst>
              <a:ext uri="{FF2B5EF4-FFF2-40B4-BE49-F238E27FC236}">
                <a16:creationId xmlns:a16="http://schemas.microsoft.com/office/drawing/2014/main" id="{F9DB1675-F6D7-4131-BCA4-01B76C0A18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961" y="8317931"/>
            <a:ext cx="4895850" cy="3848100"/>
          </a:xfrm>
          <a:prstGeom prst="rect">
            <a:avLst/>
          </a:prstGeom>
        </p:spPr>
      </p:pic>
      <p:pic>
        <p:nvPicPr>
          <p:cNvPr id="38" name="Picture 37">
            <a:extLst>
              <a:ext uri="{FF2B5EF4-FFF2-40B4-BE49-F238E27FC236}">
                <a16:creationId xmlns:a16="http://schemas.microsoft.com/office/drawing/2014/main" id="{71041B0B-6299-49CE-A641-0B432763ED3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25642" y="9339245"/>
            <a:ext cx="4791075" cy="3810000"/>
          </a:xfrm>
          <a:prstGeom prst="rect">
            <a:avLst/>
          </a:prstGeom>
        </p:spPr>
      </p:pic>
      <p:pic>
        <p:nvPicPr>
          <p:cNvPr id="39" name="Picture 38">
            <a:extLst>
              <a:ext uri="{FF2B5EF4-FFF2-40B4-BE49-F238E27FC236}">
                <a16:creationId xmlns:a16="http://schemas.microsoft.com/office/drawing/2014/main" id="{AFA28AAE-33E0-465D-9A13-7A026437496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36311" y="10852019"/>
            <a:ext cx="4838700" cy="3781425"/>
          </a:xfrm>
          <a:prstGeom prst="rect">
            <a:avLst/>
          </a:prstGeom>
        </p:spPr>
      </p:pic>
      <p:pic>
        <p:nvPicPr>
          <p:cNvPr id="40" name="Picture 39">
            <a:extLst>
              <a:ext uri="{FF2B5EF4-FFF2-40B4-BE49-F238E27FC236}">
                <a16:creationId xmlns:a16="http://schemas.microsoft.com/office/drawing/2014/main" id="{BEAF93AD-8334-468A-9FCF-88AF74C6D5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16234" y="10862064"/>
            <a:ext cx="1838325" cy="3190875"/>
          </a:xfrm>
          <a:prstGeom prst="rect">
            <a:avLst/>
          </a:prstGeom>
        </p:spPr>
      </p:pic>
      <p:pic>
        <p:nvPicPr>
          <p:cNvPr id="41" name="Picture 40">
            <a:extLst>
              <a:ext uri="{FF2B5EF4-FFF2-40B4-BE49-F238E27FC236}">
                <a16:creationId xmlns:a16="http://schemas.microsoft.com/office/drawing/2014/main" id="{4F1B4612-7103-4E31-8111-A15ACFFEF3C5}"/>
              </a:ext>
            </a:extLst>
          </p:cNvPr>
          <p:cNvPicPr>
            <a:picLocks noChangeAspect="1"/>
          </p:cNvPicPr>
          <p:nvPr/>
        </p:nvPicPr>
        <p:blipFill>
          <a:blip r:embed="rId23">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val="0"/>
              </a:ext>
            </a:extLst>
          </a:blip>
          <a:stretch>
            <a:fillRect/>
          </a:stretch>
        </p:blipFill>
        <p:spPr>
          <a:xfrm rot="20959237">
            <a:off x="886924" y="-3377866"/>
            <a:ext cx="2567690" cy="3144332"/>
          </a:xfrm>
          <a:prstGeom prst="rect">
            <a:avLst/>
          </a:prstGeom>
          <a:effectLst>
            <a:outerShdw blurRad="12700" dist="38100" dir="2700000" sx="103000" sy="103000" algn="tl" rotWithShape="0">
              <a:schemeClr val="bg2">
                <a:lumMod val="25000"/>
                <a:alpha val="40000"/>
              </a:schemeClr>
            </a:outerShdw>
          </a:effectLst>
        </p:spPr>
      </p:pic>
      <p:sp>
        <p:nvSpPr>
          <p:cNvPr id="42" name="Rectangle 41">
            <a:extLst>
              <a:ext uri="{FF2B5EF4-FFF2-40B4-BE49-F238E27FC236}">
                <a16:creationId xmlns:a16="http://schemas.microsoft.com/office/drawing/2014/main" id="{18430AD2-0830-46D7-8F9E-91B6368979EC}"/>
              </a:ext>
            </a:extLst>
          </p:cNvPr>
          <p:cNvSpPr/>
          <p:nvPr/>
        </p:nvSpPr>
        <p:spPr>
          <a:xfrm rot="21012106">
            <a:off x="1299637" y="-3741357"/>
            <a:ext cx="2065222" cy="1200329"/>
          </a:xfrm>
          <a:prstGeom prst="rect">
            <a:avLst/>
          </a:prstGeom>
        </p:spPr>
        <p:txBody>
          <a:bodyPr wrap="square">
            <a:spAutoFit/>
          </a:bodyPr>
          <a:lstStyle/>
          <a:p>
            <a:pPr fontAlgn="base"/>
            <a:r>
              <a:rPr lang="en-GB" sz="2400" b="1" dirty="0">
                <a:solidFill>
                  <a:srgbClr val="6A6F65"/>
                </a:solidFill>
                <a:latin typeface="Roboto"/>
              </a:rPr>
              <a:t>Gulliver </a:t>
            </a:r>
            <a:r>
              <a:rPr lang="en-GB" sz="2400" b="1" dirty="0" err="1">
                <a:solidFill>
                  <a:srgbClr val="6A6F65"/>
                </a:solidFill>
                <a:latin typeface="Roboto"/>
              </a:rPr>
              <a:t>az</a:t>
            </a:r>
            <a:r>
              <a:rPr lang="en-GB" sz="2400" b="1" dirty="0">
                <a:solidFill>
                  <a:srgbClr val="6A6F65"/>
                </a:solidFill>
                <a:latin typeface="Roboto"/>
              </a:rPr>
              <a:t> </a:t>
            </a:r>
            <a:r>
              <a:rPr lang="en-GB" sz="2400" b="1" dirty="0" err="1">
                <a:solidFill>
                  <a:srgbClr val="6A6F65"/>
                </a:solidFill>
                <a:latin typeface="Roboto"/>
              </a:rPr>
              <a:t>óriások</a:t>
            </a:r>
            <a:r>
              <a:rPr lang="en-GB" sz="2400" b="1" dirty="0">
                <a:solidFill>
                  <a:srgbClr val="6A6F65"/>
                </a:solidFill>
                <a:latin typeface="Roboto"/>
              </a:rPr>
              <a:t> </a:t>
            </a:r>
            <a:r>
              <a:rPr lang="en-GB" sz="2400" b="1" dirty="0" err="1">
                <a:solidFill>
                  <a:srgbClr val="6A6F65"/>
                </a:solidFill>
                <a:latin typeface="Roboto"/>
              </a:rPr>
              <a:t>országában</a:t>
            </a:r>
            <a:endParaRPr lang="en-GB" sz="2400" b="1" i="0" dirty="0">
              <a:solidFill>
                <a:srgbClr val="6A6F65"/>
              </a:solidFill>
              <a:effectLst/>
              <a:latin typeface="Roboto"/>
            </a:endParaRPr>
          </a:p>
        </p:txBody>
      </p:sp>
      <p:sp>
        <p:nvSpPr>
          <p:cNvPr id="43" name="TextBox 42">
            <a:extLst>
              <a:ext uri="{FF2B5EF4-FFF2-40B4-BE49-F238E27FC236}">
                <a16:creationId xmlns:a16="http://schemas.microsoft.com/office/drawing/2014/main" id="{8862FBB9-52B1-47DB-BA80-A7B57C469463}"/>
              </a:ext>
            </a:extLst>
          </p:cNvPr>
          <p:cNvSpPr txBox="1"/>
          <p:nvPr/>
        </p:nvSpPr>
        <p:spPr>
          <a:xfrm>
            <a:off x="8015002" y="-2275258"/>
            <a:ext cx="2596320" cy="1754326"/>
          </a:xfrm>
          <a:prstGeom prst="rect">
            <a:avLst/>
          </a:prstGeom>
          <a:noFill/>
        </p:spPr>
        <p:txBody>
          <a:bodyPr wrap="square" rtlCol="0">
            <a:spAutoFit/>
          </a:bodyPr>
          <a:lstStyle/>
          <a:p>
            <a:r>
              <a:rPr lang="hu-HU" dirty="0">
                <a:solidFill>
                  <a:srgbClr val="6A6F65"/>
                </a:solidFill>
                <a:latin typeface="Viner Hand ITC" panose="03070502030502020203" pitchFamily="66" charset="0"/>
              </a:rPr>
              <a:t>Egyik leghíresebb alakítása a 1980-ban bemutatott Gulliver az óriások országában című filmben, Gulliver szerepe volt. </a:t>
            </a:r>
            <a:endParaRPr lang="en-GB" dirty="0">
              <a:solidFill>
                <a:srgbClr val="6A6F65"/>
              </a:solidFill>
              <a:latin typeface="Viner Hand ITC" panose="03070502030502020203" pitchFamily="66" charset="0"/>
            </a:endParaRPr>
          </a:p>
        </p:txBody>
      </p:sp>
    </p:spTree>
    <p:extLst>
      <p:ext uri="{BB962C8B-B14F-4D97-AF65-F5344CB8AC3E}">
        <p14:creationId xmlns:p14="http://schemas.microsoft.com/office/powerpoint/2010/main" val="318541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28000" b="-128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249E2C4D-A045-46BF-A9DC-76C0ABC7E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95" y="252235"/>
            <a:ext cx="7164956" cy="3278184"/>
          </a:xfrm>
          <a:prstGeom prst="rect">
            <a:avLst/>
          </a:prstGeom>
          <a:effectLst>
            <a:outerShdw dist="38100" dir="2700000" sx="102000" sy="102000" algn="tl" rotWithShape="0">
              <a:schemeClr val="bg2">
                <a:lumMod val="25000"/>
                <a:alpha val="40000"/>
              </a:schemeClr>
            </a:outerShdw>
          </a:effectLst>
        </p:spPr>
      </p:pic>
      <p:pic>
        <p:nvPicPr>
          <p:cNvPr id="39" name="Picture 38">
            <a:extLst>
              <a:ext uri="{FF2B5EF4-FFF2-40B4-BE49-F238E27FC236}">
                <a16:creationId xmlns:a16="http://schemas.microsoft.com/office/drawing/2014/main" id="{D7EFF1B1-7159-4E70-864E-059FE6B7F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1" y="3175416"/>
            <a:ext cx="4895850" cy="3848100"/>
          </a:xfrm>
          <a:prstGeom prst="rect">
            <a:avLst/>
          </a:prstGeom>
        </p:spPr>
      </p:pic>
      <p:pic>
        <p:nvPicPr>
          <p:cNvPr id="14" name="Picture 13">
            <a:extLst>
              <a:ext uri="{FF2B5EF4-FFF2-40B4-BE49-F238E27FC236}">
                <a16:creationId xmlns:a16="http://schemas.microsoft.com/office/drawing/2014/main" id="{71B4C89D-D896-4FB5-98D4-766DA0390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13115" y="993540"/>
            <a:ext cx="5886450" cy="3838575"/>
          </a:xfrm>
          <a:prstGeom prst="rect">
            <a:avLst/>
          </a:prstGeom>
        </p:spPr>
      </p:pic>
      <p:sp>
        <p:nvSpPr>
          <p:cNvPr id="30" name="TextBox 29">
            <a:extLst>
              <a:ext uri="{FF2B5EF4-FFF2-40B4-BE49-F238E27FC236}">
                <a16:creationId xmlns:a16="http://schemas.microsoft.com/office/drawing/2014/main" id="{01D21D5D-92D9-466A-BD3E-AFE2320AEE8F}"/>
              </a:ext>
            </a:extLst>
          </p:cNvPr>
          <p:cNvSpPr txBox="1"/>
          <p:nvPr/>
        </p:nvSpPr>
        <p:spPr>
          <a:xfrm>
            <a:off x="14984424" y="2257339"/>
            <a:ext cx="1771916" cy="369332"/>
          </a:xfrm>
          <a:prstGeom prst="rect">
            <a:avLst/>
          </a:prstGeom>
          <a:noFill/>
        </p:spPr>
        <p:txBody>
          <a:bodyPr wrap="square" rtlCol="0">
            <a:spAutoFit/>
          </a:bodyPr>
          <a:lstStyle/>
          <a:p>
            <a:r>
              <a:rPr lang="hu-HU" dirty="0">
                <a:solidFill>
                  <a:srgbClr val="6A6F65"/>
                </a:solidFill>
                <a:highlight>
                  <a:srgbClr val="201815"/>
                </a:highlight>
              </a:rPr>
              <a:t>Így Jöttem, 1965</a:t>
            </a:r>
            <a:endParaRPr lang="en-GB" dirty="0">
              <a:solidFill>
                <a:srgbClr val="6A6F65"/>
              </a:solidFill>
              <a:highlight>
                <a:srgbClr val="201815"/>
              </a:highlight>
            </a:endParaRPr>
          </a:p>
        </p:txBody>
      </p:sp>
      <p:sp>
        <p:nvSpPr>
          <p:cNvPr id="27" name="Rectangle: Rounded Corners 26">
            <a:extLst>
              <a:ext uri="{FF2B5EF4-FFF2-40B4-BE49-F238E27FC236}">
                <a16:creationId xmlns:a16="http://schemas.microsoft.com/office/drawing/2014/main" id="{9B47DD55-3C14-4364-A4A8-9217C87D44DC}"/>
              </a:ext>
            </a:extLst>
          </p:cNvPr>
          <p:cNvSpPr/>
          <p:nvPr/>
        </p:nvSpPr>
        <p:spPr>
          <a:xfrm>
            <a:off x="4572457" y="8761148"/>
            <a:ext cx="1544260" cy="1956019"/>
          </a:xfrm>
          <a:prstGeom prst="roundRect">
            <a:avLst/>
          </a:prstGeom>
          <a:solidFill>
            <a:srgbClr val="201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6ABA198-51C2-4709-B37E-334E6EAF99AF}"/>
              </a:ext>
            </a:extLst>
          </p:cNvPr>
          <p:cNvSpPr/>
          <p:nvPr/>
        </p:nvSpPr>
        <p:spPr>
          <a:xfrm>
            <a:off x="4587255" y="12229871"/>
            <a:ext cx="1544260" cy="1773598"/>
          </a:xfrm>
          <a:prstGeom prst="rect">
            <a:avLst/>
          </a:prstGeom>
          <a:solidFill>
            <a:srgbClr val="201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7C056AF3-214C-4688-B253-525889DAED22}"/>
              </a:ext>
            </a:extLst>
          </p:cNvPr>
          <p:cNvPicPr>
            <a:picLocks noChangeAspect="1"/>
          </p:cNvPicPr>
          <p:nvPr/>
        </p:nvPicPr>
        <p:blipFill>
          <a:blip r:embed="rId6"/>
          <a:stretch>
            <a:fillRect/>
          </a:stretch>
        </p:blipFill>
        <p:spPr>
          <a:xfrm>
            <a:off x="4609418" y="10501050"/>
            <a:ext cx="1450990" cy="1676104"/>
          </a:xfrm>
          <a:prstGeom prst="rect">
            <a:avLst/>
          </a:prstGeom>
        </p:spPr>
      </p:pic>
      <p:pic>
        <p:nvPicPr>
          <p:cNvPr id="22" name="Picture 21">
            <a:extLst>
              <a:ext uri="{FF2B5EF4-FFF2-40B4-BE49-F238E27FC236}">
                <a16:creationId xmlns:a16="http://schemas.microsoft.com/office/drawing/2014/main" id="{ED2DE5EB-2A96-4C61-B183-271688EB6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010" y="7085043"/>
            <a:ext cx="1378076" cy="1676105"/>
          </a:xfrm>
          <a:prstGeom prst="rect">
            <a:avLst/>
          </a:prstGeom>
        </p:spPr>
      </p:pic>
      <p:pic>
        <p:nvPicPr>
          <p:cNvPr id="4" name="Picture 3">
            <a:extLst>
              <a:ext uri="{FF2B5EF4-FFF2-40B4-BE49-F238E27FC236}">
                <a16:creationId xmlns:a16="http://schemas.microsoft.com/office/drawing/2014/main" id="{652B23E9-06E3-45F0-B68A-FDAA3A98972D}"/>
              </a:ext>
            </a:extLst>
          </p:cNvPr>
          <p:cNvPicPr>
            <a:picLocks noChangeAspect="1"/>
          </p:cNvPicPr>
          <p:nvPr/>
        </p:nvPicPr>
        <p:blipFill>
          <a:blip r:embed="rId8">
            <a:duotone>
              <a:prstClr val="black"/>
              <a:schemeClr val="bg2">
                <a:lumMod val="50000"/>
                <a:tint val="45000"/>
                <a:satMod val="400000"/>
              </a:schemeClr>
            </a:duotone>
            <a:extLst>
              <a:ext uri="{28A0092B-C50C-407E-A947-70E740481C1C}">
                <a14:useLocalDpi xmlns:a14="http://schemas.microsoft.com/office/drawing/2010/main" val="0"/>
              </a:ext>
            </a:extLst>
          </a:blip>
          <a:stretch>
            <a:fillRect/>
          </a:stretch>
        </p:blipFill>
        <p:spPr>
          <a:xfrm flipH="1">
            <a:off x="-4533568" y="993540"/>
            <a:ext cx="3432703" cy="4890394"/>
          </a:xfrm>
          <a:prstGeom prst="rect">
            <a:avLst/>
          </a:prstGeom>
        </p:spPr>
      </p:pic>
      <p:sp>
        <p:nvSpPr>
          <p:cNvPr id="6" name="TextBox 5">
            <a:extLst>
              <a:ext uri="{FF2B5EF4-FFF2-40B4-BE49-F238E27FC236}">
                <a16:creationId xmlns:a16="http://schemas.microsoft.com/office/drawing/2014/main" id="{CE97313D-65B4-4692-8531-5BB0E629E2CE}"/>
              </a:ext>
            </a:extLst>
          </p:cNvPr>
          <p:cNvSpPr txBox="1"/>
          <p:nvPr/>
        </p:nvSpPr>
        <p:spPr>
          <a:xfrm rot="21415112">
            <a:off x="-4236477" y="2340971"/>
            <a:ext cx="2832839" cy="3108543"/>
          </a:xfrm>
          <a:prstGeom prst="rect">
            <a:avLst/>
          </a:prstGeom>
          <a:noFill/>
        </p:spPr>
        <p:txBody>
          <a:bodyPr wrap="square" rtlCol="0">
            <a:spAutoFit/>
          </a:bodyPr>
          <a:lstStyle/>
          <a:p>
            <a:r>
              <a:rPr lang="hu-HU" sz="2800" dirty="0">
                <a:solidFill>
                  <a:schemeClr val="bg2">
                    <a:lumMod val="25000"/>
                  </a:schemeClr>
                </a:solidFill>
                <a:latin typeface="Viner Hand ITC" panose="03070502030502020203" pitchFamily="66" charset="0"/>
              </a:rPr>
              <a:t>-1965-ben befejezte tanulmányait a Színház- és Filmművészeti Egyetemen</a:t>
            </a:r>
          </a:p>
          <a:p>
            <a:endParaRPr lang="en-GB" sz="2800" dirty="0">
              <a:solidFill>
                <a:schemeClr val="bg2">
                  <a:lumMod val="25000"/>
                </a:schemeClr>
              </a:solidFill>
              <a:latin typeface="Viner Hand ITC" panose="03070502030502020203" pitchFamily="66" charset="0"/>
            </a:endParaRPr>
          </a:p>
        </p:txBody>
      </p:sp>
      <p:pic>
        <p:nvPicPr>
          <p:cNvPr id="21" name="Picture 20">
            <a:extLst>
              <a:ext uri="{FF2B5EF4-FFF2-40B4-BE49-F238E27FC236}">
                <a16:creationId xmlns:a16="http://schemas.microsoft.com/office/drawing/2014/main" id="{81A21CC6-E4DF-438F-8983-DCC6CF4391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4127" y="-890148"/>
            <a:ext cx="2192611" cy="3288916"/>
          </a:xfrm>
          <a:prstGeom prst="rect">
            <a:avLst/>
          </a:prstGeom>
          <a:effectLst>
            <a:outerShdw dist="38100" dir="2700000" sx="102000" sy="102000" algn="tl" rotWithShape="0">
              <a:schemeClr val="bg2">
                <a:lumMod val="25000"/>
                <a:alpha val="40000"/>
              </a:schemeClr>
            </a:outerShdw>
          </a:effectLst>
        </p:spPr>
      </p:pic>
      <p:pic>
        <p:nvPicPr>
          <p:cNvPr id="8" name="Picture 7">
            <a:extLst>
              <a:ext uri="{FF2B5EF4-FFF2-40B4-BE49-F238E27FC236}">
                <a16:creationId xmlns:a16="http://schemas.microsoft.com/office/drawing/2014/main" id="{02B360E5-BB4E-4118-8928-0736BB7637AA}"/>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12403104" y="3702839"/>
            <a:ext cx="6168914" cy="3155161"/>
          </a:xfrm>
          <a:prstGeom prst="rect">
            <a:avLst/>
          </a:prstGeom>
        </p:spPr>
      </p:pic>
      <p:pic>
        <p:nvPicPr>
          <p:cNvPr id="19" name="Picture 18">
            <a:extLst>
              <a:ext uri="{FF2B5EF4-FFF2-40B4-BE49-F238E27FC236}">
                <a16:creationId xmlns:a16="http://schemas.microsoft.com/office/drawing/2014/main" id="{691F5BBC-59C9-4AE6-915B-3B5260AFC1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9575" y="6930075"/>
            <a:ext cx="2468945" cy="7056301"/>
          </a:xfrm>
          <a:prstGeom prst="rect">
            <a:avLst/>
          </a:prstGeom>
        </p:spPr>
      </p:pic>
      <p:sp>
        <p:nvSpPr>
          <p:cNvPr id="26" name="TextBox 25">
            <a:extLst>
              <a:ext uri="{FF2B5EF4-FFF2-40B4-BE49-F238E27FC236}">
                <a16:creationId xmlns:a16="http://schemas.microsoft.com/office/drawing/2014/main" id="{991934D7-FAE8-46CC-9F18-46B04E8F397D}"/>
              </a:ext>
            </a:extLst>
          </p:cNvPr>
          <p:cNvSpPr txBox="1"/>
          <p:nvPr/>
        </p:nvSpPr>
        <p:spPr>
          <a:xfrm rot="16200000">
            <a:off x="3852997" y="9943784"/>
            <a:ext cx="693737" cy="369332"/>
          </a:xfrm>
          <a:prstGeom prst="rect">
            <a:avLst/>
          </a:prstGeom>
          <a:noFill/>
        </p:spPr>
        <p:txBody>
          <a:bodyPr wrap="square" rtlCol="0">
            <a:spAutoFit/>
          </a:bodyPr>
          <a:lstStyle/>
          <a:p>
            <a:r>
              <a:rPr lang="hu-HU" dirty="0">
                <a:solidFill>
                  <a:srgbClr val="84E598"/>
                </a:solidFill>
                <a:highlight>
                  <a:srgbClr val="201815"/>
                </a:highlight>
              </a:rPr>
              <a:t>1964</a:t>
            </a:r>
            <a:endParaRPr lang="en-GB" dirty="0">
              <a:solidFill>
                <a:srgbClr val="84E598"/>
              </a:solidFill>
              <a:highlight>
                <a:srgbClr val="201815"/>
              </a:highlight>
            </a:endParaRPr>
          </a:p>
        </p:txBody>
      </p:sp>
      <p:sp>
        <p:nvSpPr>
          <p:cNvPr id="29" name="TextBox 28">
            <a:extLst>
              <a:ext uri="{FF2B5EF4-FFF2-40B4-BE49-F238E27FC236}">
                <a16:creationId xmlns:a16="http://schemas.microsoft.com/office/drawing/2014/main" id="{214221DE-B12C-4D40-85BA-4DAD770956B4}"/>
              </a:ext>
            </a:extLst>
          </p:cNvPr>
          <p:cNvSpPr txBox="1"/>
          <p:nvPr/>
        </p:nvSpPr>
        <p:spPr>
          <a:xfrm rot="16200000">
            <a:off x="3815412" y="10807567"/>
            <a:ext cx="693738" cy="369332"/>
          </a:xfrm>
          <a:prstGeom prst="rect">
            <a:avLst/>
          </a:prstGeom>
          <a:noFill/>
        </p:spPr>
        <p:txBody>
          <a:bodyPr wrap="square" rtlCol="0">
            <a:spAutoFit/>
          </a:bodyPr>
          <a:lstStyle/>
          <a:p>
            <a:r>
              <a:rPr lang="hu-HU" dirty="0">
                <a:solidFill>
                  <a:srgbClr val="4746BD"/>
                </a:solidFill>
                <a:highlight>
                  <a:srgbClr val="201815"/>
                </a:highlight>
              </a:rPr>
              <a:t>1961</a:t>
            </a:r>
            <a:endParaRPr lang="en-GB" dirty="0">
              <a:solidFill>
                <a:srgbClr val="4746BD"/>
              </a:solidFill>
              <a:highlight>
                <a:srgbClr val="201815"/>
              </a:highlight>
            </a:endParaRPr>
          </a:p>
        </p:txBody>
      </p:sp>
      <p:pic>
        <p:nvPicPr>
          <p:cNvPr id="32" name="Picture 31">
            <a:extLst>
              <a:ext uri="{FF2B5EF4-FFF2-40B4-BE49-F238E27FC236}">
                <a16:creationId xmlns:a16="http://schemas.microsoft.com/office/drawing/2014/main" id="{AF1CD200-0321-4378-9A77-2D387D9C6B69}"/>
              </a:ext>
            </a:extLst>
          </p:cNvPr>
          <p:cNvPicPr>
            <a:picLocks noChangeAspect="1"/>
          </p:cNvPicPr>
          <p:nvPr/>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rot="16200000">
            <a:off x="7436351" y="4892852"/>
            <a:ext cx="3450818" cy="6060489"/>
          </a:xfrm>
          <a:prstGeom prst="rect">
            <a:avLst/>
          </a:prstGeom>
        </p:spPr>
      </p:pic>
      <p:sp>
        <p:nvSpPr>
          <p:cNvPr id="34" name="Rectangle 33">
            <a:extLst>
              <a:ext uri="{FF2B5EF4-FFF2-40B4-BE49-F238E27FC236}">
                <a16:creationId xmlns:a16="http://schemas.microsoft.com/office/drawing/2014/main" id="{0AD89A2C-6EEE-402B-89CC-D7416FE5A3A5}"/>
              </a:ext>
            </a:extLst>
          </p:cNvPr>
          <p:cNvSpPr/>
          <p:nvPr/>
        </p:nvSpPr>
        <p:spPr>
          <a:xfrm>
            <a:off x="10724617" y="9970015"/>
            <a:ext cx="222334" cy="222334"/>
          </a:xfrm>
          <a:prstGeom prst="rect">
            <a:avLst/>
          </a:prstGeom>
          <a:solidFill>
            <a:srgbClr val="474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Rounded Corners 34">
            <a:extLst>
              <a:ext uri="{FF2B5EF4-FFF2-40B4-BE49-F238E27FC236}">
                <a16:creationId xmlns:a16="http://schemas.microsoft.com/office/drawing/2014/main" id="{6BD539D7-36F9-45A6-9D8D-2B7656C009BF}"/>
              </a:ext>
            </a:extLst>
          </p:cNvPr>
          <p:cNvSpPr/>
          <p:nvPr/>
        </p:nvSpPr>
        <p:spPr>
          <a:xfrm>
            <a:off x="11296612" y="10443807"/>
            <a:ext cx="222334" cy="222334"/>
          </a:xfrm>
          <a:prstGeom prst="roundRect">
            <a:avLst/>
          </a:prstGeom>
          <a:solidFill>
            <a:srgbClr val="84E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extLst>
              <a:ext uri="{FF2B5EF4-FFF2-40B4-BE49-F238E27FC236}">
                <a16:creationId xmlns:a16="http://schemas.microsoft.com/office/drawing/2014/main" id="{128BA430-EA66-44E2-83A3-9585A64B1E72}"/>
              </a:ext>
            </a:extLst>
          </p:cNvPr>
          <p:cNvSpPr/>
          <p:nvPr/>
        </p:nvSpPr>
        <p:spPr>
          <a:xfrm>
            <a:off x="11778573" y="10992233"/>
            <a:ext cx="222334" cy="222334"/>
          </a:xfrm>
          <a:prstGeom prst="ellipse">
            <a:avLst/>
          </a:prstGeom>
          <a:solidFill>
            <a:srgbClr val="696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4F3A7B6D-CC90-4384-8C7C-E703BAC32868}"/>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rot="20959237">
            <a:off x="1941369" y="-73469"/>
            <a:ext cx="2567690" cy="3144332"/>
          </a:xfrm>
          <a:prstGeom prst="rect">
            <a:avLst/>
          </a:prstGeom>
          <a:effectLst>
            <a:outerShdw blurRad="12700" dist="38100" dir="2700000" sx="103000" sy="103000" algn="tl" rotWithShape="0">
              <a:schemeClr val="bg2">
                <a:lumMod val="25000"/>
                <a:alpha val="40000"/>
              </a:schemeClr>
            </a:outerShdw>
          </a:effectLst>
        </p:spPr>
      </p:pic>
      <p:pic>
        <p:nvPicPr>
          <p:cNvPr id="12" name="Picture 11">
            <a:extLst>
              <a:ext uri="{FF2B5EF4-FFF2-40B4-BE49-F238E27FC236}">
                <a16:creationId xmlns:a16="http://schemas.microsoft.com/office/drawing/2014/main" id="{6BDFAB29-F5F8-4440-AF3C-77CF68F93C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58808" y="-190383"/>
            <a:ext cx="3999582" cy="7389059"/>
          </a:xfrm>
          <a:prstGeom prst="rect">
            <a:avLst/>
          </a:prstGeom>
        </p:spPr>
      </p:pic>
      <p:pic>
        <p:nvPicPr>
          <p:cNvPr id="31" name="Picture 30">
            <a:extLst>
              <a:ext uri="{FF2B5EF4-FFF2-40B4-BE49-F238E27FC236}">
                <a16:creationId xmlns:a16="http://schemas.microsoft.com/office/drawing/2014/main" id="{2B45A55F-264B-49AD-9E21-879E5B48CF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71331" y="-190383"/>
            <a:ext cx="3999582" cy="7389059"/>
          </a:xfrm>
          <a:prstGeom prst="rect">
            <a:avLst/>
          </a:prstGeom>
        </p:spPr>
      </p:pic>
      <p:sp>
        <p:nvSpPr>
          <p:cNvPr id="13" name="Rectangle 12">
            <a:extLst>
              <a:ext uri="{FF2B5EF4-FFF2-40B4-BE49-F238E27FC236}">
                <a16:creationId xmlns:a16="http://schemas.microsoft.com/office/drawing/2014/main" id="{C5E546B6-6C8D-4001-99A0-10D0676E195F}"/>
              </a:ext>
            </a:extLst>
          </p:cNvPr>
          <p:cNvSpPr/>
          <p:nvPr/>
        </p:nvSpPr>
        <p:spPr>
          <a:xfrm rot="21012106">
            <a:off x="2354082" y="1081260"/>
            <a:ext cx="2065222" cy="1200329"/>
          </a:xfrm>
          <a:prstGeom prst="rect">
            <a:avLst/>
          </a:prstGeom>
        </p:spPr>
        <p:txBody>
          <a:bodyPr wrap="square">
            <a:spAutoFit/>
          </a:bodyPr>
          <a:lstStyle/>
          <a:p>
            <a:pPr fontAlgn="base"/>
            <a:r>
              <a:rPr lang="en-GB" sz="2400" b="1" dirty="0">
                <a:solidFill>
                  <a:srgbClr val="6A6F65"/>
                </a:solidFill>
                <a:latin typeface="Roboto"/>
              </a:rPr>
              <a:t>Gulliver </a:t>
            </a:r>
            <a:r>
              <a:rPr lang="en-GB" sz="2400" b="1" dirty="0" err="1">
                <a:solidFill>
                  <a:srgbClr val="6A6F65"/>
                </a:solidFill>
                <a:latin typeface="Roboto"/>
              </a:rPr>
              <a:t>az</a:t>
            </a:r>
            <a:r>
              <a:rPr lang="en-GB" sz="2400" b="1" dirty="0">
                <a:solidFill>
                  <a:srgbClr val="6A6F65"/>
                </a:solidFill>
                <a:latin typeface="Roboto"/>
              </a:rPr>
              <a:t> </a:t>
            </a:r>
            <a:r>
              <a:rPr lang="en-GB" sz="2400" b="1" dirty="0" err="1">
                <a:solidFill>
                  <a:srgbClr val="6A6F65"/>
                </a:solidFill>
                <a:latin typeface="Roboto"/>
              </a:rPr>
              <a:t>óriások</a:t>
            </a:r>
            <a:r>
              <a:rPr lang="en-GB" sz="2400" b="1" dirty="0">
                <a:solidFill>
                  <a:srgbClr val="6A6F65"/>
                </a:solidFill>
                <a:latin typeface="Roboto"/>
              </a:rPr>
              <a:t> </a:t>
            </a:r>
            <a:r>
              <a:rPr lang="en-GB" sz="2400" b="1" dirty="0" err="1">
                <a:solidFill>
                  <a:srgbClr val="6A6F65"/>
                </a:solidFill>
                <a:latin typeface="Roboto"/>
              </a:rPr>
              <a:t>országában</a:t>
            </a:r>
            <a:endParaRPr lang="en-GB" sz="2400" b="1" i="0" dirty="0">
              <a:solidFill>
                <a:srgbClr val="6A6F65"/>
              </a:solidFill>
              <a:effectLst/>
              <a:latin typeface="Roboto"/>
            </a:endParaRPr>
          </a:p>
        </p:txBody>
      </p:sp>
      <p:pic>
        <p:nvPicPr>
          <p:cNvPr id="16" name="Picture 15">
            <a:extLst>
              <a:ext uri="{FF2B5EF4-FFF2-40B4-BE49-F238E27FC236}">
                <a16:creationId xmlns:a16="http://schemas.microsoft.com/office/drawing/2014/main" id="{E84FCB7A-8B87-4CDD-BC8F-88FEE58A8F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25642" y="3225247"/>
            <a:ext cx="4791075" cy="3810000"/>
          </a:xfrm>
          <a:prstGeom prst="rect">
            <a:avLst/>
          </a:prstGeom>
        </p:spPr>
      </p:pic>
      <p:pic>
        <p:nvPicPr>
          <p:cNvPr id="18" name="Picture 17">
            <a:extLst>
              <a:ext uri="{FF2B5EF4-FFF2-40B4-BE49-F238E27FC236}">
                <a16:creationId xmlns:a16="http://schemas.microsoft.com/office/drawing/2014/main" id="{5C3C805B-61CC-44FB-827F-9897C0AAA04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16234" y="3783286"/>
            <a:ext cx="1838325" cy="3190875"/>
          </a:xfrm>
          <a:prstGeom prst="rect">
            <a:avLst/>
          </a:prstGeom>
        </p:spPr>
      </p:pic>
      <p:pic>
        <p:nvPicPr>
          <p:cNvPr id="41" name="Picture 40">
            <a:extLst>
              <a:ext uri="{FF2B5EF4-FFF2-40B4-BE49-F238E27FC236}">
                <a16:creationId xmlns:a16="http://schemas.microsoft.com/office/drawing/2014/main" id="{50B39813-C6AB-463F-B373-AA55EB4E06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6311" y="3156474"/>
            <a:ext cx="4838700" cy="3781425"/>
          </a:xfrm>
          <a:prstGeom prst="rect">
            <a:avLst/>
          </a:prstGeom>
        </p:spPr>
      </p:pic>
      <p:sp>
        <p:nvSpPr>
          <p:cNvPr id="45" name="TextBox 44">
            <a:extLst>
              <a:ext uri="{FF2B5EF4-FFF2-40B4-BE49-F238E27FC236}">
                <a16:creationId xmlns:a16="http://schemas.microsoft.com/office/drawing/2014/main" id="{2C724251-925F-44A4-90E8-AD2541C26BF6}"/>
              </a:ext>
            </a:extLst>
          </p:cNvPr>
          <p:cNvSpPr txBox="1"/>
          <p:nvPr/>
        </p:nvSpPr>
        <p:spPr>
          <a:xfrm>
            <a:off x="8015002" y="868181"/>
            <a:ext cx="2596320" cy="1754326"/>
          </a:xfrm>
          <a:prstGeom prst="rect">
            <a:avLst/>
          </a:prstGeom>
          <a:noFill/>
        </p:spPr>
        <p:txBody>
          <a:bodyPr wrap="square" rtlCol="0">
            <a:spAutoFit/>
          </a:bodyPr>
          <a:lstStyle/>
          <a:p>
            <a:r>
              <a:rPr lang="hu-HU" dirty="0">
                <a:solidFill>
                  <a:srgbClr val="6A6F65"/>
                </a:solidFill>
                <a:latin typeface="Viner Hand ITC" panose="03070502030502020203" pitchFamily="66" charset="0"/>
              </a:rPr>
              <a:t>Egyik leghíresebb alakítása a 1980-ban bemutatott Gulliver az óriások országában című filmben, Gulliver szerepe volt. </a:t>
            </a:r>
            <a:endParaRPr lang="en-GB" dirty="0">
              <a:solidFill>
                <a:srgbClr val="6A6F65"/>
              </a:solidFill>
              <a:latin typeface="Viner Hand ITC" panose="03070502030502020203" pitchFamily="66" charset="0"/>
            </a:endParaRPr>
          </a:p>
        </p:txBody>
      </p:sp>
      <p:pic>
        <p:nvPicPr>
          <p:cNvPr id="47" name="Picture 46">
            <a:extLst>
              <a:ext uri="{FF2B5EF4-FFF2-40B4-BE49-F238E27FC236}">
                <a16:creationId xmlns:a16="http://schemas.microsoft.com/office/drawing/2014/main" id="{48542AF4-A04B-4BD2-8078-D92D403F66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309699">
            <a:off x="8419716" y="4010567"/>
            <a:ext cx="2241382" cy="2241382"/>
          </a:xfrm>
          <a:prstGeom prst="rect">
            <a:avLst/>
          </a:prstGeom>
        </p:spPr>
      </p:pic>
      <p:pic>
        <p:nvPicPr>
          <p:cNvPr id="49" name="Picture 48">
            <a:extLst>
              <a:ext uri="{FF2B5EF4-FFF2-40B4-BE49-F238E27FC236}">
                <a16:creationId xmlns:a16="http://schemas.microsoft.com/office/drawing/2014/main" id="{AFAAFE0C-90F0-4067-BD64-D5CDFCD6C546}"/>
              </a:ext>
            </a:extLst>
          </p:cNvPr>
          <p:cNvPicPr>
            <a:picLocks noChangeAspect="1"/>
          </p:cNvPicPr>
          <p:nvPr/>
        </p:nvPicPr>
        <p:blipFill>
          <a:blip r:embed="rId22">
            <a:extLst>
              <a:ext uri="{BEBA8EAE-BF5A-486C-A8C5-ECC9F3942E4B}">
                <a14:imgProps xmlns:a14="http://schemas.microsoft.com/office/drawing/2010/main">
                  <a14:imgLayer r:embed="rId23">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879624" y="3440840"/>
            <a:ext cx="3363056" cy="3451737"/>
          </a:xfrm>
          <a:prstGeom prst="rect">
            <a:avLst/>
          </a:prstGeom>
          <a:effectLst>
            <a:outerShdw dist="38100" dir="2700000" sx="102000" sy="102000" algn="tl" rotWithShape="0">
              <a:schemeClr val="bg2">
                <a:lumMod val="25000"/>
                <a:alpha val="40000"/>
              </a:schemeClr>
            </a:outerShdw>
          </a:effectLst>
        </p:spPr>
      </p:pic>
      <p:sp>
        <p:nvSpPr>
          <p:cNvPr id="51" name="TextBox 50">
            <a:extLst>
              <a:ext uri="{FF2B5EF4-FFF2-40B4-BE49-F238E27FC236}">
                <a16:creationId xmlns:a16="http://schemas.microsoft.com/office/drawing/2014/main" id="{C4D0E08F-F81A-4E44-A193-3F2B33690C70}"/>
              </a:ext>
            </a:extLst>
          </p:cNvPr>
          <p:cNvSpPr txBox="1"/>
          <p:nvPr/>
        </p:nvSpPr>
        <p:spPr>
          <a:xfrm>
            <a:off x="7174224" y="7406513"/>
            <a:ext cx="4377127" cy="923330"/>
          </a:xfrm>
          <a:prstGeom prst="rect">
            <a:avLst/>
          </a:prstGeom>
          <a:noFill/>
        </p:spPr>
        <p:txBody>
          <a:bodyPr wrap="square" rtlCol="0">
            <a:spAutoFit/>
          </a:bodyPr>
          <a:lstStyle/>
          <a:p>
            <a:r>
              <a:rPr lang="hu-HU" dirty="0">
                <a:solidFill>
                  <a:schemeClr val="bg2">
                    <a:lumMod val="50000"/>
                  </a:schemeClr>
                </a:solidFill>
                <a:latin typeface="Viner Hand ITC" panose="03070502030502020203" pitchFamily="66" charset="0"/>
              </a:rPr>
              <a:t>Számos filmben játszott fő és mellékszerepet 1965-ben és azt megelőzően. A három leghíresebb: </a:t>
            </a:r>
            <a:endParaRPr lang="en-GB" dirty="0">
              <a:solidFill>
                <a:schemeClr val="bg2">
                  <a:lumMod val="50000"/>
                </a:schemeClr>
              </a:solidFill>
              <a:latin typeface="Viner Hand ITC" panose="03070502030502020203" pitchFamily="66" charset="0"/>
            </a:endParaRPr>
          </a:p>
        </p:txBody>
      </p:sp>
    </p:spTree>
    <p:extLst>
      <p:ext uri="{BB962C8B-B14F-4D97-AF65-F5344CB8AC3E}">
        <p14:creationId xmlns:p14="http://schemas.microsoft.com/office/powerpoint/2010/main" val="3539097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28000" b="-128000"/>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82B4106-DE24-49AB-A111-CD061C96B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3890" y="3429000"/>
            <a:ext cx="3260387" cy="3532086"/>
          </a:xfrm>
          <a:prstGeom prst="rect">
            <a:avLst/>
          </a:prstGeom>
        </p:spPr>
      </p:pic>
      <p:pic>
        <p:nvPicPr>
          <p:cNvPr id="29" name="Picture 28">
            <a:extLst>
              <a:ext uri="{FF2B5EF4-FFF2-40B4-BE49-F238E27FC236}">
                <a16:creationId xmlns:a16="http://schemas.microsoft.com/office/drawing/2014/main" id="{25685351-6F34-40DC-B06A-F4A091A46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394804" y="1884547"/>
            <a:ext cx="3724275" cy="5038725"/>
          </a:xfrm>
          <a:prstGeom prst="rect">
            <a:avLst/>
          </a:prstGeom>
        </p:spPr>
      </p:pic>
      <p:pic>
        <p:nvPicPr>
          <p:cNvPr id="52" name="Picture 51">
            <a:extLst>
              <a:ext uri="{FF2B5EF4-FFF2-40B4-BE49-F238E27FC236}">
                <a16:creationId xmlns:a16="http://schemas.microsoft.com/office/drawing/2014/main" id="{002B4826-914B-4313-9084-A1645D731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1809">
            <a:off x="1865345" y="2423619"/>
            <a:ext cx="2751734" cy="2751734"/>
          </a:xfrm>
          <a:prstGeom prst="rect">
            <a:avLst/>
          </a:prstGeom>
          <a:effectLst>
            <a:outerShdw dist="152400" dir="2700000" algn="tl" rotWithShape="0">
              <a:schemeClr val="bg2">
                <a:lumMod val="25000"/>
                <a:alpha val="40000"/>
              </a:schemeClr>
            </a:outerShdw>
          </a:effectLst>
        </p:spPr>
      </p:pic>
      <p:pic>
        <p:nvPicPr>
          <p:cNvPr id="44" name="Picture 43">
            <a:extLst>
              <a:ext uri="{FF2B5EF4-FFF2-40B4-BE49-F238E27FC236}">
                <a16:creationId xmlns:a16="http://schemas.microsoft.com/office/drawing/2014/main" id="{249E2C4D-A045-46BF-A9DC-76C0ABC7E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9895" y="6847542"/>
            <a:ext cx="7164956" cy="3278184"/>
          </a:xfrm>
          <a:prstGeom prst="rect">
            <a:avLst/>
          </a:prstGeom>
          <a:effectLst>
            <a:outerShdw dist="38100" dir="2700000" sx="102000" sy="102000" algn="tl" rotWithShape="0">
              <a:schemeClr val="bg2">
                <a:lumMod val="25000"/>
                <a:alpha val="40000"/>
              </a:schemeClr>
            </a:outerShdw>
          </a:effectLst>
        </p:spPr>
      </p:pic>
      <p:pic>
        <p:nvPicPr>
          <p:cNvPr id="39" name="Picture 38">
            <a:extLst>
              <a:ext uri="{FF2B5EF4-FFF2-40B4-BE49-F238E27FC236}">
                <a16:creationId xmlns:a16="http://schemas.microsoft.com/office/drawing/2014/main" id="{D7EFF1B1-7159-4E70-864E-059FE6B7F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73849" y="3175416"/>
            <a:ext cx="4895850" cy="3848100"/>
          </a:xfrm>
          <a:prstGeom prst="rect">
            <a:avLst/>
          </a:prstGeom>
        </p:spPr>
      </p:pic>
      <p:pic>
        <p:nvPicPr>
          <p:cNvPr id="21" name="Picture 20">
            <a:extLst>
              <a:ext uri="{FF2B5EF4-FFF2-40B4-BE49-F238E27FC236}">
                <a16:creationId xmlns:a16="http://schemas.microsoft.com/office/drawing/2014/main" id="{81A21CC6-E4DF-438F-8983-DCC6CF4391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7130" y="-890148"/>
            <a:ext cx="2192611" cy="3288916"/>
          </a:xfrm>
          <a:prstGeom prst="rect">
            <a:avLst/>
          </a:prstGeom>
          <a:effectLst>
            <a:outerShdw dist="38100" dir="2700000" sx="102000" sy="102000" algn="tl" rotWithShape="0">
              <a:schemeClr val="bg2">
                <a:lumMod val="25000"/>
                <a:alpha val="40000"/>
              </a:schemeClr>
            </a:outerShdw>
          </a:effectLst>
        </p:spPr>
      </p:pic>
      <p:sp>
        <p:nvSpPr>
          <p:cNvPr id="36" name="Oval 35">
            <a:extLst>
              <a:ext uri="{FF2B5EF4-FFF2-40B4-BE49-F238E27FC236}">
                <a16:creationId xmlns:a16="http://schemas.microsoft.com/office/drawing/2014/main" id="{128BA430-EA66-44E2-83A3-9585A64B1E72}"/>
              </a:ext>
            </a:extLst>
          </p:cNvPr>
          <p:cNvSpPr/>
          <p:nvPr/>
        </p:nvSpPr>
        <p:spPr>
          <a:xfrm>
            <a:off x="9933731" y="14343342"/>
            <a:ext cx="222334" cy="222334"/>
          </a:xfrm>
          <a:prstGeom prst="ellipse">
            <a:avLst/>
          </a:prstGeom>
          <a:solidFill>
            <a:srgbClr val="696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4F3A7B6D-CC90-4384-8C7C-E703BAC32868}"/>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rot="20959237">
            <a:off x="2065841" y="7184843"/>
            <a:ext cx="2567690" cy="3144332"/>
          </a:xfrm>
          <a:prstGeom prst="rect">
            <a:avLst/>
          </a:prstGeom>
          <a:effectLst>
            <a:outerShdw blurRad="12700" dist="38100" dir="2700000" sx="103000" sy="103000" algn="tl" rotWithShape="0">
              <a:schemeClr val="bg2">
                <a:lumMod val="25000"/>
                <a:alpha val="40000"/>
              </a:schemeClr>
            </a:outerShdw>
          </a:effectLst>
        </p:spPr>
      </p:pic>
      <p:pic>
        <p:nvPicPr>
          <p:cNvPr id="12" name="Picture 11">
            <a:extLst>
              <a:ext uri="{FF2B5EF4-FFF2-40B4-BE49-F238E27FC236}">
                <a16:creationId xmlns:a16="http://schemas.microsoft.com/office/drawing/2014/main" id="{6BDFAB29-F5F8-4440-AF3C-77CF68F93C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8808" y="7085043"/>
            <a:ext cx="3999582" cy="7389059"/>
          </a:xfrm>
          <a:prstGeom prst="rect">
            <a:avLst/>
          </a:prstGeom>
        </p:spPr>
      </p:pic>
      <p:pic>
        <p:nvPicPr>
          <p:cNvPr id="31" name="Picture 30">
            <a:extLst>
              <a:ext uri="{FF2B5EF4-FFF2-40B4-BE49-F238E27FC236}">
                <a16:creationId xmlns:a16="http://schemas.microsoft.com/office/drawing/2014/main" id="{2B45A55F-264B-49AD-9E21-879E5B48CF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71331" y="10380173"/>
            <a:ext cx="3999582" cy="7389059"/>
          </a:xfrm>
          <a:prstGeom prst="rect">
            <a:avLst/>
          </a:prstGeom>
        </p:spPr>
      </p:pic>
      <p:sp>
        <p:nvSpPr>
          <p:cNvPr id="13" name="Rectangle 12">
            <a:extLst>
              <a:ext uri="{FF2B5EF4-FFF2-40B4-BE49-F238E27FC236}">
                <a16:creationId xmlns:a16="http://schemas.microsoft.com/office/drawing/2014/main" id="{C5E546B6-6C8D-4001-99A0-10D0676E195F}"/>
              </a:ext>
            </a:extLst>
          </p:cNvPr>
          <p:cNvSpPr/>
          <p:nvPr/>
        </p:nvSpPr>
        <p:spPr>
          <a:xfrm rot="21012106">
            <a:off x="2478554" y="8339572"/>
            <a:ext cx="2065222" cy="1200329"/>
          </a:xfrm>
          <a:prstGeom prst="rect">
            <a:avLst/>
          </a:prstGeom>
        </p:spPr>
        <p:txBody>
          <a:bodyPr wrap="square">
            <a:spAutoFit/>
          </a:bodyPr>
          <a:lstStyle/>
          <a:p>
            <a:pPr fontAlgn="base"/>
            <a:r>
              <a:rPr lang="en-GB" sz="2400" b="1" dirty="0">
                <a:solidFill>
                  <a:srgbClr val="6A6F65"/>
                </a:solidFill>
                <a:latin typeface="Roboto"/>
              </a:rPr>
              <a:t>Gulliver </a:t>
            </a:r>
            <a:r>
              <a:rPr lang="en-GB" sz="2400" b="1" dirty="0" err="1">
                <a:solidFill>
                  <a:srgbClr val="6A6F65"/>
                </a:solidFill>
                <a:latin typeface="Roboto"/>
              </a:rPr>
              <a:t>az</a:t>
            </a:r>
            <a:r>
              <a:rPr lang="en-GB" sz="2400" b="1" dirty="0">
                <a:solidFill>
                  <a:srgbClr val="6A6F65"/>
                </a:solidFill>
                <a:latin typeface="Roboto"/>
              </a:rPr>
              <a:t> </a:t>
            </a:r>
            <a:r>
              <a:rPr lang="en-GB" sz="2400" b="1" dirty="0" err="1">
                <a:solidFill>
                  <a:srgbClr val="6A6F65"/>
                </a:solidFill>
                <a:latin typeface="Roboto"/>
              </a:rPr>
              <a:t>óriások</a:t>
            </a:r>
            <a:r>
              <a:rPr lang="en-GB" sz="2400" b="1" dirty="0">
                <a:solidFill>
                  <a:srgbClr val="6A6F65"/>
                </a:solidFill>
                <a:latin typeface="Roboto"/>
              </a:rPr>
              <a:t> </a:t>
            </a:r>
            <a:r>
              <a:rPr lang="en-GB" sz="2400" b="1" dirty="0" err="1">
                <a:solidFill>
                  <a:srgbClr val="6A6F65"/>
                </a:solidFill>
                <a:latin typeface="Roboto"/>
              </a:rPr>
              <a:t>országában</a:t>
            </a:r>
            <a:endParaRPr lang="en-GB" sz="2400" b="1" i="0" dirty="0">
              <a:solidFill>
                <a:srgbClr val="6A6F65"/>
              </a:solidFill>
              <a:effectLst/>
              <a:latin typeface="Roboto"/>
            </a:endParaRPr>
          </a:p>
        </p:txBody>
      </p:sp>
      <p:pic>
        <p:nvPicPr>
          <p:cNvPr id="16" name="Picture 15">
            <a:extLst>
              <a:ext uri="{FF2B5EF4-FFF2-40B4-BE49-F238E27FC236}">
                <a16:creationId xmlns:a16="http://schemas.microsoft.com/office/drawing/2014/main" id="{E84FCB7A-8B87-4CDD-BC8F-88FEE58A8F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97300" y="3213516"/>
            <a:ext cx="4791075" cy="3810000"/>
          </a:xfrm>
          <a:prstGeom prst="rect">
            <a:avLst/>
          </a:prstGeom>
        </p:spPr>
      </p:pic>
      <p:pic>
        <p:nvPicPr>
          <p:cNvPr id="18" name="Picture 17">
            <a:extLst>
              <a:ext uri="{FF2B5EF4-FFF2-40B4-BE49-F238E27FC236}">
                <a16:creationId xmlns:a16="http://schemas.microsoft.com/office/drawing/2014/main" id="{5C3C805B-61CC-44FB-827F-9897C0AAA0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6444" y="3783285"/>
            <a:ext cx="1838325" cy="3190875"/>
          </a:xfrm>
          <a:prstGeom prst="rect">
            <a:avLst/>
          </a:prstGeom>
        </p:spPr>
      </p:pic>
      <p:pic>
        <p:nvPicPr>
          <p:cNvPr id="41" name="Picture 40">
            <a:extLst>
              <a:ext uri="{FF2B5EF4-FFF2-40B4-BE49-F238E27FC236}">
                <a16:creationId xmlns:a16="http://schemas.microsoft.com/office/drawing/2014/main" id="{50B39813-C6AB-463F-B373-AA55EB4E06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06225" y="3242091"/>
            <a:ext cx="4838700" cy="3781425"/>
          </a:xfrm>
          <a:prstGeom prst="rect">
            <a:avLst/>
          </a:prstGeom>
        </p:spPr>
      </p:pic>
      <p:pic>
        <p:nvPicPr>
          <p:cNvPr id="47" name="Picture 46">
            <a:extLst>
              <a:ext uri="{FF2B5EF4-FFF2-40B4-BE49-F238E27FC236}">
                <a16:creationId xmlns:a16="http://schemas.microsoft.com/office/drawing/2014/main" id="{48542AF4-A04B-4BD2-8078-D92D403F66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09699">
            <a:off x="8419716" y="9259479"/>
            <a:ext cx="2241382" cy="2241382"/>
          </a:xfrm>
          <a:prstGeom prst="rect">
            <a:avLst/>
          </a:prstGeom>
        </p:spPr>
      </p:pic>
      <p:pic>
        <p:nvPicPr>
          <p:cNvPr id="49" name="Picture 48">
            <a:extLst>
              <a:ext uri="{FF2B5EF4-FFF2-40B4-BE49-F238E27FC236}">
                <a16:creationId xmlns:a16="http://schemas.microsoft.com/office/drawing/2014/main" id="{AFAAFE0C-90F0-4067-BD64-D5CDFCD6C546}"/>
              </a:ext>
            </a:extLst>
          </p:cNvPr>
          <p:cNvPicPr>
            <a:picLocks noChangeAspect="1"/>
          </p:cNvPicPr>
          <p:nvPr/>
        </p:nvPicPr>
        <p:blipFill>
          <a:blip r:embed="rId16">
            <a:extLst>
              <a:ext uri="{BEBA8EAE-BF5A-486C-A8C5-ECC9F3942E4B}">
                <a14:imgProps xmlns:a14="http://schemas.microsoft.com/office/drawing/2010/main">
                  <a14:imgLayer r:embed="rId17">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858879" y="8654304"/>
            <a:ext cx="3363056" cy="3451737"/>
          </a:xfrm>
          <a:prstGeom prst="rect">
            <a:avLst/>
          </a:prstGeom>
          <a:effectLst>
            <a:outerShdw dist="38100" dir="2700000" sx="102000" sy="102000" algn="tl" rotWithShape="0">
              <a:schemeClr val="bg2">
                <a:lumMod val="25000"/>
                <a:alpha val="40000"/>
              </a:schemeClr>
            </a:outerShdw>
          </a:effectLst>
        </p:spPr>
      </p:pic>
      <p:pic>
        <p:nvPicPr>
          <p:cNvPr id="3" name="Picture 2">
            <a:extLst>
              <a:ext uri="{FF2B5EF4-FFF2-40B4-BE49-F238E27FC236}">
                <a16:creationId xmlns:a16="http://schemas.microsoft.com/office/drawing/2014/main" id="{75980214-B45A-475F-A979-12C3768F416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824" y="-230400"/>
            <a:ext cx="3481510" cy="3288916"/>
          </a:xfrm>
          <a:prstGeom prst="rect">
            <a:avLst/>
          </a:prstGeom>
        </p:spPr>
      </p:pic>
      <p:sp>
        <p:nvSpPr>
          <p:cNvPr id="9" name="TextBox 8">
            <a:extLst>
              <a:ext uri="{FF2B5EF4-FFF2-40B4-BE49-F238E27FC236}">
                <a16:creationId xmlns:a16="http://schemas.microsoft.com/office/drawing/2014/main" id="{6D387D5A-8A3B-4841-8823-DB361F324114}"/>
              </a:ext>
            </a:extLst>
          </p:cNvPr>
          <p:cNvSpPr txBox="1"/>
          <p:nvPr/>
        </p:nvSpPr>
        <p:spPr>
          <a:xfrm>
            <a:off x="320842" y="1028183"/>
            <a:ext cx="2192611" cy="1477328"/>
          </a:xfrm>
          <a:prstGeom prst="rect">
            <a:avLst/>
          </a:prstGeom>
          <a:noFill/>
        </p:spPr>
        <p:txBody>
          <a:bodyPr wrap="square" rtlCol="0">
            <a:spAutoFit/>
          </a:bodyPr>
          <a:lstStyle/>
          <a:p>
            <a:pPr algn="ctr"/>
            <a:r>
              <a:rPr lang="hu-HU" dirty="0">
                <a:solidFill>
                  <a:srgbClr val="6A6F65"/>
                </a:solidFill>
                <a:latin typeface="Viner Hand ITC" panose="03070502030502020203" pitchFamily="66" charset="0"/>
              </a:rPr>
              <a:t>Díjak és kitüntetések melyeket pályafutása alatt kapott</a:t>
            </a:r>
            <a:endParaRPr lang="en-GB" dirty="0">
              <a:solidFill>
                <a:srgbClr val="6A6F65"/>
              </a:solidFill>
              <a:latin typeface="Viner Hand ITC" panose="03070502030502020203" pitchFamily="66" charset="0"/>
            </a:endParaRPr>
          </a:p>
        </p:txBody>
      </p:sp>
      <p:pic>
        <p:nvPicPr>
          <p:cNvPr id="11" name="Picture 10">
            <a:extLst>
              <a:ext uri="{FF2B5EF4-FFF2-40B4-BE49-F238E27FC236}">
                <a16:creationId xmlns:a16="http://schemas.microsoft.com/office/drawing/2014/main" id="{A6E33148-610F-45C2-85BB-7D4460195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1809">
            <a:off x="2108929" y="2725895"/>
            <a:ext cx="2751734" cy="2751734"/>
          </a:xfrm>
          <a:prstGeom prst="rect">
            <a:avLst/>
          </a:prstGeom>
          <a:effectLst>
            <a:outerShdw dist="152400" dir="2700000" algn="tl" rotWithShape="0">
              <a:schemeClr val="bg2">
                <a:lumMod val="25000"/>
                <a:alpha val="40000"/>
              </a:schemeClr>
            </a:outerShdw>
          </a:effectLst>
        </p:spPr>
      </p:pic>
      <p:pic>
        <p:nvPicPr>
          <p:cNvPr id="37" name="Picture 36">
            <a:extLst>
              <a:ext uri="{FF2B5EF4-FFF2-40B4-BE49-F238E27FC236}">
                <a16:creationId xmlns:a16="http://schemas.microsoft.com/office/drawing/2014/main" id="{66683F08-C522-47A2-BA69-E216CBE76E3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95151" y="1675073"/>
            <a:ext cx="3934024" cy="5201653"/>
          </a:xfrm>
          <a:prstGeom prst="rect">
            <a:avLst/>
          </a:prstGeom>
          <a:effectLst>
            <a:outerShdw dist="63500" dir="2400000" sx="102000" sy="102000" algn="tl" rotWithShape="0">
              <a:schemeClr val="bg2">
                <a:lumMod val="25000"/>
                <a:alpha val="40000"/>
              </a:schemeClr>
            </a:outerShdw>
          </a:effectLst>
        </p:spPr>
      </p:pic>
      <p:pic>
        <p:nvPicPr>
          <p:cNvPr id="43" name="Picture 42">
            <a:extLst>
              <a:ext uri="{FF2B5EF4-FFF2-40B4-BE49-F238E27FC236}">
                <a16:creationId xmlns:a16="http://schemas.microsoft.com/office/drawing/2014/main" id="{4F28A18B-E9A5-4E0E-8B54-ABA435535540}"/>
              </a:ext>
            </a:extLst>
          </p:cNvPr>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4672187" y="2779393"/>
            <a:ext cx="3456109" cy="2596734"/>
          </a:xfrm>
          <a:prstGeom prst="rect">
            <a:avLst/>
          </a:prstGeom>
          <a:effectLst>
            <a:outerShdw dist="38100" dir="2700000" sx="102000" sy="102000" algn="tl" rotWithShape="0">
              <a:schemeClr val="bg2">
                <a:lumMod val="25000"/>
                <a:alpha val="40000"/>
              </a:schemeClr>
            </a:outerShdw>
          </a:effectLst>
        </p:spPr>
      </p:pic>
      <p:sp>
        <p:nvSpPr>
          <p:cNvPr id="46" name="TextBox 45">
            <a:extLst>
              <a:ext uri="{FF2B5EF4-FFF2-40B4-BE49-F238E27FC236}">
                <a16:creationId xmlns:a16="http://schemas.microsoft.com/office/drawing/2014/main" id="{8BAA537B-A15A-40DA-94D4-792734BC4110}"/>
              </a:ext>
            </a:extLst>
          </p:cNvPr>
          <p:cNvSpPr txBox="1"/>
          <p:nvPr/>
        </p:nvSpPr>
        <p:spPr>
          <a:xfrm>
            <a:off x="5139311" y="3976291"/>
            <a:ext cx="2720403" cy="400110"/>
          </a:xfrm>
          <a:prstGeom prst="rect">
            <a:avLst/>
          </a:prstGeom>
          <a:noFill/>
        </p:spPr>
        <p:txBody>
          <a:bodyPr wrap="square" rtlCol="0">
            <a:spAutoFit/>
          </a:bodyPr>
          <a:lstStyle/>
          <a:p>
            <a:r>
              <a:rPr lang="hu-HU" sz="2000" dirty="0">
                <a:solidFill>
                  <a:srgbClr val="6A6F65"/>
                </a:solidFill>
                <a:latin typeface="Viner Hand ITC" panose="03070502030502020203" pitchFamily="66" charset="0"/>
              </a:rPr>
              <a:t>2X Jászai Mari-Díj</a:t>
            </a:r>
            <a:endParaRPr lang="en-GB" sz="2000" dirty="0">
              <a:solidFill>
                <a:srgbClr val="6A6F65"/>
              </a:solidFill>
              <a:latin typeface="Viner Hand ITC" panose="03070502030502020203" pitchFamily="66" charset="0"/>
            </a:endParaRPr>
          </a:p>
        </p:txBody>
      </p:sp>
      <p:sp>
        <p:nvSpPr>
          <p:cNvPr id="50" name="TextBox 49">
            <a:extLst>
              <a:ext uri="{FF2B5EF4-FFF2-40B4-BE49-F238E27FC236}">
                <a16:creationId xmlns:a16="http://schemas.microsoft.com/office/drawing/2014/main" id="{D7D6827F-0402-4952-AA11-E8C5B7FC3E0C}"/>
              </a:ext>
            </a:extLst>
          </p:cNvPr>
          <p:cNvSpPr txBox="1"/>
          <p:nvPr/>
        </p:nvSpPr>
        <p:spPr>
          <a:xfrm>
            <a:off x="8015002" y="7470971"/>
            <a:ext cx="2596320" cy="1754326"/>
          </a:xfrm>
          <a:prstGeom prst="rect">
            <a:avLst/>
          </a:prstGeom>
          <a:noFill/>
        </p:spPr>
        <p:txBody>
          <a:bodyPr wrap="square" rtlCol="0">
            <a:spAutoFit/>
          </a:bodyPr>
          <a:lstStyle/>
          <a:p>
            <a:r>
              <a:rPr lang="hu-HU" dirty="0">
                <a:solidFill>
                  <a:srgbClr val="6A6F65"/>
                </a:solidFill>
                <a:latin typeface="Viner Hand ITC" panose="03070502030502020203" pitchFamily="66" charset="0"/>
              </a:rPr>
              <a:t>Egyik leghíresebb alakítása a 1980-ban bemutatott Gulliver az óriások országában című filmben, Gulliver szerepe volt. </a:t>
            </a:r>
            <a:endParaRPr lang="en-GB" dirty="0">
              <a:solidFill>
                <a:srgbClr val="6A6F65"/>
              </a:solidFill>
              <a:latin typeface="Viner Hand ITC" panose="03070502030502020203" pitchFamily="66" charset="0"/>
            </a:endParaRPr>
          </a:p>
        </p:txBody>
      </p:sp>
      <p:pic>
        <p:nvPicPr>
          <p:cNvPr id="51" name="Picture 50">
            <a:extLst>
              <a:ext uri="{FF2B5EF4-FFF2-40B4-BE49-F238E27FC236}">
                <a16:creationId xmlns:a16="http://schemas.microsoft.com/office/drawing/2014/main" id="{16B9B8D0-68CE-4D40-98B7-B416AAFC44FC}"/>
              </a:ext>
            </a:extLst>
          </p:cNvPr>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val="0"/>
              </a:ext>
            </a:extLst>
          </a:blip>
          <a:stretch>
            <a:fillRect/>
          </a:stretch>
        </p:blipFill>
        <p:spPr>
          <a:xfrm>
            <a:off x="9576129" y="1664642"/>
            <a:ext cx="2699397" cy="4826236"/>
          </a:xfrm>
          <a:prstGeom prst="rect">
            <a:avLst/>
          </a:prstGeom>
          <a:effectLst>
            <a:outerShdw dist="38100" dir="2700000" sx="102000" sy="102000" algn="tl" rotWithShape="0">
              <a:schemeClr val="bg2">
                <a:lumMod val="25000"/>
                <a:alpha val="40000"/>
              </a:schemeClr>
            </a:outerShdw>
          </a:effectLst>
        </p:spPr>
      </p:pic>
      <p:sp>
        <p:nvSpPr>
          <p:cNvPr id="48" name="TextBox 47">
            <a:extLst>
              <a:ext uri="{FF2B5EF4-FFF2-40B4-BE49-F238E27FC236}">
                <a16:creationId xmlns:a16="http://schemas.microsoft.com/office/drawing/2014/main" id="{20D6740A-6C20-482C-9897-64975FAFDB53}"/>
              </a:ext>
            </a:extLst>
          </p:cNvPr>
          <p:cNvSpPr txBox="1"/>
          <p:nvPr/>
        </p:nvSpPr>
        <p:spPr>
          <a:xfrm>
            <a:off x="9923631" y="2879023"/>
            <a:ext cx="2268369" cy="2862322"/>
          </a:xfrm>
          <a:prstGeom prst="rect">
            <a:avLst/>
          </a:prstGeom>
          <a:noFill/>
        </p:spPr>
        <p:txBody>
          <a:bodyPr wrap="square" rtlCol="0">
            <a:spAutoFit/>
          </a:bodyPr>
          <a:lstStyle/>
          <a:p>
            <a:pPr marL="285750" indent="-285750">
              <a:buFont typeface="Webdings" panose="05030102010509060703" pitchFamily="18" charset="2"/>
              <a:buChar char=""/>
            </a:pPr>
            <a:r>
              <a:rPr lang="hu-HU" sz="2000" dirty="0">
                <a:solidFill>
                  <a:srgbClr val="6A6F65"/>
                </a:solidFill>
                <a:latin typeface="Viner Hand ITC" panose="03070502030502020203" pitchFamily="66" charset="0"/>
              </a:rPr>
              <a:t>Kossuth-díj</a:t>
            </a:r>
          </a:p>
          <a:p>
            <a:pPr marL="285750" indent="-285750">
              <a:buFont typeface="Webdings" panose="05030102010509060703" pitchFamily="18" charset="2"/>
              <a:buChar char=""/>
            </a:pPr>
            <a:r>
              <a:rPr lang="hu-HU" sz="2000" dirty="0">
                <a:solidFill>
                  <a:srgbClr val="6A6F65"/>
                </a:solidFill>
                <a:latin typeface="Viner Hand ITC" panose="03070502030502020203" pitchFamily="66" charset="0"/>
              </a:rPr>
              <a:t>Magyarország Érdemes Művésze díj</a:t>
            </a:r>
          </a:p>
          <a:p>
            <a:pPr marL="285750" indent="-285750">
              <a:buFont typeface="Webdings" panose="05030102010509060703" pitchFamily="18" charset="2"/>
              <a:buChar char=""/>
            </a:pPr>
            <a:r>
              <a:rPr lang="hu-HU" sz="2000" dirty="0">
                <a:solidFill>
                  <a:srgbClr val="6A6F65"/>
                </a:solidFill>
                <a:latin typeface="Viner Hand ITC" panose="03070502030502020203" pitchFamily="66" charset="0"/>
              </a:rPr>
              <a:t>Magyarország Kiváló Művésze díj</a:t>
            </a:r>
          </a:p>
          <a:p>
            <a:pPr marL="285750" indent="-285750">
              <a:buFont typeface="Webdings" panose="05030102010509060703" pitchFamily="18" charset="2"/>
              <a:buChar char=""/>
            </a:pPr>
            <a:endParaRPr lang="hu-HU" sz="2000" dirty="0">
              <a:solidFill>
                <a:srgbClr val="6A6F65"/>
              </a:solidFill>
              <a:latin typeface="Viner Hand ITC" panose="03070502030502020203" pitchFamily="66" charset="0"/>
            </a:endParaRPr>
          </a:p>
          <a:p>
            <a:pPr marL="285750" indent="-285750">
              <a:buFont typeface="Webdings" panose="05030102010509060703" pitchFamily="18" charset="2"/>
              <a:buChar char=""/>
            </a:pPr>
            <a:endParaRPr lang="en-GB" sz="2000" dirty="0">
              <a:solidFill>
                <a:srgbClr val="6A6F65"/>
              </a:solidFill>
              <a:latin typeface="Viner Hand ITC" panose="03070502030502020203" pitchFamily="66" charset="0"/>
            </a:endParaRPr>
          </a:p>
        </p:txBody>
      </p:sp>
      <p:pic>
        <p:nvPicPr>
          <p:cNvPr id="25" name="Picture 24">
            <a:extLst>
              <a:ext uri="{FF2B5EF4-FFF2-40B4-BE49-F238E27FC236}">
                <a16:creationId xmlns:a16="http://schemas.microsoft.com/office/drawing/2014/main" id="{23CDFA15-0D50-4B99-BC6A-26AEB2A94F68}"/>
              </a:ext>
            </a:extLst>
          </p:cNvPr>
          <p:cNvPicPr>
            <a:picLocks noChangeAspect="1"/>
          </p:cNvPicPr>
          <p:nvPr/>
        </p:nvPicPr>
        <p:blipFill>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tretch>
            <a:fillRect/>
          </a:stretch>
        </p:blipFill>
        <p:spPr>
          <a:xfrm rot="1022884">
            <a:off x="612339" y="-3187684"/>
            <a:ext cx="2720521" cy="2860178"/>
          </a:xfrm>
          <a:prstGeom prst="rect">
            <a:avLst/>
          </a:prstGeom>
          <a:effectLst>
            <a:outerShdw dist="38100" dir="2700000" sx="102000" sy="102000" algn="tl" rotWithShape="0">
              <a:schemeClr val="bg2">
                <a:lumMod val="25000"/>
                <a:alpha val="40000"/>
              </a:schemeClr>
            </a:outerShdw>
          </a:effectLst>
        </p:spPr>
      </p:pic>
      <p:sp>
        <p:nvSpPr>
          <p:cNvPr id="26" name="TextBox 25">
            <a:extLst>
              <a:ext uri="{FF2B5EF4-FFF2-40B4-BE49-F238E27FC236}">
                <a16:creationId xmlns:a16="http://schemas.microsoft.com/office/drawing/2014/main" id="{A7410132-B136-4843-AD09-B987195B464E}"/>
              </a:ext>
            </a:extLst>
          </p:cNvPr>
          <p:cNvSpPr txBox="1"/>
          <p:nvPr/>
        </p:nvSpPr>
        <p:spPr>
          <a:xfrm rot="1166992">
            <a:off x="919089" y="-3696038"/>
            <a:ext cx="2107020" cy="477054"/>
          </a:xfrm>
          <a:prstGeom prst="rect">
            <a:avLst/>
          </a:prstGeom>
          <a:noFill/>
        </p:spPr>
        <p:txBody>
          <a:bodyPr wrap="square" rtlCol="0">
            <a:spAutoFit/>
          </a:bodyPr>
          <a:lstStyle/>
          <a:p>
            <a:r>
              <a:rPr lang="hu-HU" sz="2500" dirty="0">
                <a:latin typeface="Viner Hand ITC" panose="03070502030502020203" pitchFamily="66" charset="0"/>
              </a:rPr>
              <a:t>Összefoglalás</a:t>
            </a:r>
            <a:endParaRPr lang="en-GB" sz="2500" dirty="0">
              <a:latin typeface="Viner Hand ITC" panose="03070502030502020203" pitchFamily="66" charset="0"/>
            </a:endParaRPr>
          </a:p>
        </p:txBody>
      </p:sp>
      <p:pic>
        <p:nvPicPr>
          <p:cNvPr id="32" name="Picture 31">
            <a:extLst>
              <a:ext uri="{FF2B5EF4-FFF2-40B4-BE49-F238E27FC236}">
                <a16:creationId xmlns:a16="http://schemas.microsoft.com/office/drawing/2014/main" id="{8B13BD81-8436-4B72-B8EB-CB1F213EA81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144688" y="2560669"/>
            <a:ext cx="7632059" cy="4297331"/>
          </a:xfrm>
          <a:prstGeom prst="rect">
            <a:avLst/>
          </a:prstGeom>
        </p:spPr>
      </p:pic>
      <p:sp>
        <p:nvSpPr>
          <p:cNvPr id="33" name="TextBox 32">
            <a:extLst>
              <a:ext uri="{FF2B5EF4-FFF2-40B4-BE49-F238E27FC236}">
                <a16:creationId xmlns:a16="http://schemas.microsoft.com/office/drawing/2014/main" id="{651EB2BF-E9FF-4B47-AAC5-0E361027F2FC}"/>
              </a:ext>
            </a:extLst>
          </p:cNvPr>
          <p:cNvSpPr txBox="1"/>
          <p:nvPr/>
        </p:nvSpPr>
        <p:spPr>
          <a:xfrm>
            <a:off x="3484796" y="-6606920"/>
            <a:ext cx="5098993" cy="5909310"/>
          </a:xfrm>
          <a:prstGeom prst="rect">
            <a:avLst/>
          </a:prstGeom>
          <a:noFill/>
        </p:spPr>
        <p:txBody>
          <a:bodyPr wrap="square" rtlCol="0">
            <a:spAutoFit/>
          </a:bodyPr>
          <a:lstStyle/>
          <a:p>
            <a:r>
              <a:rPr lang="hu-HU" dirty="0">
                <a:solidFill>
                  <a:srgbClr val="696D65"/>
                </a:solidFill>
                <a:latin typeface="Viner Hand ITC" panose="03070502030502020203" pitchFamily="66" charset="0"/>
              </a:rPr>
              <a:t> Kozák András egy azon kevés emberek közé tartozik, akik képesek voltak éveken keresztül dominálni a filmvásznakat és színpadokat. Tehetsége már akkor egyértelművé vált, mikor pusztán főiskolás évei alatt számos filmben szerepelt. 1962 és 2005 között közel 130 filmben szerepelt, akár főhősként vagy akár csak egy apró szerepben parányi szöveggel is képes volt mindig kihozni karaktereiből a legtöbbet. </a:t>
            </a:r>
            <a:br>
              <a:rPr lang="hu-HU" dirty="0">
                <a:solidFill>
                  <a:srgbClr val="696D65"/>
                </a:solidFill>
                <a:latin typeface="Viner Hand ITC" panose="03070502030502020203" pitchFamily="66" charset="0"/>
              </a:rPr>
            </a:br>
            <a:r>
              <a:rPr lang="hu-HU" dirty="0">
                <a:solidFill>
                  <a:srgbClr val="696D65"/>
                </a:solidFill>
                <a:latin typeface="Viner Hand ITC" panose="03070502030502020203" pitchFamily="66" charset="0"/>
              </a:rPr>
              <a:t> Bárkit kérdeztem vele kapcsolatban, mit tudnak róla és szerintük mit kéne írnom róla, mindenki perceken keresztül mesélt róla mindenféle lényegre törő gondolat nélkül. Habár nem az én generációm volt az, amit éveken keresztül nevettetett és siratott, de mégis érzem azt az erős kötődést melyet ő hozott létre az előző generációk és a színészet között. </a:t>
            </a:r>
          </a:p>
          <a:p>
            <a:r>
              <a:rPr lang="hu-HU" dirty="0">
                <a:solidFill>
                  <a:srgbClr val="696D65"/>
                </a:solidFill>
                <a:latin typeface="Viner Hand ITC" panose="03070502030502020203" pitchFamily="66" charset="0"/>
              </a:rPr>
              <a:t> Olyan munkát végzett, melyet sokan mások képtelenek lennének. </a:t>
            </a:r>
            <a:endParaRPr lang="en-GB" dirty="0">
              <a:solidFill>
                <a:srgbClr val="696D65"/>
              </a:solidFill>
              <a:latin typeface="Viner Hand ITC" panose="03070502030502020203" pitchFamily="66" charset="0"/>
            </a:endParaRPr>
          </a:p>
        </p:txBody>
      </p:sp>
    </p:spTree>
    <p:extLst>
      <p:ext uri="{BB962C8B-B14F-4D97-AF65-F5344CB8AC3E}">
        <p14:creationId xmlns:p14="http://schemas.microsoft.com/office/powerpoint/2010/main" val="1886385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28000" b="-128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CCCF25-7674-4738-AE6E-5C631569A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09201" y="1884547"/>
            <a:ext cx="3724275" cy="5038725"/>
          </a:xfrm>
          <a:prstGeom prst="rect">
            <a:avLst/>
          </a:prstGeom>
        </p:spPr>
      </p:pic>
      <p:pic>
        <p:nvPicPr>
          <p:cNvPr id="52" name="Picture 51">
            <a:extLst>
              <a:ext uri="{FF2B5EF4-FFF2-40B4-BE49-F238E27FC236}">
                <a16:creationId xmlns:a16="http://schemas.microsoft.com/office/drawing/2014/main" id="{002B4826-914B-4313-9084-A1645D731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1809">
            <a:off x="1865344" y="7043745"/>
            <a:ext cx="2751734" cy="2751734"/>
          </a:xfrm>
          <a:prstGeom prst="rect">
            <a:avLst/>
          </a:prstGeom>
          <a:effectLst>
            <a:outerShdw dist="152400" dir="2700000" algn="tl" rotWithShape="0">
              <a:schemeClr val="bg2">
                <a:lumMod val="25000"/>
                <a:alpha val="40000"/>
              </a:schemeClr>
            </a:outerShdw>
          </a:effectLst>
        </p:spPr>
      </p:pic>
      <p:pic>
        <p:nvPicPr>
          <p:cNvPr id="21" name="Picture 20">
            <a:extLst>
              <a:ext uri="{FF2B5EF4-FFF2-40B4-BE49-F238E27FC236}">
                <a16:creationId xmlns:a16="http://schemas.microsoft.com/office/drawing/2014/main" id="{81A21CC6-E4DF-438F-8983-DCC6CF4391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2915" y="-890148"/>
            <a:ext cx="2192611" cy="3288916"/>
          </a:xfrm>
          <a:prstGeom prst="rect">
            <a:avLst/>
          </a:prstGeom>
          <a:effectLst>
            <a:outerShdw dist="38100" dir="2700000" sx="102000" sy="102000" algn="tl" rotWithShape="0">
              <a:schemeClr val="bg2">
                <a:lumMod val="25000"/>
                <a:alpha val="40000"/>
              </a:schemeClr>
            </a:outerShdw>
          </a:effectLst>
        </p:spPr>
      </p:pic>
      <p:pic>
        <p:nvPicPr>
          <p:cNvPr id="3" name="Picture 2">
            <a:extLst>
              <a:ext uri="{FF2B5EF4-FFF2-40B4-BE49-F238E27FC236}">
                <a16:creationId xmlns:a16="http://schemas.microsoft.com/office/drawing/2014/main" id="{75980214-B45A-475F-A979-12C3768F4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86" y="-230400"/>
            <a:ext cx="3481510" cy="3288916"/>
          </a:xfrm>
          <a:prstGeom prst="rect">
            <a:avLst/>
          </a:prstGeom>
        </p:spPr>
      </p:pic>
      <p:sp>
        <p:nvSpPr>
          <p:cNvPr id="9" name="TextBox 8">
            <a:extLst>
              <a:ext uri="{FF2B5EF4-FFF2-40B4-BE49-F238E27FC236}">
                <a16:creationId xmlns:a16="http://schemas.microsoft.com/office/drawing/2014/main" id="{6D387D5A-8A3B-4841-8823-DB361F324114}"/>
              </a:ext>
            </a:extLst>
          </p:cNvPr>
          <p:cNvSpPr txBox="1"/>
          <p:nvPr/>
        </p:nvSpPr>
        <p:spPr>
          <a:xfrm>
            <a:off x="-2963520" y="1028183"/>
            <a:ext cx="2192611" cy="1477328"/>
          </a:xfrm>
          <a:prstGeom prst="rect">
            <a:avLst/>
          </a:prstGeom>
          <a:noFill/>
        </p:spPr>
        <p:txBody>
          <a:bodyPr wrap="square" rtlCol="0">
            <a:spAutoFit/>
          </a:bodyPr>
          <a:lstStyle/>
          <a:p>
            <a:pPr algn="ctr"/>
            <a:r>
              <a:rPr lang="hu-HU" dirty="0">
                <a:solidFill>
                  <a:srgbClr val="6A6F65"/>
                </a:solidFill>
                <a:latin typeface="Viner Hand ITC" panose="03070502030502020203" pitchFamily="66" charset="0"/>
              </a:rPr>
              <a:t>Díjak és kitüntetések melyeket pályafutása alatt kapott</a:t>
            </a:r>
            <a:endParaRPr lang="en-GB" dirty="0">
              <a:solidFill>
                <a:srgbClr val="6A6F65"/>
              </a:solidFill>
              <a:latin typeface="Viner Hand ITC" panose="03070502030502020203" pitchFamily="66" charset="0"/>
            </a:endParaRPr>
          </a:p>
        </p:txBody>
      </p:sp>
      <p:pic>
        <p:nvPicPr>
          <p:cNvPr id="11" name="Picture 10">
            <a:extLst>
              <a:ext uri="{FF2B5EF4-FFF2-40B4-BE49-F238E27FC236}">
                <a16:creationId xmlns:a16="http://schemas.microsoft.com/office/drawing/2014/main" id="{A6E33148-610F-45C2-85BB-7D4460195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1809">
            <a:off x="2108929" y="8288042"/>
            <a:ext cx="2751734" cy="2751734"/>
          </a:xfrm>
          <a:prstGeom prst="rect">
            <a:avLst/>
          </a:prstGeom>
          <a:effectLst>
            <a:outerShdw dist="152400" dir="2700000" algn="tl" rotWithShape="0">
              <a:schemeClr val="bg2">
                <a:lumMod val="25000"/>
                <a:alpha val="40000"/>
              </a:schemeClr>
            </a:outerShdw>
          </a:effectLst>
        </p:spPr>
      </p:pic>
      <p:pic>
        <p:nvPicPr>
          <p:cNvPr id="37" name="Picture 36">
            <a:extLst>
              <a:ext uri="{FF2B5EF4-FFF2-40B4-BE49-F238E27FC236}">
                <a16:creationId xmlns:a16="http://schemas.microsoft.com/office/drawing/2014/main" id="{66683F08-C522-47A2-BA69-E216CBE76E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5151" y="8411056"/>
            <a:ext cx="3934024" cy="5201653"/>
          </a:xfrm>
          <a:prstGeom prst="rect">
            <a:avLst/>
          </a:prstGeom>
          <a:effectLst>
            <a:outerShdw dist="63500" dir="2400000" sx="102000" sy="102000" algn="tl" rotWithShape="0">
              <a:schemeClr val="bg2">
                <a:lumMod val="25000"/>
                <a:alpha val="40000"/>
              </a:schemeClr>
            </a:outerShdw>
          </a:effectLst>
        </p:spPr>
      </p:pic>
      <p:pic>
        <p:nvPicPr>
          <p:cNvPr id="43" name="Picture 42">
            <a:extLst>
              <a:ext uri="{FF2B5EF4-FFF2-40B4-BE49-F238E27FC236}">
                <a16:creationId xmlns:a16="http://schemas.microsoft.com/office/drawing/2014/main" id="{4F28A18B-E9A5-4E0E-8B54-ABA435535540}"/>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4672187" y="10709273"/>
            <a:ext cx="3456109" cy="2596734"/>
          </a:xfrm>
          <a:prstGeom prst="rect">
            <a:avLst/>
          </a:prstGeom>
          <a:effectLst>
            <a:outerShdw dist="38100" dir="2700000" sx="102000" sy="102000" algn="tl" rotWithShape="0">
              <a:schemeClr val="bg2">
                <a:lumMod val="25000"/>
                <a:alpha val="40000"/>
              </a:schemeClr>
            </a:outerShdw>
          </a:effectLst>
        </p:spPr>
      </p:pic>
      <p:sp>
        <p:nvSpPr>
          <p:cNvPr id="46" name="TextBox 45">
            <a:extLst>
              <a:ext uri="{FF2B5EF4-FFF2-40B4-BE49-F238E27FC236}">
                <a16:creationId xmlns:a16="http://schemas.microsoft.com/office/drawing/2014/main" id="{8BAA537B-A15A-40DA-94D4-792734BC4110}"/>
              </a:ext>
            </a:extLst>
          </p:cNvPr>
          <p:cNvSpPr txBox="1"/>
          <p:nvPr/>
        </p:nvSpPr>
        <p:spPr>
          <a:xfrm>
            <a:off x="5139311" y="11906171"/>
            <a:ext cx="2720403" cy="400110"/>
          </a:xfrm>
          <a:prstGeom prst="rect">
            <a:avLst/>
          </a:prstGeom>
          <a:noFill/>
        </p:spPr>
        <p:txBody>
          <a:bodyPr wrap="square" rtlCol="0">
            <a:spAutoFit/>
          </a:bodyPr>
          <a:lstStyle/>
          <a:p>
            <a:r>
              <a:rPr lang="hu-HU" sz="2000" dirty="0">
                <a:solidFill>
                  <a:srgbClr val="6A6F65"/>
                </a:solidFill>
                <a:latin typeface="Viner Hand ITC" panose="03070502030502020203" pitchFamily="66" charset="0"/>
              </a:rPr>
              <a:t>2X Jászai Mari-Díj</a:t>
            </a:r>
            <a:endParaRPr lang="en-GB" sz="2000" dirty="0">
              <a:solidFill>
                <a:srgbClr val="6A6F65"/>
              </a:solidFill>
              <a:latin typeface="Viner Hand ITC" panose="03070502030502020203" pitchFamily="66" charset="0"/>
            </a:endParaRPr>
          </a:p>
        </p:txBody>
      </p:sp>
      <p:pic>
        <p:nvPicPr>
          <p:cNvPr id="51" name="Picture 50">
            <a:extLst>
              <a:ext uri="{FF2B5EF4-FFF2-40B4-BE49-F238E27FC236}">
                <a16:creationId xmlns:a16="http://schemas.microsoft.com/office/drawing/2014/main" id="{16B9B8D0-68CE-4D40-98B7-B416AAFC44FC}"/>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9576129" y="6858000"/>
            <a:ext cx="2699397" cy="4826236"/>
          </a:xfrm>
          <a:prstGeom prst="rect">
            <a:avLst/>
          </a:prstGeom>
          <a:effectLst>
            <a:outerShdw dist="38100" dir="2700000" sx="102000" sy="102000" algn="tl" rotWithShape="0">
              <a:schemeClr val="bg2">
                <a:lumMod val="25000"/>
                <a:alpha val="40000"/>
              </a:schemeClr>
            </a:outerShdw>
          </a:effectLst>
        </p:spPr>
      </p:pic>
      <p:sp>
        <p:nvSpPr>
          <p:cNvPr id="48" name="TextBox 47">
            <a:extLst>
              <a:ext uri="{FF2B5EF4-FFF2-40B4-BE49-F238E27FC236}">
                <a16:creationId xmlns:a16="http://schemas.microsoft.com/office/drawing/2014/main" id="{20D6740A-6C20-482C-9897-64975FAFDB53}"/>
              </a:ext>
            </a:extLst>
          </p:cNvPr>
          <p:cNvSpPr txBox="1"/>
          <p:nvPr/>
        </p:nvSpPr>
        <p:spPr>
          <a:xfrm>
            <a:off x="9923631" y="8072381"/>
            <a:ext cx="2268369" cy="2862322"/>
          </a:xfrm>
          <a:prstGeom prst="rect">
            <a:avLst/>
          </a:prstGeom>
          <a:noFill/>
        </p:spPr>
        <p:txBody>
          <a:bodyPr wrap="square" rtlCol="0">
            <a:spAutoFit/>
          </a:bodyPr>
          <a:lstStyle/>
          <a:p>
            <a:pPr marL="285750" indent="-285750">
              <a:buFont typeface="Webdings" panose="05030102010509060703" pitchFamily="18" charset="2"/>
              <a:buChar char=""/>
            </a:pPr>
            <a:r>
              <a:rPr lang="hu-HU" sz="2000" dirty="0">
                <a:solidFill>
                  <a:srgbClr val="6A6F65"/>
                </a:solidFill>
                <a:latin typeface="Viner Hand ITC" panose="03070502030502020203" pitchFamily="66" charset="0"/>
              </a:rPr>
              <a:t>Kossuth-díj</a:t>
            </a:r>
          </a:p>
          <a:p>
            <a:pPr marL="285750" indent="-285750">
              <a:buFont typeface="Webdings" panose="05030102010509060703" pitchFamily="18" charset="2"/>
              <a:buChar char=""/>
            </a:pPr>
            <a:r>
              <a:rPr lang="hu-HU" sz="2000" dirty="0">
                <a:solidFill>
                  <a:srgbClr val="6A6F65"/>
                </a:solidFill>
                <a:latin typeface="Viner Hand ITC" panose="03070502030502020203" pitchFamily="66" charset="0"/>
              </a:rPr>
              <a:t>Magyarország Érdemes Művésze díj</a:t>
            </a:r>
          </a:p>
          <a:p>
            <a:pPr marL="285750" indent="-285750">
              <a:buFont typeface="Webdings" panose="05030102010509060703" pitchFamily="18" charset="2"/>
              <a:buChar char=""/>
            </a:pPr>
            <a:r>
              <a:rPr lang="hu-HU" sz="2000" dirty="0">
                <a:solidFill>
                  <a:srgbClr val="6A6F65"/>
                </a:solidFill>
                <a:latin typeface="Viner Hand ITC" panose="03070502030502020203" pitchFamily="66" charset="0"/>
              </a:rPr>
              <a:t>Magyarország Kiváló Művésze díj</a:t>
            </a:r>
          </a:p>
          <a:p>
            <a:pPr marL="285750" indent="-285750">
              <a:buFont typeface="Webdings" panose="05030102010509060703" pitchFamily="18" charset="2"/>
              <a:buChar char=""/>
            </a:pPr>
            <a:endParaRPr lang="hu-HU" sz="2000" dirty="0">
              <a:solidFill>
                <a:srgbClr val="6A6F65"/>
              </a:solidFill>
              <a:latin typeface="Viner Hand ITC" panose="03070502030502020203" pitchFamily="66" charset="0"/>
            </a:endParaRPr>
          </a:p>
          <a:p>
            <a:pPr marL="285750" indent="-285750">
              <a:buFont typeface="Webdings" panose="05030102010509060703" pitchFamily="18" charset="2"/>
              <a:buChar char=""/>
            </a:pPr>
            <a:endParaRPr lang="en-GB" sz="2000" dirty="0">
              <a:solidFill>
                <a:srgbClr val="6A6F65"/>
              </a:solidFill>
              <a:latin typeface="Viner Hand ITC" panose="03070502030502020203" pitchFamily="66" charset="0"/>
            </a:endParaRPr>
          </a:p>
        </p:txBody>
      </p:sp>
      <p:pic>
        <p:nvPicPr>
          <p:cNvPr id="25" name="Picture 24">
            <a:extLst>
              <a:ext uri="{FF2B5EF4-FFF2-40B4-BE49-F238E27FC236}">
                <a16:creationId xmlns:a16="http://schemas.microsoft.com/office/drawing/2014/main" id="{1417EF4D-7D64-475E-A1BD-AE45A72E4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4626" y="2560669"/>
            <a:ext cx="7632059" cy="4297331"/>
          </a:xfrm>
          <a:prstGeom prst="rect">
            <a:avLst/>
          </a:prstGeom>
        </p:spPr>
      </p:pic>
      <p:pic>
        <p:nvPicPr>
          <p:cNvPr id="6" name="Picture 5">
            <a:extLst>
              <a:ext uri="{FF2B5EF4-FFF2-40B4-BE49-F238E27FC236}">
                <a16:creationId xmlns:a16="http://schemas.microsoft.com/office/drawing/2014/main" id="{F18ABABC-3D11-4030-986C-5B5C67524D3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rot="1022884">
            <a:off x="612338" y="-16032"/>
            <a:ext cx="2720521" cy="2860178"/>
          </a:xfrm>
          <a:prstGeom prst="rect">
            <a:avLst/>
          </a:prstGeom>
          <a:effectLst>
            <a:outerShdw dist="38100" dir="2700000" sx="102000" sy="102000" algn="tl" rotWithShape="0">
              <a:schemeClr val="bg2">
                <a:lumMod val="25000"/>
                <a:alpha val="40000"/>
              </a:schemeClr>
            </a:outerShdw>
          </a:effectLst>
        </p:spPr>
      </p:pic>
      <p:sp>
        <p:nvSpPr>
          <p:cNvPr id="4" name="TextBox 3">
            <a:extLst>
              <a:ext uri="{FF2B5EF4-FFF2-40B4-BE49-F238E27FC236}">
                <a16:creationId xmlns:a16="http://schemas.microsoft.com/office/drawing/2014/main" id="{4E82D017-A18B-4566-AD81-9FBFAA845106}"/>
              </a:ext>
            </a:extLst>
          </p:cNvPr>
          <p:cNvSpPr txBox="1"/>
          <p:nvPr/>
        </p:nvSpPr>
        <p:spPr>
          <a:xfrm rot="1166992">
            <a:off x="919088" y="1365371"/>
            <a:ext cx="2107020" cy="477054"/>
          </a:xfrm>
          <a:prstGeom prst="rect">
            <a:avLst/>
          </a:prstGeom>
          <a:noFill/>
        </p:spPr>
        <p:txBody>
          <a:bodyPr wrap="square" rtlCol="0">
            <a:spAutoFit/>
          </a:bodyPr>
          <a:lstStyle/>
          <a:p>
            <a:r>
              <a:rPr lang="hu-HU" sz="2500" dirty="0">
                <a:latin typeface="Viner Hand ITC" panose="03070502030502020203" pitchFamily="66" charset="0"/>
              </a:rPr>
              <a:t>Összefoglalás</a:t>
            </a:r>
            <a:endParaRPr lang="en-GB" sz="2500" dirty="0">
              <a:latin typeface="Viner Hand ITC" panose="03070502030502020203" pitchFamily="66" charset="0"/>
            </a:endParaRPr>
          </a:p>
        </p:txBody>
      </p:sp>
      <p:pic>
        <p:nvPicPr>
          <p:cNvPr id="8" name="Picture 7">
            <a:extLst>
              <a:ext uri="{FF2B5EF4-FFF2-40B4-BE49-F238E27FC236}">
                <a16:creationId xmlns:a16="http://schemas.microsoft.com/office/drawing/2014/main" id="{DEB41295-A3DA-42E4-95F3-0A027E4C34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2114" y="3429000"/>
            <a:ext cx="3260387" cy="3532086"/>
          </a:xfrm>
          <a:prstGeom prst="rect">
            <a:avLst/>
          </a:prstGeom>
        </p:spPr>
      </p:pic>
      <p:sp>
        <p:nvSpPr>
          <p:cNvPr id="15" name="TextBox 14">
            <a:extLst>
              <a:ext uri="{FF2B5EF4-FFF2-40B4-BE49-F238E27FC236}">
                <a16:creationId xmlns:a16="http://schemas.microsoft.com/office/drawing/2014/main" id="{6DBE2079-DFD3-4282-AA3B-2772B6C3AA34}"/>
              </a:ext>
            </a:extLst>
          </p:cNvPr>
          <p:cNvSpPr txBox="1"/>
          <p:nvPr/>
        </p:nvSpPr>
        <p:spPr>
          <a:xfrm>
            <a:off x="3484796" y="612844"/>
            <a:ext cx="5098993" cy="5909310"/>
          </a:xfrm>
          <a:prstGeom prst="rect">
            <a:avLst/>
          </a:prstGeom>
          <a:noFill/>
        </p:spPr>
        <p:txBody>
          <a:bodyPr wrap="square" rtlCol="0">
            <a:spAutoFit/>
          </a:bodyPr>
          <a:lstStyle/>
          <a:p>
            <a:r>
              <a:rPr lang="hu-HU" dirty="0">
                <a:solidFill>
                  <a:srgbClr val="696D65"/>
                </a:solidFill>
                <a:latin typeface="Viner Hand ITC" panose="03070502030502020203" pitchFamily="66" charset="0"/>
              </a:rPr>
              <a:t> Kozák András egy azon kevés emberek közé tartozik, akik képesek voltak éveken keresztül dominálni a filmvásznakat és színpadokat. Tehetsége már akkor egyértelművé vált, mikor pusztán főiskolás évei alatt számos filmben szerepelt. 1962 és 2005 között közel 130 filmben szerepelt, akár főhősként vagy akár csak egy apró szerepben parányi szöveggel is képes volt mindig kihozni karaktereiből a legtöbbet. </a:t>
            </a:r>
            <a:br>
              <a:rPr lang="hu-HU" dirty="0">
                <a:solidFill>
                  <a:srgbClr val="696D65"/>
                </a:solidFill>
                <a:latin typeface="Viner Hand ITC" panose="03070502030502020203" pitchFamily="66" charset="0"/>
              </a:rPr>
            </a:br>
            <a:r>
              <a:rPr lang="hu-HU" dirty="0">
                <a:solidFill>
                  <a:srgbClr val="696D65"/>
                </a:solidFill>
                <a:latin typeface="Viner Hand ITC" panose="03070502030502020203" pitchFamily="66" charset="0"/>
              </a:rPr>
              <a:t> Bárkit kérdeztem vele kapcsolatban, mit tudnak róla és szerintük mit kéne írnom róla, mindenki perceken keresztül mesélt róla mindenféle lényegre törő gondolat nélkül. Habár nem az én generációm volt az, amit éveken keresztül nevettetett és siratott, de mégis érzem azt az erős kötődést melyet ő hozott létre az előző generációk és a színészet között. </a:t>
            </a:r>
          </a:p>
          <a:p>
            <a:r>
              <a:rPr lang="hu-HU" dirty="0">
                <a:solidFill>
                  <a:srgbClr val="696D65"/>
                </a:solidFill>
                <a:latin typeface="Viner Hand ITC" panose="03070502030502020203" pitchFamily="66" charset="0"/>
              </a:rPr>
              <a:t> Olyan munkát végzett, melyet sokan mások képtelenek lennének. </a:t>
            </a:r>
            <a:endParaRPr lang="en-GB" dirty="0">
              <a:solidFill>
                <a:srgbClr val="696D65"/>
              </a:solidFill>
              <a:latin typeface="Viner Hand ITC" panose="03070502030502020203" pitchFamily="66" charset="0"/>
            </a:endParaRPr>
          </a:p>
        </p:txBody>
      </p:sp>
    </p:spTree>
    <p:extLst>
      <p:ext uri="{BB962C8B-B14F-4D97-AF65-F5344CB8AC3E}">
        <p14:creationId xmlns:p14="http://schemas.microsoft.com/office/powerpoint/2010/main" val="3335661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Words>
  <Application>Microsoft Office PowerPoint</Application>
  <PresentationFormat>Widescreen</PresentationFormat>
  <Paragraphs>41</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Bernard MT Condensed</vt:lpstr>
      <vt:lpstr>Calibri</vt:lpstr>
      <vt:lpstr>Calibri Light</vt:lpstr>
      <vt:lpstr>Roboto</vt:lpstr>
      <vt:lpstr>Viner Hand ITC</vt:lpstr>
      <vt:lpstr>Webdings</vt:lpstr>
      <vt:lpstr>Office Theme</vt:lpstr>
      <vt:lpstr>Kozák András</vt:lpstr>
      <vt:lpstr>Kozák András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Kozák András</dc:title>
  <dc:creator>tanulo</dc:creator>
  <cp:lastModifiedBy>tanulo</cp:lastModifiedBy>
  <cp:revision>37</cp:revision>
  <dcterms:created xsi:type="dcterms:W3CDTF">2024-04-06T09:47:29Z</dcterms:created>
  <dcterms:modified xsi:type="dcterms:W3CDTF">2024-04-07T19:58:26Z</dcterms:modified>
</cp:coreProperties>
</file>