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257" r:id="rId3"/>
    <p:sldId id="269" r:id="rId4"/>
    <p:sldId id="258" r:id="rId5"/>
    <p:sldId id="271" r:id="rId6"/>
    <p:sldId id="259" r:id="rId7"/>
    <p:sldId id="266" r:id="rId8"/>
    <p:sldId id="272" r:id="rId9"/>
    <p:sldId id="267" r:id="rId10"/>
    <p:sldId id="273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2"/>
    <a:srgbClr val="8F001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3B129-3D4A-40EB-8BE6-0A8B60C8142B}" v="265" dt="2025-04-03T17:54:23.280"/>
    <p1510:client id="{3C786F04-9BA5-C52A-8F07-EE4F27A3FD03}" v="1505" dt="2025-04-03T16:38:16.719"/>
    <p1510:client id="{869BAAEB-621A-4541-81D5-5E1F5873E04C}" v="247" dt="2025-04-02T20:36:14.597"/>
    <p1510:client id="{8B26926B-CE91-5E6B-B28F-3AFFFFF5179C}" v="391" dt="2025-04-02T18:34:31.786"/>
    <p1510:client id="{D8E6C334-7709-4A06-8681-01001A539239}" v="4" dt="2025-04-03T19:10:09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5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9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9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6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4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7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2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79" r:id="rId5"/>
    <p:sldLayoutId id="2147483885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24">
            <a:extLst>
              <a:ext uri="{FF2B5EF4-FFF2-40B4-BE49-F238E27FC236}">
                <a16:creationId xmlns:a16="http://schemas.microsoft.com/office/drawing/2014/main" id="{BCFF10A9-48A8-49DE-BCC0-36CD4D61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9" y="1267730"/>
            <a:ext cx="9576262" cy="4307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26">
            <a:extLst>
              <a:ext uri="{FF2B5EF4-FFF2-40B4-BE49-F238E27FC236}">
                <a16:creationId xmlns:a16="http://schemas.microsoft.com/office/drawing/2014/main" id="{29E6EC7A-73F0-4AA6-8CCE-7492D8F65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8" y="1267730"/>
            <a:ext cx="9576262" cy="4307950"/>
          </a:xfrm>
          <a:prstGeom prst="rect">
            <a:avLst/>
          </a:prstGeom>
          <a:solidFill>
            <a:srgbClr val="FFCC9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hu-HU" b="1" i="1" dirty="0">
                <a:solidFill>
                  <a:schemeClr val="bg1"/>
                </a:solidFill>
                <a:latin typeface="Times New Roman"/>
                <a:cs typeface="Times New Roman"/>
              </a:rPr>
              <a:t>Csongor </a:t>
            </a:r>
            <a:r>
              <a:rPr lang="hu-HU" b="1" i="1">
                <a:solidFill>
                  <a:schemeClr val="bg1"/>
                </a:solidFill>
                <a:latin typeface="Times New Roman"/>
                <a:cs typeface="Times New Roman"/>
              </a:rPr>
              <a:t>és </a:t>
            </a:r>
            <a:r>
              <a:rPr lang="hu-HU" b="1" i="1" dirty="0">
                <a:solidFill>
                  <a:schemeClr val="bg1"/>
                </a:solidFill>
                <a:latin typeface="Times New Roman"/>
                <a:cs typeface="Times New Roman"/>
              </a:rPr>
              <a:t>Tünde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4DD1805-87E1-A875-540F-20CAEBB019EE}"/>
              </a:ext>
            </a:extLst>
          </p:cNvPr>
          <p:cNvSpPr txBox="1"/>
          <p:nvPr/>
        </p:nvSpPr>
        <p:spPr>
          <a:xfrm>
            <a:off x="2863352" y="3839488"/>
            <a:ext cx="679031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latin typeface="Times New Roman"/>
                <a:cs typeface="Times New Roman"/>
              </a:rPr>
              <a:t>Németh Antal rendezésében</a:t>
            </a:r>
            <a:endParaRPr lang="hu-HU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46F1F53-D34E-B69B-D509-C896982AD9F3}"/>
              </a:ext>
            </a:extLst>
          </p:cNvPr>
          <p:cNvSpPr txBox="1"/>
          <p:nvPr/>
        </p:nvSpPr>
        <p:spPr>
          <a:xfrm>
            <a:off x="78932" y="6344536"/>
            <a:ext cx="14335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 b="1" u="sng" dirty="0">
                <a:solidFill>
                  <a:schemeClr val="bg1"/>
                </a:solidFill>
                <a:latin typeface="Times New Roman"/>
                <a:cs typeface="Times New Roman"/>
              </a:rPr>
              <a:t>Készítette</a:t>
            </a:r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1753A6C-3124-18F6-301C-65C1851FBEFD}"/>
              </a:ext>
            </a:extLst>
          </p:cNvPr>
          <p:cNvSpPr txBox="1"/>
          <p:nvPr/>
        </p:nvSpPr>
        <p:spPr>
          <a:xfrm>
            <a:off x="1301979" y="6343683"/>
            <a:ext cx="23053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lang="hu-HU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hu-HU" sz="20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GirlPower</a:t>
            </a:r>
            <a:r>
              <a:rPr lang="hu-HU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csapat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F40D8-764D-216B-D555-63E64884C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3" descr="Színes hullámos fogalom">
            <a:extLst>
              <a:ext uri="{FF2B5EF4-FFF2-40B4-BE49-F238E27FC236}">
                <a16:creationId xmlns:a16="http://schemas.microsoft.com/office/drawing/2014/main" id="{CE29EE9D-978E-D503-70A7-FFF96B4D27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684" b="14046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4DD40060-8372-3D80-5EFD-5B545F5AE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159DFA3-795B-6FDD-AA6A-98359D4390C8}"/>
              </a:ext>
            </a:extLst>
          </p:cNvPr>
          <p:cNvSpPr txBox="1"/>
          <p:nvPr/>
        </p:nvSpPr>
        <p:spPr>
          <a:xfrm>
            <a:off x="2442573" y="349068"/>
            <a:ext cx="663522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4400" b="1" u="sng" dirty="0">
                <a:solidFill>
                  <a:schemeClr val="bg1"/>
                </a:solidFill>
                <a:latin typeface="Times New Roman"/>
                <a:cs typeface="Times New Roman"/>
              </a:rPr>
              <a:t>Következtetés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CC64C96-5918-4766-C82E-08E20741273F}"/>
              </a:ext>
            </a:extLst>
          </p:cNvPr>
          <p:cNvSpPr txBox="1"/>
          <p:nvPr/>
        </p:nvSpPr>
        <p:spPr>
          <a:xfrm>
            <a:off x="371907" y="1421983"/>
            <a:ext cx="114994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16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Németh Antal </a:t>
            </a:r>
            <a:r>
              <a:rPr lang="hu-HU" sz="16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Csongor és Tünde</a:t>
            </a:r>
            <a:r>
              <a:rPr lang="hu-HU" sz="16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rendezése a magyar színháztörténet egyik kiemelkedő pillanata volt, amely sikeresen ötvözte Vörösmarty Mihály romantikus drámájának filozófiai mélységeit a színpadi látvány és dinamika eszközeivel.</a:t>
            </a:r>
            <a:endParaRPr lang="hu-HU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A02BF94-7640-40FB-C19D-A62796CEF4B9}"/>
              </a:ext>
            </a:extLst>
          </p:cNvPr>
          <p:cNvSpPr txBox="1"/>
          <p:nvPr/>
        </p:nvSpPr>
        <p:spPr>
          <a:xfrm>
            <a:off x="1957663" y="5490684"/>
            <a:ext cx="884205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6000" b="1" i="1" u="sng" dirty="0">
                <a:solidFill>
                  <a:srgbClr val="940002"/>
                </a:solidFill>
                <a:latin typeface="Times New Roman"/>
                <a:cs typeface="Times New Roman"/>
              </a:rPr>
              <a:t>Köszönjük a figyelmet!</a:t>
            </a:r>
            <a:endParaRPr lang="hu-HU" sz="6000">
              <a:solidFill>
                <a:srgbClr val="940002"/>
              </a:solidFill>
              <a:latin typeface="Times New Roman"/>
              <a:cs typeface="Times New Roman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34A249-415A-DA92-D032-192227E18862}"/>
              </a:ext>
            </a:extLst>
          </p:cNvPr>
          <p:cNvSpPr txBox="1"/>
          <p:nvPr/>
        </p:nvSpPr>
        <p:spPr>
          <a:xfrm>
            <a:off x="1073074" y="2005976"/>
            <a:ext cx="107947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,Sans-Serif"/>
              <a:buChar char="•"/>
            </a:pPr>
            <a:r>
              <a:rPr lang="hu-HU" sz="1600" dirty="0">
                <a:solidFill>
                  <a:schemeClr val="bg1"/>
                </a:solidFill>
                <a:latin typeface="Times New Roman"/>
                <a:cs typeface="Times New Roman"/>
              </a:rPr>
              <a:t>A rendező kiemelt figyelmet fordított a mű mesei és szimbolikus elemeire, amelyeket különleges díszletekkel, fényhatásokkal és stilizált mozgással emelt ki. 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EA0DD93-459D-8583-E136-F39B6E4EADB6}"/>
              </a:ext>
            </a:extLst>
          </p:cNvPr>
          <p:cNvSpPr txBox="1"/>
          <p:nvPr/>
        </p:nvSpPr>
        <p:spPr>
          <a:xfrm>
            <a:off x="1074746" y="3176182"/>
            <a:ext cx="108008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hu-HU" sz="1600" dirty="0">
                <a:solidFill>
                  <a:schemeClr val="bg1"/>
                </a:solidFill>
                <a:latin typeface="Times New Roman"/>
                <a:cs typeface="Times New Roman"/>
              </a:rPr>
              <a:t>A látványvilág és a színpadi mozgás modern színpadtechnikai megoldásokat alkalmazott, miközben hű maradt a mű eredeti szellemiségéhez, így a közönség számára is érthető és átérezhető maradt. 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9DC25B4-FDAD-86FE-8734-07FCC04DB207}"/>
              </a:ext>
            </a:extLst>
          </p:cNvPr>
          <p:cNvSpPr txBox="1"/>
          <p:nvPr/>
        </p:nvSpPr>
        <p:spPr>
          <a:xfrm>
            <a:off x="1072723" y="2595539"/>
            <a:ext cx="107959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,Sans-Serif"/>
              <a:buChar char="•"/>
            </a:pPr>
            <a:r>
              <a:rPr lang="hu-HU" sz="1600" dirty="0">
                <a:solidFill>
                  <a:schemeClr val="bg1"/>
                </a:solidFill>
                <a:latin typeface="Times New Roman"/>
                <a:cs typeface="Times New Roman"/>
              </a:rPr>
              <a:t>A szereposztás kiválóan támogatta a rendezői koncepciót, a színészek hiteles alakításai pedig tovább erősítették a mű érzelmi és gondolati hatását. 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BF50212-218B-CF35-7AD2-35710FAC2AF5}"/>
              </a:ext>
            </a:extLst>
          </p:cNvPr>
          <p:cNvSpPr txBox="1"/>
          <p:nvPr/>
        </p:nvSpPr>
        <p:spPr>
          <a:xfrm>
            <a:off x="1072569" y="3842471"/>
            <a:ext cx="107996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hu-HU" sz="1600" dirty="0">
                <a:solidFill>
                  <a:schemeClr val="bg1"/>
                </a:solidFill>
                <a:latin typeface="Times New Roman"/>
                <a:cs typeface="Times New Roman"/>
              </a:rPr>
              <a:t>Németh Antal rendezése időtálló értelmezést adott a klasszikus műnek, amely tovább erősítette annak helyét a magyar drámairodalom és színházművészet kánonjában.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485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E883E-38B0-32E7-560D-6FFF414EB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7AA6B4E6-2286-94F1-37F8-81A70C9DD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92" y="372267"/>
            <a:ext cx="7284231" cy="18129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en-US" sz="4400" b="1" cap="none" spc="0" dirty="0">
                <a:latin typeface="Times New Roman"/>
                <a:cs typeface="Times New Roman"/>
              </a:rPr>
            </a:br>
            <a:r>
              <a:rPr lang="en-US" sz="4400" b="1" cap="none" spc="0">
                <a:latin typeface="Times New Roman"/>
                <a:cs typeface="Times New Roman"/>
              </a:rPr>
              <a:t>Németh  Antal</a:t>
            </a:r>
            <a:br>
              <a:rPr lang="en-US" sz="4400" b="1" cap="none" spc="0" dirty="0">
                <a:latin typeface="Times New Roman"/>
              </a:rPr>
            </a:br>
            <a:r>
              <a:rPr lang="en-US" sz="4400" b="1" cap="none" spc="0">
                <a:latin typeface="Times New Roman"/>
                <a:cs typeface="Times New Roman"/>
              </a:rPr>
              <a:t>(1903-1968)</a:t>
            </a:r>
            <a:br>
              <a:rPr lang="en-US" sz="4400" b="1" cap="none" spc="0" dirty="0">
                <a:latin typeface="Times New Roman"/>
                <a:cs typeface="Times New Roman"/>
              </a:rPr>
            </a:br>
            <a:r>
              <a:rPr lang="en-US" sz="4400" b="1" u="sng" cap="none" spc="0">
                <a:latin typeface="Times New Roman"/>
                <a:cs typeface="Times New Roman"/>
              </a:rPr>
              <a:t>Élete első fele</a:t>
            </a:r>
            <a:r>
              <a:rPr lang="en-US" sz="4400" b="1" cap="none" spc="0">
                <a:latin typeface="Times New Roman"/>
                <a:cs typeface="Times New Roman"/>
              </a:rPr>
              <a:t>:</a:t>
            </a:r>
            <a:br>
              <a:rPr lang="en-US" sz="4400" b="1" cap="none" spc="0" dirty="0">
                <a:latin typeface="Times New Roman"/>
              </a:rPr>
            </a:br>
            <a:endParaRPr lang="en-US" sz="4400" b="1" cap="none" spc="0" dirty="0">
              <a:latin typeface="Times New Roman"/>
              <a:cs typeface="Times New Roman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18D1CE1-6A6B-989B-D0C4-24861D671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99" y="2496760"/>
            <a:ext cx="6368738" cy="3734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 algn="just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📚 </a:t>
            </a:r>
            <a:r>
              <a:rPr lang="en-US" sz="17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Tanulmányok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Budapesten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és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Berlinben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végzett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majd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1928–1931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között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Bécsben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Münchenben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Párizsban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és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Kölnben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is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tanult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hu-HU" sz="1700">
              <a:solidFill>
                <a:schemeClr val="tx1"/>
              </a:solidFill>
              <a:latin typeface="Sagona Book"/>
              <a:cs typeface="Times New Roman"/>
            </a:endParaRPr>
          </a:p>
          <a:p>
            <a:pPr indent="-182880" algn="just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endParaRPr lang="en-US" sz="17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-182880" algn="just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🎭 </a:t>
            </a:r>
            <a:r>
              <a:rPr lang="en-US" sz="17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Első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lépések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a </a:t>
            </a:r>
            <a:r>
              <a:rPr lang="en-US" sz="17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színház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világában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: 1928-ban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az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Országos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Kamara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Színház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rendező-fordítója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lett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majd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1929–1931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között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a Szegedi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Nemzeti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Színházban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dolgozott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indent="-182880" algn="just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endParaRPr lang="en-US" sz="17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-182880" algn="just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📰 </a:t>
            </a:r>
            <a:r>
              <a:rPr lang="en-US" sz="17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Szerkesztői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munka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: 1933–1935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között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a </a:t>
            </a:r>
            <a:r>
              <a:rPr lang="en-US" sz="1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Napkelet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című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folyóirat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szerkesztője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volt.</a:t>
            </a:r>
          </a:p>
          <a:p>
            <a:pPr indent="-182880" algn="just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endParaRPr lang="en-US" sz="17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-182880" algn="just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🌍 </a:t>
            </a:r>
            <a:r>
              <a:rPr lang="en-US" sz="17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Nemzetközi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jelenlét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: 1934-ben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részt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vett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az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Olasz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Tudományos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Akadémia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/>
                <a:cs typeface="Times New Roman"/>
              </a:rPr>
              <a:t>kongresszusán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hu-HU" sz="1700">
              <a:solidFill>
                <a:schemeClr val="tx1"/>
              </a:solidFill>
            </a:endParaRPr>
          </a:p>
        </p:txBody>
      </p:sp>
      <p:pic>
        <p:nvPicPr>
          <p:cNvPr id="2" name="Kép 1" descr="A képen személy, ruházat, fedett pályás, ember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7BC247FB-0948-1518-063A-0F01EE9201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620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5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1437E-C4D1-B45E-54DE-952C30B69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ABFD5E3-5403-D10C-EDB5-DFD2BC2A7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26" y="2283489"/>
            <a:ext cx="6378383" cy="38760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182880" algn="just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🎭 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A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Nemzeti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Színház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élén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: 1935-től 1944-ig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igazgatóként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vezette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a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Nemzeti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Színházat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majd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1944-ben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színházi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akadémiát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alapított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hu-HU">
              <a:solidFill>
                <a:schemeClr val="tx1"/>
              </a:solidFill>
            </a:endParaRPr>
          </a:p>
          <a:p>
            <a:pPr marL="102870" indent="-182880" algn="just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7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182880" algn="just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🚫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Kényszerű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szünet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: 1945–1956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között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nem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rendezhetett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marL="285750" indent="-182880" algn="just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endParaRPr lang="en-US" sz="17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182880" algn="just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🧵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Bábszínház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és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kutatás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: Az 1950-es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évektől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a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bábjáték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elméletével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foglalkozott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majd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1956-tól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visszatért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a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színházba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(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Kaposvár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, Kecskemét, Pécs).</a:t>
            </a:r>
          </a:p>
          <a:p>
            <a:pPr marL="102870" indent="-182880" algn="just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7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182880" algn="just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📖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Színháztörténet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és</a:t>
            </a:r>
            <a:r>
              <a:rPr lang="en-US" sz="1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örökség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: 1965-től a Széchényi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Könyvtár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színháztörténeti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osztályán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dolgozott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. 2018-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ban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Kaposváron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kulturális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központot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neveztek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el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róla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marL="102870" indent="-182880" algn="just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7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182880" algn="just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⚰️ </a:t>
            </a:r>
            <a:r>
              <a:rPr lang="en-US" sz="1700" b="1" err="1">
                <a:solidFill>
                  <a:schemeClr val="tx1"/>
                </a:solidFill>
                <a:latin typeface="Times New Roman"/>
                <a:cs typeface="Times New Roman"/>
              </a:rPr>
              <a:t>Emlékezete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Sírja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a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Farkasréti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temetőben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700" err="1">
                <a:solidFill>
                  <a:schemeClr val="tx1"/>
                </a:solidFill>
                <a:latin typeface="Times New Roman"/>
                <a:cs typeface="Times New Roman"/>
              </a:rPr>
              <a:t>található</a:t>
            </a:r>
            <a:r>
              <a:rPr lang="en-US" sz="17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Kép 3" descr="A képen Emberi arc, személy, ruházat, könyv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2A1E2462-8EE1-F784-D21C-2CC1FD92B6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867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12" name="Cím 4">
            <a:extLst>
              <a:ext uri="{FF2B5EF4-FFF2-40B4-BE49-F238E27FC236}">
                <a16:creationId xmlns:a16="http://schemas.microsoft.com/office/drawing/2014/main" id="{714EC260-077D-82FC-4971-7763B41E0E3B}"/>
              </a:ext>
            </a:extLst>
          </p:cNvPr>
          <p:cNvSpPr txBox="1">
            <a:spLocks/>
          </p:cNvSpPr>
          <p:nvPr/>
        </p:nvSpPr>
        <p:spPr>
          <a:xfrm>
            <a:off x="366024" y="372267"/>
            <a:ext cx="7295799" cy="1794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</a:pPr>
            <a:endParaRPr lang="hu-HU" sz="4400" b="1" cap="none" spc="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hu-HU" sz="4400" b="1" cap="none" spc="0">
                <a:latin typeface="Times New Roman"/>
                <a:cs typeface="Times New Roman"/>
              </a:rPr>
              <a:t>Németh  Antal</a:t>
            </a:r>
            <a:br>
              <a:rPr lang="hu-HU" sz="4400" b="1" cap="none" spc="0" dirty="0">
                <a:latin typeface="Times New Roman"/>
              </a:rPr>
            </a:br>
            <a:r>
              <a:rPr lang="hu-HU" sz="4400" b="1" cap="none" spc="0">
                <a:latin typeface="Times New Roman"/>
                <a:cs typeface="Times New Roman"/>
              </a:rPr>
              <a:t>(1903-1968)</a:t>
            </a:r>
          </a:p>
          <a:p>
            <a:pPr>
              <a:lnSpc>
                <a:spcPct val="90000"/>
              </a:lnSpc>
            </a:pPr>
            <a:r>
              <a:rPr lang="hu-HU" sz="4400" b="1" u="sng" cap="none" spc="0">
                <a:latin typeface="Times New Roman"/>
              </a:rPr>
              <a:t>Élete második fele</a:t>
            </a:r>
            <a:r>
              <a:rPr lang="hu-HU" sz="4400" b="1" cap="none" spc="0">
                <a:latin typeface="Times New Roman"/>
              </a:rPr>
              <a:t>:</a:t>
            </a:r>
            <a:br>
              <a:rPr lang="hu-HU" sz="4400" b="1" cap="none" spc="0" dirty="0">
                <a:latin typeface="Times New Roman"/>
              </a:rPr>
            </a:br>
            <a:endParaRPr lang="hu-HU" sz="4400" b="1" cap="none" spc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2803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E8F1C-DF54-4C92-5FE5-37FB7014E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17DBF84D-B6F7-4FF1-96FA-6EE0D5784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A0D604F-D992-4E7E-AC12-BB9ABEB6D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DD44EBC-15A8-4F99-B14E-6F1F43AEA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DD5BDE09-E6AA-45EF-AD90-C3B69748C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5ADD066-CB55-5C01-9B2A-C1A11D9E0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62" y="1366585"/>
            <a:ext cx="5068568" cy="1053296"/>
          </a:xfrm>
        </p:spPr>
        <p:txBody>
          <a:bodyPr>
            <a:normAutofit/>
          </a:bodyPr>
          <a:lstStyle/>
          <a:p>
            <a:r>
              <a:rPr lang="hu-HU" sz="3800" b="1" dirty="0">
                <a:latin typeface="Times New Roman"/>
                <a:cs typeface="Times New Roman"/>
              </a:rPr>
              <a:t>Színháztörténet</a:t>
            </a:r>
            <a:br>
              <a:rPr lang="hu-HU" sz="3800" b="1" dirty="0">
                <a:latin typeface="Times New Roman"/>
                <a:cs typeface="Times New Roman"/>
              </a:rPr>
            </a:br>
            <a:r>
              <a:rPr lang="hu-HU" sz="3000" b="1" u="sng" err="1">
                <a:latin typeface="Times New Roman"/>
                <a:cs typeface="Times New Roman"/>
              </a:rPr>
              <a:t>rÉGEN</a:t>
            </a:r>
            <a:r>
              <a:rPr lang="hu-HU" sz="3000" b="1" u="sng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FF5104-BB44-68F4-103C-FC4AA6281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732" y="2583173"/>
            <a:ext cx="5873496" cy="34909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hu-HU" sz="1550" b="1" dirty="0">
                <a:latin typeface="Times New Roman"/>
                <a:ea typeface="+mn-lt"/>
                <a:cs typeface="+mn-lt"/>
              </a:rPr>
              <a:t>~ A 20. század első fele</a:t>
            </a:r>
            <a:r>
              <a:rPr lang="hu-HU" sz="1550" dirty="0">
                <a:latin typeface="Times New Roman"/>
                <a:ea typeface="+mn-lt"/>
                <a:cs typeface="+mn-lt"/>
              </a:rPr>
              <a:t> a magyar színházi élet egyik legmozgalmasabb időszaka volt. A Nemzeti Színház a korszak kulturális központjává vált, ahol a klasszikus magyar drámák mellett a modern európai színházi törekvések is teret kaptak.</a:t>
            </a:r>
            <a:endParaRPr lang="hu-HU" sz="1550">
              <a:latin typeface="Times New Roman"/>
              <a:ea typeface="+mn-lt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hu-HU" sz="1550" dirty="0">
              <a:latin typeface="Times New Roman"/>
              <a:ea typeface="+mn-lt"/>
              <a:cs typeface="+mn-lt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hu-HU" sz="1550" b="1" dirty="0">
                <a:latin typeface="Times New Roman"/>
                <a:ea typeface="+mn-lt"/>
                <a:cs typeface="+mn-lt"/>
              </a:rPr>
              <a:t>~ Az 1930-as években Németh Antal</a:t>
            </a:r>
            <a:r>
              <a:rPr lang="hu-HU" sz="1550" dirty="0">
                <a:latin typeface="Times New Roman"/>
                <a:ea typeface="+mn-lt"/>
                <a:cs typeface="+mn-lt"/>
              </a:rPr>
              <a:t> igazgatása alatt a Nemzeti Színház megújuláson ment keresztül. Előtérbe került a korszerű rendezői színház, és hangsúlyt fektettek az egységes színpadi látványvilágra. Németh radikális újításai – például a korszerű színpadtechnika alkalmazása és a pszichológiai realizmus előtérbe helyezése – hatással voltak a magyar színházi kultúrára.</a:t>
            </a:r>
            <a:endParaRPr lang="hu-HU" sz="1550">
              <a:latin typeface="Times New Roman"/>
              <a:cs typeface="Times New Roman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6121546-1A95-4587-8842-664C6813A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9917919-FE20-47BF-BF4E-3E407660F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B6C2F95-6201-4319-923C-08F54EB95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CD89C19-CEAF-435B-A08F-CD0FA5A07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D28E65F-0327-4FCA-935F-5E3DE9F1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épület, kültéri, rajz, vázlat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C374E704-2FE2-73A5-05AC-DC074FAB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548" y="3882886"/>
            <a:ext cx="3989367" cy="2703701"/>
          </a:xfrm>
          <a:prstGeom prst="rect">
            <a:avLst/>
          </a:prstGeom>
        </p:spPr>
      </p:pic>
      <p:pic>
        <p:nvPicPr>
          <p:cNvPr id="6" name="Kép 5" descr="A képen ablak, épület, kültéri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42883D62-3001-0A29-0BF2-52BF9F33C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890" y="343437"/>
            <a:ext cx="3757825" cy="32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6955A-1452-A2F3-EF64-155926EC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D90FA818-E3F9-2772-49D3-C685AF4B7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DE10CC0-7402-21C0-C9D7-E2A19DA8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60EC80F-9811-A8EB-14BF-6C0B84E8B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D6F87C5E-A72E-F116-7E9E-A580C32C2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D85F8DF-5D0A-8EFA-214C-BF6645921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62" y="1334388"/>
            <a:ext cx="5068568" cy="1160619"/>
          </a:xfrm>
        </p:spPr>
        <p:txBody>
          <a:bodyPr>
            <a:normAutofit/>
          </a:bodyPr>
          <a:lstStyle/>
          <a:p>
            <a:r>
              <a:rPr lang="hu-HU" sz="3800" b="1">
                <a:latin typeface="Times New Roman"/>
                <a:cs typeface="Times New Roman"/>
              </a:rPr>
              <a:t>Színháztörténet</a:t>
            </a:r>
            <a:br>
              <a:rPr lang="hu-HU" sz="3800" b="1" dirty="0">
                <a:latin typeface="Times New Roman"/>
                <a:cs typeface="Times New Roman"/>
              </a:rPr>
            </a:br>
            <a:r>
              <a:rPr lang="hu-HU" sz="3000" b="1" u="sng">
                <a:latin typeface="Times New Roman"/>
                <a:cs typeface="Times New Roman"/>
              </a:rPr>
              <a:t>Manapság: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00040B9-A087-A8CC-F5D6-370B57DEF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170" y="2566706"/>
            <a:ext cx="5873496" cy="331920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Clr>
                <a:srgbClr val="262626"/>
              </a:buClr>
            </a:pPr>
            <a:r>
              <a:rPr lang="hu-HU" sz="1550" b="1" dirty="0">
                <a:solidFill>
                  <a:schemeClr val="tx1"/>
                </a:solidFill>
                <a:latin typeface="Times New Roman"/>
                <a:cs typeface="Times New Roman"/>
              </a:rPr>
              <a:t>~ A második világháború után</a:t>
            </a:r>
            <a:r>
              <a:rPr lang="hu-HU" sz="1550" dirty="0">
                <a:solidFill>
                  <a:schemeClr val="tx1"/>
                </a:solidFill>
                <a:latin typeface="Times New Roman"/>
                <a:cs typeface="Times New Roman"/>
              </a:rPr>
              <a:t> a színház államosítása (1949) új kihívásokat hozott: a politikai ideológia meghatározta a repertoárt, és a korábban virágzó magánszínházakat háttérbe szorították. A szocialista realizmus korszaka után az 1960-as évektől újabb reformok kezdődtek, és fokozatosan visszatért a művészi kísérletezés szabadsága.</a:t>
            </a:r>
          </a:p>
          <a:p>
            <a:pPr algn="just"/>
            <a:endParaRPr lang="hu-HU" sz="155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buClr>
                <a:srgbClr val="262626"/>
              </a:buClr>
            </a:pPr>
            <a:r>
              <a:rPr lang="hu-HU" sz="1550" b="1" dirty="0">
                <a:solidFill>
                  <a:schemeClr val="tx1"/>
                </a:solidFill>
                <a:latin typeface="Times New Roman"/>
                <a:cs typeface="Times New Roman"/>
              </a:rPr>
              <a:t>~ A Nemzeti Színház többszöri költözése</a:t>
            </a:r>
            <a:r>
              <a:rPr lang="hu-HU" sz="1550" dirty="0">
                <a:solidFill>
                  <a:schemeClr val="tx1"/>
                </a:solidFill>
                <a:latin typeface="Times New Roman"/>
                <a:cs typeface="Times New Roman"/>
              </a:rPr>
              <a:t> és az épület lebontása (1965) nehéz helyzetet teremtett a társulat számára. Végül 2002-ben megnyílt az új Nemzeti Színház a Duna-parton, amely a magyar színházművészet modern központjává vált.</a:t>
            </a:r>
            <a:endParaRPr lang="en-US" sz="155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hu-HU" sz="155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C33C06B-7154-3376-A20A-9605579C3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2180412-24EA-212B-A266-C7BC190D4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74FA635-2FBF-53F5-3FE6-3EB13C17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90CE48D-3745-23D4-F4BE-865F131F9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49C4D-3415-BBDB-0A71-5B4481E9C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felhő, ég, kültéri, épület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18D94B70-C88F-F4A7-FBE6-0F1ABF16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697" y="450761"/>
            <a:ext cx="4072946" cy="2919211"/>
          </a:xfrm>
          <a:prstGeom prst="rect">
            <a:avLst/>
          </a:prstGeom>
        </p:spPr>
      </p:pic>
      <p:pic>
        <p:nvPicPr>
          <p:cNvPr id="7" name="Kép 6" descr="A képen ég, kültéri, épület, víz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C34F92C7-2FA7-9091-C9ED-7958A1AF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745" y="3850247"/>
            <a:ext cx="4053359" cy="25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12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49A21-52DD-BA02-303C-59752132B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3" descr="Színes hullámos fogalom">
            <a:extLst>
              <a:ext uri="{FF2B5EF4-FFF2-40B4-BE49-F238E27FC236}">
                <a16:creationId xmlns:a16="http://schemas.microsoft.com/office/drawing/2014/main" id="{BCBAE462-B4DA-EA79-DB15-627CC8D33E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684" b="14046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460C03C-DBC4-EA88-A13F-3B7E281F1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22" y="190129"/>
            <a:ext cx="9443357" cy="754867"/>
          </a:xfrm>
        </p:spPr>
        <p:txBody>
          <a:bodyPr anchor="b">
            <a:normAutofit/>
          </a:bodyPr>
          <a:lstStyle/>
          <a:p>
            <a:r>
              <a:rPr lang="hu-HU" sz="4400" b="1">
                <a:solidFill>
                  <a:schemeClr val="bg1"/>
                </a:solidFill>
                <a:latin typeface="Times New Roman"/>
                <a:cs typeface="Times New Roman"/>
              </a:rPr>
              <a:t>Csongor és tünde</a:t>
            </a:r>
          </a:p>
        </p:txBody>
      </p:sp>
      <p:pic>
        <p:nvPicPr>
          <p:cNvPr id="4" name="Kép 3" descr="A képen Emberi arc, személy, mosoly, ruházat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6011D693-B069-E62D-EAB3-BCF126A22F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4" t="-2016" r="8438" b="266"/>
          <a:stretch/>
        </p:blipFill>
        <p:spPr>
          <a:xfrm>
            <a:off x="8662670" y="2082170"/>
            <a:ext cx="2639001" cy="3184649"/>
          </a:xfrm>
          <a:prstGeom prst="rect">
            <a:avLst/>
          </a:prstGeom>
        </p:spPr>
      </p:pic>
      <p:pic>
        <p:nvPicPr>
          <p:cNvPr id="5" name="Kép 4" descr="A képen Emberi arc, mosoly, portré, személy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564BC3B7-F324-36C5-7C1E-4B0B7E9F0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848" y="2095569"/>
            <a:ext cx="2634220" cy="3122221"/>
          </a:xfrm>
          <a:prstGeom prst="rect">
            <a:avLst/>
          </a:prstGeom>
        </p:spPr>
      </p:pic>
      <p:pic>
        <p:nvPicPr>
          <p:cNvPr id="6" name="Kép 5" descr="A képen Emberi arc, személy, portré, ruházat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EE3A6A19-5E16-C0A8-0996-34FCA99024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560" t="980" r="1200" b="9766"/>
          <a:stretch/>
        </p:blipFill>
        <p:spPr>
          <a:xfrm>
            <a:off x="892348" y="2085130"/>
            <a:ext cx="2587341" cy="3115396"/>
          </a:xfrm>
          <a:prstGeom prst="rect">
            <a:avLst/>
          </a:prstGeom>
        </p:spPr>
      </p:pic>
      <p:sp>
        <p:nvSpPr>
          <p:cNvPr id="7" name="Szív 6">
            <a:extLst>
              <a:ext uri="{FF2B5EF4-FFF2-40B4-BE49-F238E27FC236}">
                <a16:creationId xmlns:a16="http://schemas.microsoft.com/office/drawing/2014/main" id="{A5F199DA-EFB8-896D-CB84-1028E4A866A2}"/>
              </a:ext>
            </a:extLst>
          </p:cNvPr>
          <p:cNvSpPr/>
          <p:nvPr/>
        </p:nvSpPr>
        <p:spPr>
          <a:xfrm>
            <a:off x="3638964" y="3250387"/>
            <a:ext cx="912119" cy="858465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3F6617D-FB91-77DF-C969-2D1FD9A1F0E1}"/>
              </a:ext>
            </a:extLst>
          </p:cNvPr>
          <p:cNvSpPr txBox="1"/>
          <p:nvPr/>
        </p:nvSpPr>
        <p:spPr>
          <a:xfrm>
            <a:off x="822696" y="5803585"/>
            <a:ext cx="2047798" cy="536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709A4DC-D9E6-C2A0-480E-56BE0DAD6FB2}"/>
              </a:ext>
            </a:extLst>
          </p:cNvPr>
          <p:cNvSpPr txBox="1"/>
          <p:nvPr/>
        </p:nvSpPr>
        <p:spPr>
          <a:xfrm>
            <a:off x="4399636" y="5839354"/>
            <a:ext cx="2038855" cy="554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136076B-2B6D-103E-FBFE-C52023D49339}"/>
              </a:ext>
            </a:extLst>
          </p:cNvPr>
          <p:cNvSpPr txBox="1"/>
          <p:nvPr/>
        </p:nvSpPr>
        <p:spPr>
          <a:xfrm>
            <a:off x="895674" y="5310225"/>
            <a:ext cx="2588912" cy="13962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 mű főhőse, egy ifjú vándor, aki az igaz szerelem és az élet értelmének keresésére indul. Romantikus, idealista és kitartó, de néha kételkedik célja elérhetőségében.</a:t>
            </a:r>
            <a:endParaRPr lang="hu-HU" sz="1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D4C0C6F-2859-68C8-B15E-751D1D1C8467}"/>
              </a:ext>
            </a:extLst>
          </p:cNvPr>
          <p:cNvSpPr txBox="1"/>
          <p:nvPr/>
        </p:nvSpPr>
        <p:spPr>
          <a:xfrm>
            <a:off x="4732348" y="1673130"/>
            <a:ext cx="26346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Tünde: 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Szörényi Éva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816D166-827E-853A-958F-FEBF91680FAB}"/>
              </a:ext>
            </a:extLst>
          </p:cNvPr>
          <p:cNvSpPr txBox="1"/>
          <p:nvPr/>
        </p:nvSpPr>
        <p:spPr>
          <a:xfrm>
            <a:off x="8660899" y="1695951"/>
            <a:ext cx="26449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b="1" err="1">
                <a:solidFill>
                  <a:schemeClr val="bg1"/>
                </a:solidFill>
                <a:latin typeface="Times New Roman"/>
                <a:cs typeface="Times New Roman"/>
              </a:rPr>
              <a:t>Mirígy</a:t>
            </a:r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hu-HU" sz="2000" b="1" err="1">
                <a:solidFill>
                  <a:srgbClr val="8F001F"/>
                </a:solidFill>
                <a:latin typeface="Times New Roman"/>
                <a:cs typeface="Times New Roman"/>
              </a:rPr>
              <a:t>Gobbi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 Hilda</a:t>
            </a:r>
            <a:endParaRPr lang="hu-HU">
              <a:solidFill>
                <a:srgbClr val="8F001F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55FA88D-9C9C-8B6C-FDAC-4B6E11248005}"/>
              </a:ext>
            </a:extLst>
          </p:cNvPr>
          <p:cNvSpPr txBox="1"/>
          <p:nvPr/>
        </p:nvSpPr>
        <p:spPr>
          <a:xfrm>
            <a:off x="4734333" y="5327410"/>
            <a:ext cx="264021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 tündérvilág csodálatos lénye, a tiszta és tökéletes szerelem megtestesítője. Gyengéd, álomszerű és elérhetetlennek tűnő figura, aki mégis emberi érzelmekkel rendelkezik.</a:t>
            </a:r>
            <a:endParaRPr lang="hu-HU" sz="1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7831EDF-5AF8-6B0B-0A5F-7ED8894683EA}"/>
              </a:ext>
            </a:extLst>
          </p:cNvPr>
          <p:cNvSpPr txBox="1"/>
          <p:nvPr/>
        </p:nvSpPr>
        <p:spPr>
          <a:xfrm>
            <a:off x="8546001" y="5317323"/>
            <a:ext cx="2968568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 gonosz, ravasz boszorkány, aki irigyli Tündét és megpróbálja elválasztani Csongortól. Manipulatív, ármánykodó, de egyben komikus figura is.</a:t>
            </a:r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B89ABA8-FCC1-C7C9-6A9D-CB50E6CC9B9E}"/>
              </a:ext>
            </a:extLst>
          </p:cNvPr>
          <p:cNvSpPr txBox="1"/>
          <p:nvPr/>
        </p:nvSpPr>
        <p:spPr>
          <a:xfrm>
            <a:off x="751331" y="1700606"/>
            <a:ext cx="2888404" cy="41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Csongor: 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Szabó Sándor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43BED48-4E09-213F-BF89-C0EC77762235}"/>
              </a:ext>
            </a:extLst>
          </p:cNvPr>
          <p:cNvSpPr txBox="1"/>
          <p:nvPr/>
        </p:nvSpPr>
        <p:spPr>
          <a:xfrm>
            <a:off x="4474989" y="938351"/>
            <a:ext cx="3246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400" b="1" i="1" u="sng" cap="all">
                <a:solidFill>
                  <a:schemeClr val="bg1"/>
                </a:solidFill>
                <a:latin typeface="Times New Roman"/>
                <a:cs typeface="Times New Roman"/>
              </a:rPr>
              <a:t>Szereplők: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094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  <p:bldP spid="13" grpId="0"/>
      <p:bldP spid="14" grpId="0"/>
      <p:bldP spid="15" grpId="0"/>
      <p:bldP spid="16" grpId="0"/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E4FC4-864A-E0BD-2E5A-10A31D42B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3" descr="Színes hullámos fogalom">
            <a:extLst>
              <a:ext uri="{FF2B5EF4-FFF2-40B4-BE49-F238E27FC236}">
                <a16:creationId xmlns:a16="http://schemas.microsoft.com/office/drawing/2014/main" id="{A83D4566-A8D5-EF98-F801-83928F85E1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684" b="14046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46BADE15-1908-726F-FA17-9382CDA35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A2DB6FF-DE91-6209-6FC3-81C333659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22" y="180232"/>
            <a:ext cx="9443357" cy="853829"/>
          </a:xfrm>
        </p:spPr>
        <p:txBody>
          <a:bodyPr anchor="b">
            <a:normAutofit/>
          </a:bodyPr>
          <a:lstStyle/>
          <a:p>
            <a:r>
              <a:rPr lang="hu-HU" sz="4400" b="1">
                <a:solidFill>
                  <a:schemeClr val="bg1"/>
                </a:solidFill>
                <a:latin typeface="Times New Roman"/>
                <a:cs typeface="Times New Roman"/>
              </a:rPr>
              <a:t>Csongor és tünde</a:t>
            </a:r>
            <a:endParaRPr lang="hu-HU" sz="4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1DBC792-27DE-3161-76B1-91363407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1104553"/>
            <a:ext cx="4572000" cy="6166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100" b="1" i="1" u="sng" dirty="0">
                <a:solidFill>
                  <a:schemeClr val="bg1"/>
                </a:solidFill>
                <a:latin typeface="Times New Roman"/>
                <a:cs typeface="Times New Roman"/>
              </a:rPr>
              <a:t>További szereplők:</a:t>
            </a:r>
          </a:p>
        </p:txBody>
      </p:sp>
      <p:pic>
        <p:nvPicPr>
          <p:cNvPr id="4" name="Kép 3" descr="A képen Emberi arc, személy, Divatkiegészítő, portré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6A941D08-9879-D3CA-8EA7-739837B05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8" t="3797" r="-4157" b="14604"/>
          <a:stretch/>
        </p:blipFill>
        <p:spPr>
          <a:xfrm>
            <a:off x="8662456" y="2156852"/>
            <a:ext cx="2699093" cy="3111759"/>
          </a:xfrm>
          <a:prstGeom prst="rect">
            <a:avLst/>
          </a:prstGeom>
        </p:spPr>
      </p:pic>
      <p:pic>
        <p:nvPicPr>
          <p:cNvPr id="5" name="Kép 4" descr="A képen személy, Emberi arc, ruházat, Retro stílus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C8BF65DD-1F29-0AC6-3CEB-B6BD57A69E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44" t="7232" r="171" b="10011"/>
          <a:stretch/>
        </p:blipFill>
        <p:spPr>
          <a:xfrm>
            <a:off x="4738159" y="2085205"/>
            <a:ext cx="2629858" cy="3131310"/>
          </a:xfrm>
          <a:prstGeom prst="rect">
            <a:avLst/>
          </a:prstGeom>
        </p:spPr>
      </p:pic>
      <p:pic>
        <p:nvPicPr>
          <p:cNvPr id="7" name="Kép 6" descr="A képen Emberi arc, személy, Csokornyakkendő, portré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D3F25D9D-7D64-E280-BE6C-D30B028280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85" t="-109" r="85" b="13302"/>
          <a:stretch/>
        </p:blipFill>
        <p:spPr>
          <a:xfrm>
            <a:off x="892528" y="2085452"/>
            <a:ext cx="2583889" cy="3116020"/>
          </a:xfrm>
          <a:prstGeom prst="rect">
            <a:avLst/>
          </a:prstGeom>
        </p:spPr>
      </p:pic>
      <p:sp>
        <p:nvSpPr>
          <p:cNvPr id="21" name="Szív 20">
            <a:extLst>
              <a:ext uri="{FF2B5EF4-FFF2-40B4-BE49-F238E27FC236}">
                <a16:creationId xmlns:a16="http://schemas.microsoft.com/office/drawing/2014/main" id="{AD20E841-1EDD-A524-F70A-AC93317BA071}"/>
              </a:ext>
            </a:extLst>
          </p:cNvPr>
          <p:cNvSpPr/>
          <p:nvPr/>
        </p:nvSpPr>
        <p:spPr>
          <a:xfrm>
            <a:off x="3638964" y="3250387"/>
            <a:ext cx="912119" cy="858465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4DB359EC-91B5-1CF5-F0B8-77A0108BF55F}"/>
              </a:ext>
            </a:extLst>
          </p:cNvPr>
          <p:cNvSpPr txBox="1"/>
          <p:nvPr/>
        </p:nvSpPr>
        <p:spPr>
          <a:xfrm>
            <a:off x="4655183" y="1692421"/>
            <a:ext cx="27986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Ilma: 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Somogyi Erzsébet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3AC2F674-0CAD-5EDA-BE6E-025931FF64CB}"/>
              </a:ext>
            </a:extLst>
          </p:cNvPr>
          <p:cNvSpPr txBox="1"/>
          <p:nvPr/>
        </p:nvSpPr>
        <p:spPr>
          <a:xfrm>
            <a:off x="8660899" y="1695951"/>
            <a:ext cx="26449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Ledér: </a:t>
            </a:r>
            <a:r>
              <a:rPr lang="hu-HU" sz="2000" b="1" dirty="0" err="1">
                <a:solidFill>
                  <a:srgbClr val="8F001F"/>
                </a:solidFill>
                <a:latin typeface="Times New Roman"/>
                <a:cs typeface="Times New Roman"/>
              </a:rPr>
              <a:t>Szeleczky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 Zita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CD2A40B7-A61A-D811-6C70-457FAE5279D8}"/>
              </a:ext>
            </a:extLst>
          </p:cNvPr>
          <p:cNvSpPr txBox="1"/>
          <p:nvPr/>
        </p:nvSpPr>
        <p:spPr>
          <a:xfrm>
            <a:off x="751331" y="1700606"/>
            <a:ext cx="288840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Balga: 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Juhász József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0E3CFA37-E1F3-1BDF-BD43-3C9DE39B4F77}"/>
              </a:ext>
            </a:extLst>
          </p:cNvPr>
          <p:cNvSpPr txBox="1"/>
          <p:nvPr/>
        </p:nvSpPr>
        <p:spPr>
          <a:xfrm>
            <a:off x="895674" y="5310225"/>
            <a:ext cx="258891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Csongor hűséges, de együgyű szolgája. Egyszerű gondolkodású, földhözragadt és a pillanat örömeit keresi. Ő képviseli a hétköznapi embert.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3CD19D1-1349-79E5-7419-6C6086865FA7}"/>
              </a:ext>
            </a:extLst>
          </p:cNvPr>
          <p:cNvSpPr txBox="1"/>
          <p:nvPr/>
        </p:nvSpPr>
        <p:spPr>
          <a:xfrm>
            <a:off x="4734333" y="5327410"/>
            <a:ext cx="264021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Tünde hűséges szolgálója, aki Balga párja. Kedves, gondoskodó, de kevésbé idealizált, mint úrnője. A földi és égi világ közötti átmenetet képviseli.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FE683909-49A3-C4D8-4C93-0BD31BAADF0B}"/>
              </a:ext>
            </a:extLst>
          </p:cNvPr>
          <p:cNvSpPr txBox="1"/>
          <p:nvPr/>
        </p:nvSpPr>
        <p:spPr>
          <a:xfrm>
            <a:off x="8632811" y="5326969"/>
            <a:ext cx="2968568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Csábító és érzéki nő, aki kísérteni próbálja Csongort </a:t>
            </a:r>
            <a:r>
              <a:rPr lang="hu-HU" sz="1400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Mirígy</a:t>
            </a:r>
            <a:r>
              <a:rPr lang="hu-HU" sz="1400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parancsára. A földi élvezetek és az érzékiség megtestesítője.</a:t>
            </a:r>
          </a:p>
          <a:p>
            <a:endParaRPr lang="hu-HU" sz="1400" dirty="0">
              <a:solidFill>
                <a:schemeClr val="bg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0743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1" grpId="0" animBg="1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D39DA-CCF1-5713-599F-6287C5082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3" descr="Színes hullámos fogalom">
            <a:extLst>
              <a:ext uri="{FF2B5EF4-FFF2-40B4-BE49-F238E27FC236}">
                <a16:creationId xmlns:a16="http://schemas.microsoft.com/office/drawing/2014/main" id="{E4B1E3B4-D85C-3D38-6207-5D42EA33DF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684" b="14046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47924A3C-FC6B-CCDF-A6FC-54E6A75BF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7DE94B1-03AE-DCDB-BF18-A93D8DF34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22" y="180232"/>
            <a:ext cx="9443357" cy="853829"/>
          </a:xfrm>
        </p:spPr>
        <p:txBody>
          <a:bodyPr anchor="b">
            <a:normAutofit/>
          </a:bodyPr>
          <a:lstStyle/>
          <a:p>
            <a:r>
              <a:rPr lang="hu-HU" sz="4400" b="1">
                <a:solidFill>
                  <a:schemeClr val="bg1"/>
                </a:solidFill>
                <a:latin typeface="Times New Roman"/>
                <a:cs typeface="Times New Roman"/>
              </a:rPr>
              <a:t>Csongor és tünde</a:t>
            </a:r>
            <a:endParaRPr lang="hu-HU" sz="4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F3DA7F3-D55E-36FF-EE2D-75AB290BE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3429" y="1104553"/>
            <a:ext cx="5423064" cy="61665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hu-HU" sz="3100" b="1" i="1" u="sng" dirty="0">
                <a:solidFill>
                  <a:schemeClr val="bg1"/>
                </a:solidFill>
                <a:latin typeface="Times New Roman"/>
                <a:cs typeface="Times New Roman"/>
              </a:rPr>
              <a:t>További szereplők:</a:t>
            </a:r>
            <a:r>
              <a:rPr lang="hu-HU" sz="31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hu-HU" sz="3100" b="1" dirty="0">
                <a:solidFill>
                  <a:schemeClr val="bg1"/>
                </a:solidFill>
                <a:latin typeface="Times New Roman"/>
                <a:cs typeface="Times New Roman"/>
              </a:rPr>
              <a:t>A három vándor</a:t>
            </a:r>
          </a:p>
        </p:txBody>
      </p:sp>
      <p:pic>
        <p:nvPicPr>
          <p:cNvPr id="5" name="Kép 4" descr="A képen szöveg, Emberi arc, portré, ember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A4E8DD6A-8A4D-E049-D31B-CF24F8553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7" y="2762375"/>
            <a:ext cx="3031053" cy="2599952"/>
          </a:xfrm>
          <a:prstGeom prst="rect">
            <a:avLst/>
          </a:prstGeom>
        </p:spPr>
      </p:pic>
      <p:pic>
        <p:nvPicPr>
          <p:cNvPr id="6" name="Kép 5" descr="A képen Emberi arc, személy, portré, ember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C68ED09B-7118-685A-E309-76D78B465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647" y="2764848"/>
            <a:ext cx="3190999" cy="260069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D31F8DE-1E84-C37C-1422-2DBE48635845}"/>
              </a:ext>
            </a:extLst>
          </p:cNvPr>
          <p:cNvSpPr txBox="1"/>
          <p:nvPr/>
        </p:nvSpPr>
        <p:spPr>
          <a:xfrm>
            <a:off x="867049" y="2279345"/>
            <a:ext cx="29330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Kalmár: </a:t>
            </a:r>
            <a:r>
              <a:rPr lang="hu-HU" sz="2000" b="1" dirty="0" err="1">
                <a:solidFill>
                  <a:srgbClr val="8F001F"/>
                </a:solidFill>
                <a:latin typeface="Times New Roman"/>
                <a:cs typeface="Times New Roman"/>
              </a:rPr>
              <a:t>Makláry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 Zoltán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C7F3E7B-7146-CD1A-F4AA-31AC13502A31}"/>
              </a:ext>
            </a:extLst>
          </p:cNvPr>
          <p:cNvSpPr txBox="1"/>
          <p:nvPr/>
        </p:nvSpPr>
        <p:spPr>
          <a:xfrm>
            <a:off x="4726529" y="2279345"/>
            <a:ext cx="29330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Fejedelem: 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Tímár József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17BC6AB-9F35-A4BE-85C1-B4A5F25F0D5A}"/>
              </a:ext>
            </a:extLst>
          </p:cNvPr>
          <p:cNvSpPr txBox="1"/>
          <p:nvPr/>
        </p:nvSpPr>
        <p:spPr>
          <a:xfrm>
            <a:off x="8567750" y="2279344"/>
            <a:ext cx="27510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Tudós: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 Pethes Sándor</a:t>
            </a:r>
          </a:p>
        </p:txBody>
      </p:sp>
      <p:pic>
        <p:nvPicPr>
          <p:cNvPr id="11" name="Kép 10" descr="A képen Emberi arc, Csokornyakkendő, személy, portré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67626478-EA54-7911-AC6A-5F3ED7B69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460" y="2758910"/>
            <a:ext cx="2524248" cy="2606882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FA593B22-7F24-0524-693B-46E3785AC3B0}"/>
              </a:ext>
            </a:extLst>
          </p:cNvPr>
          <p:cNvSpPr txBox="1"/>
          <p:nvPr/>
        </p:nvSpPr>
        <p:spPr>
          <a:xfrm>
            <a:off x="866346" y="5439810"/>
            <a:ext cx="2826496" cy="761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145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Az anyagi jólét hajszolója és jelképe, aki elveszíti a gazdagságát és végül nagyon elszegényedik.</a:t>
            </a:r>
            <a:endParaRPr lang="hu-HU" sz="14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80151D5-F46B-FF82-2173-90660BE41413}"/>
              </a:ext>
            </a:extLst>
          </p:cNvPr>
          <p:cNvSpPr txBox="1"/>
          <p:nvPr/>
        </p:nvSpPr>
        <p:spPr>
          <a:xfrm>
            <a:off x="4729549" y="5441481"/>
            <a:ext cx="2929512" cy="761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145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 hatalom megszállottja és jelképe, aki uralkodik mindenkin, de a legvégen elveszíti minden hatalmát.</a:t>
            </a:r>
            <a:endParaRPr lang="hu-H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6DEB5CDE-B045-5267-0923-0513994C5131}"/>
              </a:ext>
            </a:extLst>
          </p:cNvPr>
          <p:cNvSpPr txBox="1"/>
          <p:nvPr/>
        </p:nvSpPr>
        <p:spPr>
          <a:xfrm>
            <a:off x="8628765" y="5438261"/>
            <a:ext cx="2628928" cy="761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145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Az ész és a tudás hajszolója és jelképe, aki az igazságot kutatja, de végül elveszíti az eszét.</a:t>
            </a:r>
            <a:endParaRPr lang="hu-H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103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0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9E385-A94E-CAB4-3ED0-8AB5BE3A1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3" descr="Színes hullámos fogalom">
            <a:extLst>
              <a:ext uri="{FF2B5EF4-FFF2-40B4-BE49-F238E27FC236}">
                <a16:creationId xmlns:a16="http://schemas.microsoft.com/office/drawing/2014/main" id="{A2DA7BAB-766E-DE3F-68DF-F11D095A31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684" b="14046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50DF82E5-1952-024C-D4AB-1D345E917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57021E3-9EF4-C79B-B5F4-8C338CC12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22" y="180232"/>
            <a:ext cx="9443357" cy="853829"/>
          </a:xfrm>
        </p:spPr>
        <p:txBody>
          <a:bodyPr anchor="b">
            <a:normAutofit/>
          </a:bodyPr>
          <a:lstStyle/>
          <a:p>
            <a:r>
              <a:rPr lang="hu-HU" sz="4400" b="1">
                <a:solidFill>
                  <a:schemeClr val="bg1"/>
                </a:solidFill>
                <a:latin typeface="Times New Roman"/>
                <a:cs typeface="Times New Roman"/>
              </a:rPr>
              <a:t>Csongor és tünde</a:t>
            </a:r>
            <a:endParaRPr lang="hu-HU" sz="4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6EF064F-FD29-EF8F-4499-4F1038279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675" y="1104553"/>
            <a:ext cx="5541818" cy="61665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hu-HU" sz="3100" b="1" i="1" u="sng" dirty="0">
                <a:solidFill>
                  <a:schemeClr val="bg1"/>
                </a:solidFill>
                <a:latin typeface="Times New Roman"/>
                <a:cs typeface="Times New Roman"/>
              </a:rPr>
              <a:t>További szereplők:</a:t>
            </a:r>
            <a:r>
              <a:rPr lang="hu-HU" sz="31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hu-HU" sz="31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Ördögfiak</a:t>
            </a:r>
            <a:r>
              <a:rPr lang="hu-HU" sz="3100" b="1" dirty="0">
                <a:solidFill>
                  <a:schemeClr val="bg1"/>
                </a:solidFill>
                <a:latin typeface="Times New Roman"/>
                <a:cs typeface="Times New Roman"/>
              </a:rPr>
              <a:t> és Éj</a:t>
            </a:r>
          </a:p>
        </p:txBody>
      </p:sp>
      <p:pic>
        <p:nvPicPr>
          <p:cNvPr id="4" name="Kép 3" descr="A képen ruházat, Emberi arc, személy, lábbelik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F098ED6B-65A0-8C00-ECB7-0C646A67E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47" y="2054246"/>
            <a:ext cx="4756068" cy="285836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EBC90F1-608C-CCF0-66D9-DFAF29BBAED8}"/>
              </a:ext>
            </a:extLst>
          </p:cNvPr>
          <p:cNvSpPr txBox="1"/>
          <p:nvPr/>
        </p:nvSpPr>
        <p:spPr>
          <a:xfrm>
            <a:off x="9198379" y="4116564"/>
            <a:ext cx="264167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b="1" err="1">
                <a:solidFill>
                  <a:schemeClr val="bg1"/>
                </a:solidFill>
                <a:latin typeface="Times New Roman"/>
                <a:cs typeface="Times New Roman"/>
              </a:rPr>
              <a:t>Kurrah</a:t>
            </a:r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Major Tamás</a:t>
            </a:r>
            <a:endParaRPr lang="hu-HU" b="1">
              <a:solidFill>
                <a:srgbClr val="8F001F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67F639D-BCF2-6432-C37D-B8B92A792A03}"/>
              </a:ext>
            </a:extLst>
          </p:cNvPr>
          <p:cNvSpPr txBox="1"/>
          <p:nvPr/>
        </p:nvSpPr>
        <p:spPr>
          <a:xfrm>
            <a:off x="9039936" y="2111840"/>
            <a:ext cx="303019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Berreh</a:t>
            </a:r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Várkonyi Zoltán</a:t>
            </a:r>
            <a:endParaRPr lang="hu-HU" b="1">
              <a:solidFill>
                <a:srgbClr val="8F001F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62D235F-2E13-67E9-715A-EF566DCF3751}"/>
              </a:ext>
            </a:extLst>
          </p:cNvPr>
          <p:cNvSpPr txBox="1"/>
          <p:nvPr/>
        </p:nvSpPr>
        <p:spPr>
          <a:xfrm>
            <a:off x="4807170" y="5113116"/>
            <a:ext cx="31539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Duzzog: 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Ungváry László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4F68041-69C8-2C39-FFE2-311B006FD46E}"/>
              </a:ext>
            </a:extLst>
          </p:cNvPr>
          <p:cNvSpPr txBox="1"/>
          <p:nvPr/>
        </p:nvSpPr>
        <p:spPr>
          <a:xfrm>
            <a:off x="9123084" y="2588040"/>
            <a:ext cx="287575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1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 kapzsiság megtestesítője. Mindent magának akar, és mohósága miatt gyakran saját magát is bajba sodorja. Mindig többre vágyik, de sosem elégedett azzal, amije van.</a:t>
            </a:r>
            <a:endParaRPr lang="hu-HU" sz="1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3E1057C-4CCF-E67C-F642-F86164ABBF91}"/>
              </a:ext>
            </a:extLst>
          </p:cNvPr>
          <p:cNvSpPr txBox="1"/>
          <p:nvPr/>
        </p:nvSpPr>
        <p:spPr>
          <a:xfrm>
            <a:off x="4657179" y="5587419"/>
            <a:ext cx="36430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1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Az örök elégedetlenkedő. Nevéhez hűen mindig panaszkodik és morgolódik, soha nem elégedett semmivel. Keserűsége és pesszimizmusa miatt gyakran alulmarad a többiekkel szemben.</a:t>
            </a:r>
            <a:endParaRPr lang="hu-HU" sz="1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E54811E-7209-4E87-9875-117CFA575831}"/>
              </a:ext>
            </a:extLst>
          </p:cNvPr>
          <p:cNvSpPr txBox="1"/>
          <p:nvPr/>
        </p:nvSpPr>
        <p:spPr>
          <a:xfrm>
            <a:off x="9203026" y="4714748"/>
            <a:ext cx="2550483" cy="14332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1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 kegyetlenség és az agresszió szimbóluma. Erőszakos, hirtelen haragú és nem riad vissza a durva eszközöktől sem. Gyakran a leghevesebb és leggyorsabb a testvérek között.</a:t>
            </a:r>
            <a:endParaRPr lang="hu-HU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D5A924E-753A-646D-1BB1-4162BC71F0D9}"/>
              </a:ext>
            </a:extLst>
          </p:cNvPr>
          <p:cNvSpPr txBox="1"/>
          <p:nvPr/>
        </p:nvSpPr>
        <p:spPr>
          <a:xfrm>
            <a:off x="808155" y="5091303"/>
            <a:ext cx="23117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Éj: </a:t>
            </a:r>
            <a:r>
              <a:rPr lang="hu-HU" sz="2000" b="1">
                <a:solidFill>
                  <a:srgbClr val="8F001F"/>
                </a:solidFill>
                <a:latin typeface="Times New Roman"/>
                <a:cs typeface="Times New Roman"/>
              </a:rPr>
              <a:t>Lukács </a:t>
            </a:r>
            <a:r>
              <a:rPr lang="hu-HU" sz="2000" b="1" dirty="0">
                <a:solidFill>
                  <a:srgbClr val="8F001F"/>
                </a:solidFill>
                <a:latin typeface="Times New Roman"/>
                <a:cs typeface="Times New Roman"/>
              </a:rPr>
              <a:t>Margit</a:t>
            </a:r>
          </a:p>
        </p:txBody>
      </p:sp>
      <p:pic>
        <p:nvPicPr>
          <p:cNvPr id="13" name="Kép 12" descr="A képen Emberi arc, portré, ruházat, személy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61230474-E852-1C7B-8152-AF5E5812D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03" y="1917369"/>
            <a:ext cx="2422442" cy="3122222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D302136A-3517-EE85-3F61-B530EDADD9C5}"/>
              </a:ext>
            </a:extLst>
          </p:cNvPr>
          <p:cNvSpPr txBox="1"/>
          <p:nvPr/>
        </p:nvSpPr>
        <p:spPr>
          <a:xfrm>
            <a:off x="572196" y="5579431"/>
            <a:ext cx="30850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1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Titokzatos, sejtelmes alak, aki a sötétség és az ismeretlen világ képviselője. Birtokolja azt a varázserőt, amely segít Tündének halandóvá válni.</a:t>
            </a:r>
            <a:endParaRPr lang="hu-HU" sz="1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3046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SavonVTI</vt:lpstr>
      <vt:lpstr>Csongor és Tünde</vt:lpstr>
      <vt:lpstr> Németh  Antal (1903-1968) Élete első fele: </vt:lpstr>
      <vt:lpstr>PowerPoint-bemutató</vt:lpstr>
      <vt:lpstr>Színháztörténet rÉGEN:</vt:lpstr>
      <vt:lpstr>Színháztörténet Manapság:</vt:lpstr>
      <vt:lpstr>Csongor és tünde</vt:lpstr>
      <vt:lpstr>Csongor és tünde</vt:lpstr>
      <vt:lpstr>Csongor és tünde</vt:lpstr>
      <vt:lpstr>Csongor és tünde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1314</cp:revision>
  <dcterms:created xsi:type="dcterms:W3CDTF">2025-03-30T16:47:32Z</dcterms:created>
  <dcterms:modified xsi:type="dcterms:W3CDTF">2025-04-03T19:25:33Z</dcterms:modified>
</cp:coreProperties>
</file>