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éma alapján készült stílus 1 – 4. jelölőszín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Világos stílus 3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Világos stílus 1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45AAB-8894-4F63-93D5-02F57FF74A3E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AD0DA-3F8B-4FB3-A9F7-A6F18AD05C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447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06A2AA4-59FC-4963-8A3C-DCD98A3C1A6F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Nemzeti Színház vetélkedő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1C30-EF45-4BB9-A7FC-FA85F0B22B42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Nemzeti Színház vetélkedő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A3D-2ADA-4B14-96EB-0497A32B3826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Nemzeti Színház vetélkedő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FCC1-1E6F-4E12-B758-0A3252131210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Nemzeti Színház vetélkedő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1FB3-B3FE-4E9E-A3FF-BCF076CBD249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Nemzeti Színház vetélkedő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4D70-5A66-4B59-8AA7-2B9ACC2E47F4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Nemzeti Színház vetélkedő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F3D0-7341-47DC-8FD0-D92CD300FDCF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Nemzeti Színház vetélkedő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BE23-5839-4E48-ACF7-2CF53293CF36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Nemzeti Színház vetélkedő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A8EA-C987-436C-9BF9-C229CB40CCB8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Nemzeti Színház vetélkedő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FD82-0729-4EB9-9B83-A15DA9591E1E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Nemzeti Színház vetélkedő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B1E4-FA6C-48E0-B119-02983B4924BD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Nemzeti Színház vetélkedő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9C607AD-879E-4A22-9C59-77E515EE18CA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Nemzeti Színház vetélkedő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://tudasbazis.sulinet.hu/hu/magyar-nyelv-es-irodalom/irodalom/irodalom-10-osztaly/csongor-es-tunde-a-szerkezet-a-szereplok-es-a-mu-eszmeisege/vorosmarty-csongor-es-tunde-szereplo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rettsegizz.com/magyar-irodalom/vorosmarty-mihaly-es-a-csongor-es-tunde/" TargetMode="External"/><Relationship Id="rId5" Type="http://schemas.openxmlformats.org/officeDocument/2006/relationships/hyperlink" Target="http://boldogsag.net/index.php?option=com_content&amp;view=article&amp;id=14667:operamesek-varazsfuvola&amp;catid=993:koenyv-es-szinhaz-oesszmveszet-a-neten-xxi-&amp;Itemid=624" TargetMode="External"/><Relationship Id="rId4" Type="http://schemas.openxmlformats.org/officeDocument/2006/relationships/hyperlink" Target="http://www.doksi.hu/elemzes.php?order=Show&amp;id=1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780187">
            <a:off x="8288986" y="1985303"/>
            <a:ext cx="3252767" cy="456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 rot="258973">
            <a:off x="1335281" y="3397890"/>
            <a:ext cx="4945906" cy="326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00508" y="330847"/>
            <a:ext cx="9202735" cy="3236137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Mozart: Varázsfuvola</a:t>
            </a:r>
            <a:br>
              <a:rPr lang="hu-HU" dirty="0" smtClean="0"/>
            </a:br>
            <a:r>
              <a:rPr lang="hu-HU" dirty="0" smtClean="0">
                <a:sym typeface="Wingdings" panose="05000000000000000000" pitchFamily="2" charset="2"/>
              </a:rPr>
              <a:t> </a:t>
            </a:r>
            <a:br>
              <a:rPr lang="hu-HU" dirty="0" smtClean="0">
                <a:sym typeface="Wingdings" panose="05000000000000000000" pitchFamily="2" charset="2"/>
              </a:rPr>
            </a:br>
            <a:r>
              <a:rPr lang="hu-HU" dirty="0" smtClean="0">
                <a:sym typeface="Wingdings" panose="05000000000000000000" pitchFamily="2" charset="2"/>
              </a:rPr>
              <a:t>Vörösmarty Mihály: Csongor és Tünde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261D-4C00-41A1-AA1D-27C6103A6B26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Nemzeti Színház vetélkedő</a:t>
            </a:r>
            <a:endParaRPr lang="en-US" dirty="0"/>
          </a:p>
        </p:txBody>
      </p:sp>
      <p:pic>
        <p:nvPicPr>
          <p:cNvPr id="3" name="Princess - Palotá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6776.1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28" y="57027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012" r="33995"/>
          <a:stretch/>
        </p:blipFill>
        <p:spPr>
          <a:xfrm>
            <a:off x="0" y="2537128"/>
            <a:ext cx="2022307" cy="3921297"/>
          </a:xfrm>
          <a:prstGeom prst="snip2DiagRect">
            <a:avLst>
              <a:gd name="adj1" fmla="val 0"/>
              <a:gd name="adj2" fmla="val 38320"/>
            </a:avLst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7472" y="228600"/>
            <a:ext cx="4623773" cy="72218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történet főhősei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481989"/>
              </p:ext>
            </p:extLst>
          </p:nvPr>
        </p:nvGraphicFramePr>
        <p:xfrm>
          <a:off x="1640497" y="1181099"/>
          <a:ext cx="8352002" cy="504701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176001">
                  <a:extLst>
                    <a:ext uri="{9D8B030D-6E8A-4147-A177-3AD203B41FA5}">
                      <a16:colId xmlns:a16="http://schemas.microsoft.com/office/drawing/2014/main" xmlns="" val="1263191080"/>
                    </a:ext>
                  </a:extLst>
                </a:gridCol>
                <a:gridCol w="4176001">
                  <a:extLst>
                    <a:ext uri="{9D8B030D-6E8A-4147-A177-3AD203B41FA5}">
                      <a16:colId xmlns:a16="http://schemas.microsoft.com/office/drawing/2014/main" xmlns="" val="784086366"/>
                    </a:ext>
                  </a:extLst>
                </a:gridCol>
              </a:tblGrid>
              <a:tr h="454624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Csongor és Tünde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Varázsfuvola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2084940"/>
                  </a:ext>
                </a:extLst>
              </a:tr>
              <a:tr h="351377">
                <a:tc>
                  <a:txBody>
                    <a:bodyPr/>
                    <a:lstStyle/>
                    <a:p>
                      <a:pPr algn="ctr"/>
                      <a:r>
                        <a:rPr lang="hu-HU" u="sng" dirty="0" smtClean="0"/>
                        <a:t>Csongor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u="sng" dirty="0" err="1" smtClean="0"/>
                        <a:t>Tamino</a:t>
                      </a:r>
                      <a:endParaRPr lang="hu-HU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3562443"/>
                  </a:ext>
                </a:extLst>
              </a:tr>
              <a:tr h="281831"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effectLst/>
                        </a:rPr>
                        <a:t>nemes úr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ifjú herceg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1626986"/>
                  </a:ext>
                </a:extLst>
              </a:tr>
              <a:tr h="585772"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effectLst/>
                        </a:rPr>
                        <a:t>mesebeli lovag, királyfi, aki beleszeret a tündérbe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próbatételeket</a:t>
                      </a:r>
                      <a:r>
                        <a:rPr lang="hu-HU" baseline="0" dirty="0" smtClean="0"/>
                        <a:t> kell kiállnia szerelméért (próbák csarnoka)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4869877"/>
                  </a:ext>
                </a:extLst>
              </a:tr>
              <a:tr h="454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effectLst/>
                        </a:rPr>
                        <a:t>jelképként : az élet értelmét kereső ember, aki a cselekmény során alakítja ki életfelfogását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2854704"/>
                  </a:ext>
                </a:extLst>
              </a:tr>
              <a:tr h="386150">
                <a:tc>
                  <a:txBody>
                    <a:bodyPr/>
                    <a:lstStyle/>
                    <a:p>
                      <a:pPr algn="ctr"/>
                      <a:r>
                        <a:rPr lang="hu-HU" u="sng" dirty="0" smtClean="0"/>
                        <a:t>Tünde</a:t>
                      </a:r>
                      <a:endParaRPr lang="hu-H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u="sng" dirty="0" err="1" smtClean="0"/>
                        <a:t>Pamina</a:t>
                      </a:r>
                      <a:endParaRPr lang="hu-HU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7092587"/>
                  </a:ext>
                </a:extLst>
              </a:tr>
              <a:tr h="345154"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effectLst/>
                        </a:rPr>
                        <a:t>nemes kisasszony</a:t>
                      </a:r>
                      <a:endParaRPr lang="hu-H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király kisasszony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0911902"/>
                  </a:ext>
                </a:extLst>
              </a:tr>
              <a:tr h="454624"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effectLst/>
                        </a:rPr>
                        <a:t>tündérként és hattyú képében jelenik meg mint mesehős</a:t>
                      </a:r>
                      <a:endParaRPr lang="hu-H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Tamino</a:t>
                      </a:r>
                      <a:r>
                        <a:rPr lang="hu-HU" dirty="0" smtClean="0"/>
                        <a:t> szerelme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5048040"/>
                  </a:ext>
                </a:extLst>
              </a:tr>
              <a:tr h="454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effectLst/>
                        </a:rPr>
                        <a:t>lemond tündérségéről a szerelemért, életfelfogása ettől kezdve már az önfeláldozó felnőtt, érett nőé, feleségé</a:t>
                      </a:r>
                      <a:endParaRPr lang="hu-H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az</a:t>
                      </a:r>
                      <a:r>
                        <a:rPr lang="hu-HU" baseline="0" dirty="0" smtClean="0"/>
                        <a:t> Éj királynőjének lánya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0424678"/>
                  </a:ext>
                </a:extLst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D59B-A5E7-4FF4-8FFD-56C778ECB939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Nemzeti Színház vetélkedő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clrChange>
              <a:clrFrom>
                <a:srgbClr val="DCC7AC"/>
              </a:clrFrom>
              <a:clrTo>
                <a:srgbClr val="DCC7A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1797" y="2537128"/>
            <a:ext cx="22574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7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00669">
            <a:off x="8362312" y="3596409"/>
            <a:ext cx="2459470" cy="316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24141">
            <a:off x="77491" y="2968982"/>
            <a:ext cx="2637185" cy="351624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2538"/>
            <a:ext cx="3644978" cy="80492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3-as szám: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629613"/>
              </p:ext>
            </p:extLst>
          </p:nvPr>
        </p:nvGraphicFramePr>
        <p:xfrm>
          <a:off x="2068046" y="732108"/>
          <a:ext cx="8138636" cy="536140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69318">
                  <a:extLst>
                    <a:ext uri="{9D8B030D-6E8A-4147-A177-3AD203B41FA5}">
                      <a16:colId xmlns:a16="http://schemas.microsoft.com/office/drawing/2014/main" xmlns="" val="3911284484"/>
                    </a:ext>
                  </a:extLst>
                </a:gridCol>
                <a:gridCol w="4069318">
                  <a:extLst>
                    <a:ext uri="{9D8B030D-6E8A-4147-A177-3AD203B41FA5}">
                      <a16:colId xmlns:a16="http://schemas.microsoft.com/office/drawing/2014/main" xmlns="" val="964973147"/>
                    </a:ext>
                  </a:extLst>
                </a:gridCol>
              </a:tblGrid>
              <a:tr h="345264">
                <a:tc>
                  <a:txBody>
                    <a:bodyPr/>
                    <a:lstStyle/>
                    <a:p>
                      <a:pPr algn="ctr"/>
                      <a:r>
                        <a:rPr lang="hu-HU" sz="1500" dirty="0" smtClean="0"/>
                        <a:t>Csongor és Tünde</a:t>
                      </a:r>
                      <a:endParaRPr lang="hu-HU" sz="15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 smtClean="0"/>
                        <a:t>Varázs</a:t>
                      </a:r>
                      <a:r>
                        <a:rPr lang="hu-HU" sz="1500" baseline="0" dirty="0" smtClean="0"/>
                        <a:t>fuvola</a:t>
                      </a:r>
                      <a:endParaRPr lang="hu-HU" sz="15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649222"/>
                  </a:ext>
                </a:extLst>
              </a:tr>
              <a:tr h="575439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Hármas</a:t>
                      </a:r>
                      <a:r>
                        <a:rPr lang="hu-HU" sz="1400" dirty="0" smtClean="0"/>
                        <a:t> út </a:t>
                      </a:r>
                      <a:r>
                        <a:rPr lang="hu-HU" sz="1400" dirty="0" smtClean="0"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hu-HU" sz="1400" kern="1200" dirty="0" smtClean="0">
                          <a:effectLst/>
                        </a:rPr>
                        <a:t>A polgári világ háromféle kiteljesedési lehetőségét jelképezi</a:t>
                      </a:r>
                      <a:endParaRPr lang="hu-HU" sz="14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Éj</a:t>
                      </a:r>
                      <a:r>
                        <a:rPr lang="hu-HU" sz="1400" baseline="0" dirty="0" smtClean="0"/>
                        <a:t> királynőjének </a:t>
                      </a:r>
                      <a:r>
                        <a:rPr lang="hu-H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udvarhölgye</a:t>
                      </a:r>
                      <a:r>
                        <a:rPr lang="hu-HU" sz="1400" baseline="0" dirty="0" smtClean="0">
                          <a:sym typeface="Wingdings" panose="05000000000000000000" pitchFamily="2" charset="2"/>
                        </a:rPr>
                        <a:t> </a:t>
                      </a:r>
                      <a:r>
                        <a:rPr lang="hu-HU" sz="1400" baseline="0" dirty="0" err="1" smtClean="0">
                          <a:sym typeface="Wingdings" panose="05000000000000000000" pitchFamily="2" charset="2"/>
                        </a:rPr>
                        <a:t>Tamino</a:t>
                      </a:r>
                      <a:r>
                        <a:rPr lang="hu-HU" sz="1400" baseline="0" dirty="0" smtClean="0">
                          <a:sym typeface="Wingdings" panose="05000000000000000000" pitchFamily="2" charset="2"/>
                        </a:rPr>
                        <a:t>-t segítik útja során, az Éjkirálynő „küldöttei”</a:t>
                      </a:r>
                      <a:endParaRPr lang="hu-HU" sz="14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1927741"/>
                  </a:ext>
                </a:extLst>
              </a:tr>
              <a:tr h="853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Vándor: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kern="1200" dirty="0" smtClean="0">
                          <a:effectLst/>
                        </a:rPr>
                        <a:t> Kalmár a polgári világ haszonelvűségét, a pénz mindenhatóságát, a </a:t>
                      </a:r>
                      <a:r>
                        <a:rPr lang="hu-HU" sz="1400" kern="1200" dirty="0" err="1" smtClean="0">
                          <a:effectLst/>
                        </a:rPr>
                        <a:t>merkantili</a:t>
                      </a:r>
                      <a:r>
                        <a:rPr lang="hu-HU" sz="1400" kern="1200" dirty="0" smtClean="0">
                          <a:effectLst/>
                        </a:rPr>
                        <a:t> szellemet szimbolizálja</a:t>
                      </a:r>
                      <a:endParaRPr lang="hu-HU" sz="1400" dirty="0" smtClean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próbatétel: </a:t>
                      </a:r>
                      <a:endParaRPr lang="hu-H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hu-HU" sz="1400" dirty="0" smtClean="0"/>
                        <a:t>1</a:t>
                      </a:r>
                      <a:r>
                        <a:rPr lang="hu-HU" sz="1400" dirty="0" smtClean="0"/>
                        <a:t>.</a:t>
                      </a:r>
                      <a:r>
                        <a:rPr lang="hu-HU" sz="1400" baseline="0" dirty="0" smtClean="0"/>
                        <a:t> a hallgatás → </a:t>
                      </a:r>
                      <a:r>
                        <a:rPr lang="hu-HU" sz="1400" kern="1200" dirty="0" smtClean="0">
                          <a:effectLst/>
                        </a:rPr>
                        <a:t>a feladatuk, hogy semmilyen</a:t>
                      </a:r>
                      <a:r>
                        <a:rPr lang="hu-HU" sz="1400" kern="1200" baseline="0" dirty="0" smtClean="0">
                          <a:effectLst/>
                        </a:rPr>
                        <a:t> </a:t>
                      </a:r>
                      <a:r>
                        <a:rPr lang="hu-HU" sz="1400" kern="1200" dirty="0" smtClean="0">
                          <a:effectLst/>
                        </a:rPr>
                        <a:t>körülmények között nem szólalhatnak meg, egyetlen szót sem ejthetnek ki a szájukon</a:t>
                      </a:r>
                      <a:endParaRPr lang="hu-HU" sz="1400" baseline="0" dirty="0" smtClean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1958909"/>
                  </a:ext>
                </a:extLst>
              </a:tr>
              <a:tr h="62079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hu-HU" sz="1400" kern="1200" dirty="0" smtClean="0">
                          <a:effectLst/>
                        </a:rPr>
                        <a:t>A Fejedelem a Napóleon-kultusz jelképe, a világot </a:t>
                      </a:r>
                      <a:r>
                        <a:rPr lang="hu-HU" sz="1400" kern="1200" dirty="0" err="1" smtClean="0">
                          <a:effectLst/>
                        </a:rPr>
                        <a:t>leigázni</a:t>
                      </a:r>
                      <a:r>
                        <a:rPr lang="hu-HU" sz="1400" kern="1200" dirty="0" smtClean="0">
                          <a:effectLst/>
                        </a:rPr>
                        <a:t> tudó emberi erőt példázza</a:t>
                      </a:r>
                      <a:endParaRPr lang="hu-HU" sz="14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2. Nem</a:t>
                      </a:r>
                      <a:r>
                        <a:rPr lang="hu-HU" sz="1400" baseline="0" dirty="0" smtClean="0"/>
                        <a:t> tudjuk meg</a:t>
                      </a:r>
                      <a:endParaRPr lang="hu-HU" sz="14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7025664"/>
                  </a:ext>
                </a:extLst>
              </a:tr>
              <a:tr h="77684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hu-HU" sz="1400" kern="1200" dirty="0" smtClean="0">
                          <a:effectLst/>
                        </a:rPr>
                        <a:t>A Tudós a felvilágosodás racionalizmusának jelképe, az ész mindenhatóságába vetett hit kifejezője</a:t>
                      </a:r>
                      <a:endParaRPr lang="hu-HU" sz="14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3. </a:t>
                      </a:r>
                      <a:r>
                        <a:rPr lang="hu-HU" sz="1400" kern="1200" dirty="0" smtClean="0">
                          <a:effectLst/>
                        </a:rPr>
                        <a:t>egy lángoló tűzfolyamon és egy zuhogó vízáradaton kell átjutniuk</a:t>
                      </a:r>
                      <a:endParaRPr lang="hu-HU" sz="14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9388809"/>
                  </a:ext>
                </a:extLst>
              </a:tr>
              <a:tr h="604211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hu-H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ördögfi: </a:t>
                      </a:r>
                      <a:r>
                        <a:rPr lang="hu-HU" sz="1400" kern="1200" dirty="0" smtClean="0">
                          <a:effectLst/>
                        </a:rPr>
                        <a:t>a mű </a:t>
                      </a:r>
                      <a:r>
                        <a:rPr lang="hu-HU" sz="1400" kern="1200" dirty="0" smtClean="0">
                          <a:effectLst/>
                        </a:rPr>
                        <a:t>vázlatában </a:t>
                      </a:r>
                      <a:r>
                        <a:rPr lang="hu-HU" sz="1400" kern="1200" dirty="0" smtClean="0">
                          <a:effectLst/>
                        </a:rPr>
                        <a:t>még cigánygyerekek</a:t>
                      </a:r>
                      <a:endParaRPr lang="hu-HU" sz="1400" b="0" i="0" kern="1200" dirty="0" smtClean="0">
                        <a:solidFill>
                          <a:srgbClr val="FF00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5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9169117"/>
                  </a:ext>
                </a:extLst>
              </a:tr>
              <a:tr h="107690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 smtClean="0">
                          <a:effectLst/>
                        </a:rPr>
                        <a:t>mesében ördögök, rosszcsontok, akiket az éhség gonosszá tesz, lelkük mélyén jók azonban: megjavulnak és Tünde szolgálatába állnak</a:t>
                      </a:r>
                      <a:endParaRPr lang="hu-HU" sz="1400" b="0" i="0" kern="1200" dirty="0" smtClean="0">
                        <a:solidFill>
                          <a:srgbClr val="FF00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5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7923734"/>
                  </a:ext>
                </a:extLst>
              </a:tr>
              <a:tr h="41707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 smtClean="0">
                          <a:effectLst/>
                        </a:rPr>
                        <a:t>talán a nyomorult emberiség </a:t>
                      </a:r>
                      <a:r>
                        <a:rPr lang="hu-HU" sz="1400" kern="1200" dirty="0" err="1" smtClean="0">
                          <a:effectLst/>
                        </a:rPr>
                        <a:t>megtestesítői</a:t>
                      </a:r>
                      <a:endParaRPr lang="hu-HU" sz="1400" b="0" i="0" kern="1200" dirty="0" smtClean="0">
                        <a:solidFill>
                          <a:srgbClr val="FF00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5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9658738"/>
                  </a:ext>
                </a:extLst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B8B8-E69B-4728-B3DB-0541AE6725E8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Nemzeti Színház vetélkedő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274770">
            <a:off x="6074174" y="787904"/>
            <a:ext cx="4922862" cy="306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20907348">
            <a:off x="379932" y="2619469"/>
            <a:ext cx="5206553" cy="347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1714" y="228600"/>
            <a:ext cx="4160134" cy="86707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Mesebeli elemek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224229"/>
              </p:ext>
            </p:extLst>
          </p:nvPr>
        </p:nvGraphicFramePr>
        <p:xfrm>
          <a:off x="1403731" y="1931832"/>
          <a:ext cx="8594726" cy="323774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297363">
                  <a:extLst>
                    <a:ext uri="{9D8B030D-6E8A-4147-A177-3AD203B41FA5}">
                      <a16:colId xmlns:a16="http://schemas.microsoft.com/office/drawing/2014/main" xmlns="" val="1952062131"/>
                    </a:ext>
                  </a:extLst>
                </a:gridCol>
                <a:gridCol w="4297363">
                  <a:extLst>
                    <a:ext uri="{9D8B030D-6E8A-4147-A177-3AD203B41FA5}">
                      <a16:colId xmlns:a16="http://schemas.microsoft.com/office/drawing/2014/main" xmlns="" val="2872594901"/>
                    </a:ext>
                  </a:extLst>
                </a:gridCol>
              </a:tblGrid>
              <a:tr h="30823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Csongor és Tünde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Varázsfuvola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7387632"/>
                  </a:ext>
                </a:extLst>
              </a:tr>
              <a:tr h="760020">
                <a:tc>
                  <a:txBody>
                    <a:bodyPr/>
                    <a:lstStyle/>
                    <a:p>
                      <a:r>
                        <a:rPr lang="hu-HU" dirty="0" smtClean="0"/>
                        <a:t>Almafa: éjfélkor terem rajta</a:t>
                      </a:r>
                      <a:r>
                        <a:rPr lang="hu-HU" baseline="0" dirty="0" smtClean="0"/>
                        <a:t> gyümölcs, de aki le akarja </a:t>
                      </a:r>
                      <a:r>
                        <a:rPr lang="hu-HU" baseline="0" dirty="0" smtClean="0"/>
                        <a:t>szüretelni, </a:t>
                      </a:r>
                      <a:r>
                        <a:rPr lang="hu-HU" baseline="0" dirty="0" smtClean="0"/>
                        <a:t>mindig </a:t>
                      </a:r>
                      <a:r>
                        <a:rPr lang="hu-HU" baseline="0" dirty="0" smtClean="0"/>
                        <a:t>elalszik.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Varázsfuvola: hangja</a:t>
                      </a:r>
                      <a:r>
                        <a:rPr lang="hu-HU" baseline="0" dirty="0" smtClean="0"/>
                        <a:t> képes lecsillapítani még a leggonoszabb szenvedélyeket </a:t>
                      </a:r>
                      <a:r>
                        <a:rPr lang="hu-HU" baseline="0" dirty="0" smtClean="0"/>
                        <a:t>is.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0417633"/>
                  </a:ext>
                </a:extLst>
              </a:tr>
              <a:tr h="760020">
                <a:tc>
                  <a:txBody>
                    <a:bodyPr/>
                    <a:lstStyle/>
                    <a:p>
                      <a:r>
                        <a:rPr lang="hu-HU" dirty="0" smtClean="0"/>
                        <a:t>Boszorkány→Mirigy: lányát,</a:t>
                      </a:r>
                      <a:r>
                        <a:rPr lang="hu-HU" baseline="0" dirty="0" smtClean="0"/>
                        <a:t> Ledért Tündérré változtatja, hogy Csongor </a:t>
                      </a:r>
                      <a:r>
                        <a:rPr lang="hu-HU" baseline="0" dirty="0" smtClean="0"/>
                        <a:t>beleszeressen.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Papageno, </a:t>
                      </a:r>
                      <a:r>
                        <a:rPr lang="hu-HU" dirty="0" err="1" smtClean="0"/>
                        <a:t>Papagena</a:t>
                      </a:r>
                      <a:r>
                        <a:rPr lang="hu-HU" dirty="0" smtClean="0"/>
                        <a:t>:</a:t>
                      </a:r>
                      <a:r>
                        <a:rPr lang="hu-HU" baseline="0" dirty="0" smtClean="0"/>
                        <a:t> külsejük mint a madáré, de mégis </a:t>
                      </a:r>
                      <a:r>
                        <a:rPr lang="hu-HU" baseline="0" dirty="0" smtClean="0"/>
                        <a:t>emberek.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0251562"/>
                  </a:ext>
                </a:extLst>
              </a:tr>
              <a:tr h="677428">
                <a:tc>
                  <a:txBody>
                    <a:bodyPr/>
                    <a:lstStyle/>
                    <a:p>
                      <a:r>
                        <a:rPr lang="hu-HU" dirty="0" smtClean="0"/>
                        <a:t>Tünde levágott</a:t>
                      </a:r>
                      <a:r>
                        <a:rPr lang="hu-HU" baseline="0" dirty="0" smtClean="0"/>
                        <a:t> haja: </a:t>
                      </a:r>
                      <a:r>
                        <a:rPr lang="hu-HU" baseline="0" dirty="0" smtClean="0"/>
                        <a:t>ezáltal </a:t>
                      </a:r>
                      <a:r>
                        <a:rPr lang="hu-HU" baseline="0" dirty="0" smtClean="0"/>
                        <a:t>változtatja </a:t>
                      </a:r>
                      <a:r>
                        <a:rPr lang="hu-HU" baseline="0" dirty="0" smtClean="0"/>
                        <a:t>Mirigy </a:t>
                      </a:r>
                      <a:r>
                        <a:rPr lang="hu-HU" baseline="0" dirty="0" smtClean="0"/>
                        <a:t>lányát </a:t>
                      </a:r>
                      <a:r>
                        <a:rPr lang="hu-HU" baseline="0" dirty="0" smtClean="0"/>
                        <a:t>Tündévé.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Harang: megszólaltatásával</a:t>
                      </a:r>
                      <a:r>
                        <a:rPr lang="hu-HU" baseline="0" dirty="0" smtClean="0"/>
                        <a:t> mindenki vidáman táncra </a:t>
                      </a:r>
                      <a:r>
                        <a:rPr lang="hu-HU" baseline="0" dirty="0" smtClean="0"/>
                        <a:t>perdül.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8246591"/>
                  </a:ext>
                </a:extLst>
              </a:tr>
              <a:tr h="30823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755674"/>
                  </a:ext>
                </a:extLst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FCC1-1E6F-4E12-B758-0A3252131210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Nemzeti Színház vetélkedő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17947">
            <a:off x="6001267" y="2603827"/>
            <a:ext cx="4586050" cy="364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6395"/>
          <a:stretch/>
        </p:blipFill>
        <p:spPr>
          <a:xfrm rot="21207924">
            <a:off x="378217" y="313828"/>
            <a:ext cx="5689742" cy="335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804" y="228600"/>
            <a:ext cx="3644979" cy="931468"/>
          </a:xfrm>
        </p:spPr>
        <p:txBody>
          <a:bodyPr/>
          <a:lstStyle/>
          <a:p>
            <a:pPr algn="ctr"/>
            <a:r>
              <a:rPr lang="hu-HU" dirty="0" smtClean="0"/>
              <a:t>Szerelmi szál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213794"/>
              </p:ext>
            </p:extLst>
          </p:nvPr>
        </p:nvGraphicFramePr>
        <p:xfrm>
          <a:off x="1352216" y="1493949"/>
          <a:ext cx="8594726" cy="48564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297363">
                  <a:extLst>
                    <a:ext uri="{9D8B030D-6E8A-4147-A177-3AD203B41FA5}">
                      <a16:colId xmlns:a16="http://schemas.microsoft.com/office/drawing/2014/main" xmlns="" val="3605616375"/>
                    </a:ext>
                  </a:extLst>
                </a:gridCol>
                <a:gridCol w="4297363">
                  <a:extLst>
                    <a:ext uri="{9D8B030D-6E8A-4147-A177-3AD203B41FA5}">
                      <a16:colId xmlns:a16="http://schemas.microsoft.com/office/drawing/2014/main" xmlns="" val="2946404919"/>
                    </a:ext>
                  </a:extLst>
                </a:gridCol>
              </a:tblGrid>
              <a:tr h="35796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Csongor és Tünde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Varázsfuvola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5990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Csongor</a:t>
                      </a:r>
                      <a:r>
                        <a:rPr lang="hu-HU" dirty="0" err="1" smtClean="0">
                          <a:sym typeface="Webdings" panose="05030102010509060703" pitchFamily="18" charset="2"/>
                        </a:rPr>
                        <a:t>Tünde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Tamino</a:t>
                      </a:r>
                      <a:r>
                        <a:rPr lang="hu-HU" dirty="0" err="1" smtClean="0">
                          <a:sym typeface="Webdings" panose="05030102010509060703" pitchFamily="18" charset="2"/>
                        </a:rPr>
                        <a:t>Pamina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851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Nemes</a:t>
                      </a:r>
                      <a:r>
                        <a:rPr lang="hu-HU" baseline="0" dirty="0" smtClean="0"/>
                        <a:t> úrfi, és egy tündér kisasszony szereleme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Ifjú herceg,</a:t>
                      </a:r>
                      <a:r>
                        <a:rPr lang="hu-HU" baseline="0" dirty="0" smtClean="0"/>
                        <a:t> és egy király kisasszony szerelme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512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Kompromisszumok, és próbatételek</a:t>
                      </a:r>
                      <a:r>
                        <a:rPr lang="hu-HU" baseline="0" dirty="0" smtClean="0"/>
                        <a:t> árán lehetnek egymáséi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Soha nem találkoztak előtte,</a:t>
                      </a:r>
                      <a:r>
                        <a:rPr lang="hu-HU" baseline="0" dirty="0" smtClean="0"/>
                        <a:t> de első látára tudták, hogy egymáshoz tartoznak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772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Balga</a:t>
                      </a:r>
                      <a:r>
                        <a:rPr lang="hu-HU" dirty="0" err="1" smtClean="0">
                          <a:sym typeface="Webdings" panose="05030102010509060703" pitchFamily="18" charset="2"/>
                        </a:rPr>
                        <a:t>Ilma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Papagénó</a:t>
                      </a:r>
                      <a:r>
                        <a:rPr lang="hu-HU" dirty="0" err="1" smtClean="0">
                          <a:sym typeface="Webdings" panose="05030102010509060703" pitchFamily="18" charset="2"/>
                        </a:rPr>
                        <a:t>Papagéna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1372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Földi</a:t>
                      </a:r>
                      <a:r>
                        <a:rPr lang="hu-HU" baseline="0" dirty="0" smtClean="0"/>
                        <a:t> emberek, akik egymástól elszakadnak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Madár</a:t>
                      </a:r>
                      <a:r>
                        <a:rPr lang="hu-HU" baseline="0" dirty="0" smtClean="0"/>
                        <a:t> külsejű férfi és egy elvarázsolt lány szereleme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5008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Reálisan, és józanul</a:t>
                      </a:r>
                      <a:r>
                        <a:rPr lang="hu-HU" baseline="0" dirty="0" smtClean="0"/>
                        <a:t> gondolkodnak, a csodákban nem hisznek annyira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Papagénó</a:t>
                      </a:r>
                      <a:r>
                        <a:rPr lang="hu-HU" baseline="0" dirty="0" smtClean="0"/>
                        <a:t> először nem tudja ki az a csúf lány</a:t>
                      </a:r>
                      <a:r>
                        <a:rPr lang="hu-HU" baseline="0" dirty="0" smtClean="0">
                          <a:sym typeface="Wingdings" panose="05000000000000000000" pitchFamily="2" charset="2"/>
                        </a:rPr>
                        <a:t> el van varázsolva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5328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 két főhős „</a:t>
                      </a:r>
                      <a:r>
                        <a:rPr lang="hu-HU" dirty="0" err="1" smtClean="0"/>
                        <a:t>segédei</a:t>
                      </a:r>
                      <a:r>
                        <a:rPr lang="hu-HU" dirty="0" smtClean="0"/>
                        <a:t>” → a mű végén visszatalálnak</a:t>
                      </a:r>
                      <a:r>
                        <a:rPr lang="hu-HU" baseline="0" dirty="0" smtClean="0"/>
                        <a:t> egymáshoz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aseline="0" dirty="0" smtClean="0"/>
                        <a:t>Próbákat kell majd kiállni, ahhoz hogy szerelme az övé lehessen</a:t>
                      </a:r>
                      <a:endParaRPr lang="hu-HU" dirty="0" smtClean="0"/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2287487"/>
                  </a:ext>
                </a:extLst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FCC1-1E6F-4E12-B758-0A3252131210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Nemzeti Színház vetélkedő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494506">
            <a:off x="5594797" y="2500210"/>
            <a:ext cx="5180190" cy="3457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 rot="571178">
            <a:off x="759344" y="1772367"/>
            <a:ext cx="3346831" cy="4462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531" y="128788"/>
            <a:ext cx="3966951" cy="768975"/>
          </a:xfrm>
        </p:spPr>
        <p:txBody>
          <a:bodyPr/>
          <a:lstStyle/>
          <a:p>
            <a:pPr algn="ctr"/>
            <a:r>
              <a:rPr lang="hu-HU" dirty="0" smtClean="0"/>
              <a:t>„Rosszakarók”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035931"/>
              </p:ext>
            </p:extLst>
          </p:nvPr>
        </p:nvGraphicFramePr>
        <p:xfrm>
          <a:off x="1326523" y="1043188"/>
          <a:ext cx="8594660" cy="55016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297330">
                  <a:extLst>
                    <a:ext uri="{9D8B030D-6E8A-4147-A177-3AD203B41FA5}">
                      <a16:colId xmlns:a16="http://schemas.microsoft.com/office/drawing/2014/main" xmlns="" val="3267970403"/>
                    </a:ext>
                  </a:extLst>
                </a:gridCol>
                <a:gridCol w="4297330">
                  <a:extLst>
                    <a:ext uri="{9D8B030D-6E8A-4147-A177-3AD203B41FA5}">
                      <a16:colId xmlns:a16="http://schemas.microsoft.com/office/drawing/2014/main" xmlns="" val="1761790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Csongor és</a:t>
                      </a:r>
                      <a:r>
                        <a:rPr lang="hu-HU" baseline="0" dirty="0" smtClean="0"/>
                        <a:t> Tünde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Varázsfuvola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331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Mirigy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Monostatos</a:t>
                      </a:r>
                      <a:r>
                        <a:rPr lang="hu-HU" b="1" dirty="0" smtClean="0"/>
                        <a:t>: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108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effectLst/>
                        </a:rPr>
                        <a:t>Csongorék cselédje, aki irigy a fiatalokra</a:t>
                      </a:r>
                      <a:endParaRPr lang="hu-H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entury Schoolbook" panose="02040604050505020304" pitchFamily="18" charset="0"/>
                        <a:buChar char="↓"/>
                      </a:pPr>
                      <a:r>
                        <a:rPr lang="hu-HU" dirty="0" smtClean="0"/>
                        <a:t>Célja: </a:t>
                      </a:r>
                      <a:r>
                        <a:rPr lang="hu-HU" dirty="0" err="1" smtClean="0"/>
                        <a:t>Pamina</a:t>
                      </a:r>
                      <a:r>
                        <a:rPr lang="hu-HU" dirty="0" smtClean="0"/>
                        <a:t> megszerzése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5234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effectLst/>
                        </a:rPr>
                        <a:t>a mesebeli boszorkány megtestesítője, aki át tud változni</a:t>
                      </a:r>
                      <a:endParaRPr lang="hu-H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↓ egyik éjszaka a </a:t>
                      </a:r>
                      <a:r>
                        <a:rPr lang="hu-HU" sz="1800" kern="1200" dirty="0" smtClean="0">
                          <a:effectLst/>
                        </a:rPr>
                        <a:t>szerecsen az ágyához lopakodott, és álmában meg akarta csókolni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6698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effectLst/>
                        </a:rPr>
                        <a:t>a boldogságra, szerelemre veszélyes allegorikus alak.</a:t>
                      </a:r>
                      <a:endParaRPr lang="hu-H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↓ tőrével</a:t>
                      </a:r>
                      <a:r>
                        <a:rPr lang="hu-HU" baseline="0" dirty="0" smtClean="0"/>
                        <a:t> megfenyegette, hogy ha nem lesz az övé, megöli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435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Ledér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Sarastro</a:t>
                      </a:r>
                      <a:r>
                        <a:rPr lang="hu-HU" b="1" dirty="0" smtClean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347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effectLst/>
                        </a:rPr>
                        <a:t>lezüllött szegény lány</a:t>
                      </a:r>
                      <a:endParaRPr lang="hu-H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Gonosz varázsló, a szerelmeseket akarja elválasztani egymástól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1202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effectLst/>
                        </a:rPr>
                        <a:t>fiatal boszorka, Mirigy lánya</a:t>
                      </a:r>
                      <a:endParaRPr lang="hu-H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Paminát</a:t>
                      </a:r>
                      <a:r>
                        <a:rPr lang="hu-HU" dirty="0" smtClean="0"/>
                        <a:t> akarja megmenteni</a:t>
                      </a:r>
                      <a:r>
                        <a:rPr lang="hu-HU" baseline="0" dirty="0" smtClean="0"/>
                        <a:t> az Éjkirálynőjétől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7866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ő képviseli az álszerelmet (csak testiség), az eszmény elárulását, a megalkuvást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5038179"/>
                  </a:ext>
                </a:extLst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03F-2FFF-4DFE-BB6C-051E58A5D7E5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Nemzeti Színház vetélkedő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5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9816">
            <a:off x="310138" y="199050"/>
            <a:ext cx="2726368" cy="400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3754">
            <a:off x="1912841" y="3156952"/>
            <a:ext cx="2683965" cy="364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39934" y="538623"/>
            <a:ext cx="6336663" cy="885912"/>
          </a:xfrm>
        </p:spPr>
        <p:txBody>
          <a:bodyPr/>
          <a:lstStyle/>
          <a:p>
            <a:pPr algn="ctr"/>
            <a:r>
              <a:rPr lang="hu-HU" dirty="0" smtClean="0"/>
              <a:t>Köszönjük a figyelmet!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59141" y="1485898"/>
            <a:ext cx="6061394" cy="34126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dirty="0" smtClean="0"/>
              <a:t>Források:</a:t>
            </a:r>
          </a:p>
          <a:p>
            <a:pPr algn="ctr"/>
            <a:r>
              <a:rPr lang="hu-HU" dirty="0">
                <a:solidFill>
                  <a:schemeClr val="accent5"/>
                </a:solidFill>
                <a:hlinkClick r:id="rId4"/>
              </a:rPr>
              <a:t>http://</a:t>
            </a:r>
            <a:r>
              <a:rPr lang="hu-HU" dirty="0" smtClean="0">
                <a:solidFill>
                  <a:schemeClr val="accent5"/>
                </a:solidFill>
                <a:hlinkClick r:id="rId4"/>
              </a:rPr>
              <a:t>www.doksi.hu/elemzes.php?order=Show&amp;id=116</a:t>
            </a:r>
            <a:endParaRPr lang="hu-HU" dirty="0" smtClean="0">
              <a:solidFill>
                <a:schemeClr val="accent5"/>
              </a:solidFill>
            </a:endParaRPr>
          </a:p>
          <a:p>
            <a:pPr algn="ctr"/>
            <a:r>
              <a:rPr lang="hu-HU" dirty="0">
                <a:solidFill>
                  <a:schemeClr val="accent5"/>
                </a:solidFill>
                <a:hlinkClick r:id="rId5"/>
              </a:rPr>
              <a:t>http://boldogsag.net/index.php?option=com_content&amp;view=article&amp;id=14667:operamesek-varazsfuvola&amp;catid=993:koenyv-es-szinhaz-oesszmveszet-a-neten-xxi-&amp;</a:t>
            </a:r>
            <a:r>
              <a:rPr lang="hu-HU" dirty="0" smtClean="0">
                <a:solidFill>
                  <a:schemeClr val="accent5"/>
                </a:solidFill>
                <a:hlinkClick r:id="rId5"/>
              </a:rPr>
              <a:t>Itemid=624</a:t>
            </a:r>
            <a:endParaRPr lang="hu-HU" dirty="0" smtClean="0">
              <a:solidFill>
                <a:schemeClr val="accent5"/>
              </a:solidFill>
            </a:endParaRPr>
          </a:p>
          <a:p>
            <a:pPr algn="ctr"/>
            <a:r>
              <a:rPr lang="hu-HU" dirty="0">
                <a:solidFill>
                  <a:schemeClr val="accent5"/>
                </a:solidFill>
                <a:hlinkClick r:id="rId6"/>
              </a:rPr>
              <a:t>http://erettsegizz.com/magyar-irodalom/vorosmarty-mihaly-es-a-csongor-es-tunde</a:t>
            </a:r>
            <a:r>
              <a:rPr lang="hu-HU" dirty="0" smtClean="0">
                <a:solidFill>
                  <a:schemeClr val="accent5"/>
                </a:solidFill>
                <a:hlinkClick r:id="rId6"/>
              </a:rPr>
              <a:t>/</a:t>
            </a:r>
            <a:endParaRPr lang="hu-HU" dirty="0" smtClean="0">
              <a:solidFill>
                <a:schemeClr val="accent5"/>
              </a:solidFill>
            </a:endParaRPr>
          </a:p>
          <a:p>
            <a:pPr algn="ctr"/>
            <a:r>
              <a:rPr lang="hu-HU" dirty="0">
                <a:solidFill>
                  <a:schemeClr val="accent5"/>
                </a:solidFill>
                <a:hlinkClick r:id="rId7"/>
              </a:rPr>
              <a:t>http://</a:t>
            </a:r>
            <a:r>
              <a:rPr lang="hu-HU" dirty="0" smtClean="0">
                <a:solidFill>
                  <a:schemeClr val="accent5"/>
                </a:solidFill>
                <a:hlinkClick r:id="rId7"/>
              </a:rPr>
              <a:t>tudasbazis.sulinet.hu/hu/magyar-nyelv-es-irodalom/irodalom/irodalom-10-osztaly/csongor-es-tunde-a-szerkezet-a-szereplok-es-a-mu-eszmeisege/vorosmarty-csongor-es-tunde-szereplok</a:t>
            </a:r>
            <a:endParaRPr lang="hu-HU" dirty="0" smtClean="0">
              <a:solidFill>
                <a:schemeClr val="accent5"/>
              </a:solidFill>
            </a:endParaRP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D91C-6D13-475A-A15C-4CC0FF25EE30}" type="datetime1">
              <a:rPr lang="hu-HU" smtClean="0"/>
              <a:t>2016.04.24.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Nemzeti Színház vetélkedő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TM03457515[[fn=Nézet]]</Template>
  <TotalTime>253</TotalTime>
  <Words>562</Words>
  <Application>Microsoft Office PowerPoint</Application>
  <PresentationFormat>Szélesvásznú</PresentationFormat>
  <Paragraphs>98</Paragraphs>
  <Slides>7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Schoolbook</vt:lpstr>
      <vt:lpstr>Webdings</vt:lpstr>
      <vt:lpstr>Wingdings</vt:lpstr>
      <vt:lpstr>Wingdings 2</vt:lpstr>
      <vt:lpstr>View</vt:lpstr>
      <vt:lpstr>Mozart: Varázsfuvola   Vörösmarty Mihály: Csongor és Tünde</vt:lpstr>
      <vt:lpstr>A történet főhősei</vt:lpstr>
      <vt:lpstr>3-as szám:</vt:lpstr>
      <vt:lpstr>Mesebeli elemek</vt:lpstr>
      <vt:lpstr>Szerelmi szál</vt:lpstr>
      <vt:lpstr>„Rosszakarók”</vt:lpstr>
      <vt:lpstr>Köszönjük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Mozart: Varázsfuvola   Vörösmarty Mihály: Csongor és Tünde</dc:title>
  <dc:creator>User</dc:creator>
  <cp:lastModifiedBy>Kertész Gabriella</cp:lastModifiedBy>
  <cp:revision>21</cp:revision>
  <dcterms:created xsi:type="dcterms:W3CDTF">2016-04-22T19:41:41Z</dcterms:created>
  <dcterms:modified xsi:type="dcterms:W3CDTF">2016-04-24T18:23:30Z</dcterms:modified>
</cp:coreProperties>
</file>