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50" b="0" i="1" u="sng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50" b="0" i="1" u="sng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50" b="0" i="1" u="sng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1"/>
            <a:ext cx="12192000" cy="6791325"/>
          </a:xfrm>
          <a:custGeom>
            <a:avLst/>
            <a:gdLst/>
            <a:ahLst/>
            <a:cxnLst/>
            <a:rect l="l" t="t" r="r" b="b"/>
            <a:pathLst>
              <a:path w="12192000" h="6791325">
                <a:moveTo>
                  <a:pt x="12192000" y="0"/>
                </a:moveTo>
                <a:lnTo>
                  <a:pt x="0" y="0"/>
                </a:lnTo>
                <a:lnTo>
                  <a:pt x="0" y="6791325"/>
                </a:lnTo>
                <a:lnTo>
                  <a:pt x="12192000" y="6791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>
              <a:alpha val="4392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-1"/>
            <a:ext cx="12192000" cy="6791325"/>
          </a:xfrm>
          <a:custGeom>
            <a:avLst/>
            <a:gdLst/>
            <a:ahLst/>
            <a:cxnLst/>
            <a:rect l="l" t="t" r="r" b="b"/>
            <a:pathLst>
              <a:path w="12192000" h="6791325">
                <a:moveTo>
                  <a:pt x="0" y="6791325"/>
                </a:moveTo>
                <a:lnTo>
                  <a:pt x="12192000" y="6791325"/>
                </a:lnTo>
                <a:lnTo>
                  <a:pt x="12192000" y="0"/>
                </a:lnTo>
                <a:lnTo>
                  <a:pt x="0" y="0"/>
                </a:lnTo>
                <a:lnTo>
                  <a:pt x="0" y="6791325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50" b="0" i="1" u="sng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1"/>
            <a:ext cx="12172950" cy="6791325"/>
          </a:xfrm>
          <a:custGeom>
            <a:avLst/>
            <a:gdLst/>
            <a:ahLst/>
            <a:cxnLst/>
            <a:rect l="l" t="t" r="r" b="b"/>
            <a:pathLst>
              <a:path w="12172950" h="6791325">
                <a:moveTo>
                  <a:pt x="12172950" y="1"/>
                </a:moveTo>
                <a:lnTo>
                  <a:pt x="0" y="0"/>
                </a:lnTo>
                <a:lnTo>
                  <a:pt x="0" y="6791324"/>
                </a:lnTo>
                <a:lnTo>
                  <a:pt x="12172950" y="6791324"/>
                </a:lnTo>
                <a:lnTo>
                  <a:pt x="12172950" y="1"/>
                </a:lnTo>
                <a:close/>
              </a:path>
            </a:pathLst>
          </a:custGeom>
          <a:solidFill>
            <a:srgbClr val="000000">
              <a:alpha val="4392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-1"/>
            <a:ext cx="12172950" cy="6791325"/>
          </a:xfrm>
          <a:custGeom>
            <a:avLst/>
            <a:gdLst/>
            <a:ahLst/>
            <a:cxnLst/>
            <a:rect l="l" t="t" r="r" b="b"/>
            <a:pathLst>
              <a:path w="12172950" h="6791325">
                <a:moveTo>
                  <a:pt x="0" y="6791324"/>
                </a:moveTo>
                <a:lnTo>
                  <a:pt x="12172950" y="6791324"/>
                </a:lnTo>
                <a:lnTo>
                  <a:pt x="12172950" y="1"/>
                </a:lnTo>
                <a:lnTo>
                  <a:pt x="0" y="0"/>
                </a:lnTo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2907" y="-31131"/>
            <a:ext cx="4233545" cy="1515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50" b="0" i="1" u="sng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22189" y="1718944"/>
            <a:ext cx="6144895" cy="430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696704" y="4802504"/>
            <a:ext cx="1889760" cy="1855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870"/>
              </a:lnSpc>
              <a:spcBef>
                <a:spcPts val="105"/>
              </a:spcBef>
            </a:pP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Készítette:</a:t>
            </a:r>
            <a:endParaRPr sz="2400">
              <a:latin typeface="Trebuchet MS"/>
              <a:cs typeface="Trebuchet MS"/>
            </a:endParaRPr>
          </a:p>
          <a:p>
            <a:pPr marL="74295">
              <a:lnSpc>
                <a:spcPts val="2870"/>
              </a:lnSpc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Menő</a:t>
            </a: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manók:</a:t>
            </a:r>
            <a:endParaRPr sz="2400">
              <a:latin typeface="Trebuchet MS"/>
              <a:cs typeface="Trebuchet MS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Simon</a:t>
            </a:r>
            <a:r>
              <a:rPr dirty="0" sz="18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Fanni</a:t>
            </a:r>
            <a:endParaRPr sz="1800">
              <a:latin typeface="Trebuchet MS"/>
              <a:cs typeface="Trebuchet MS"/>
            </a:endParaRPr>
          </a:p>
          <a:p>
            <a:pPr marL="298450" indent="-285750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spc="-70">
                <a:solidFill>
                  <a:srgbClr val="FFFFFF"/>
                </a:solidFill>
                <a:latin typeface="Trebuchet MS"/>
                <a:cs typeface="Trebuchet MS"/>
              </a:rPr>
              <a:t>Wittner</a:t>
            </a:r>
            <a:r>
              <a:rPr dirty="0" sz="18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Rebeka</a:t>
            </a:r>
            <a:endParaRPr sz="1800">
              <a:latin typeface="Trebuchet MS"/>
              <a:cs typeface="Trebuchet MS"/>
            </a:endParaRPr>
          </a:p>
          <a:p>
            <a:pPr marL="298450" indent="-285750">
              <a:lnSpc>
                <a:spcPts val="2130"/>
              </a:lnSpc>
              <a:spcBef>
                <a:spcPts val="2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Szoboszlai</a:t>
            </a:r>
            <a:r>
              <a:rPr dirty="0" sz="18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20">
                <a:solidFill>
                  <a:srgbClr val="FFFFFF"/>
                </a:solidFill>
                <a:latin typeface="Trebuchet MS"/>
                <a:cs typeface="Trebuchet MS"/>
              </a:rPr>
              <a:t>Réka</a:t>
            </a:r>
            <a:endParaRPr sz="1800">
              <a:latin typeface="Trebuchet MS"/>
              <a:cs typeface="Trebuchet MS"/>
            </a:endParaRPr>
          </a:p>
          <a:p>
            <a:pPr marL="298450" indent="-285750">
              <a:lnSpc>
                <a:spcPts val="2130"/>
              </a:lnSpc>
              <a:buFont typeface="Arial MT"/>
              <a:buChar char="•"/>
              <a:tabLst>
                <a:tab pos="298450" algn="l"/>
              </a:tabLst>
            </a:pPr>
            <a:r>
              <a:rPr dirty="0" sz="1800" spc="-40">
                <a:solidFill>
                  <a:srgbClr val="FFFFFF"/>
                </a:solidFill>
                <a:latin typeface="Trebuchet MS"/>
                <a:cs typeface="Trebuchet MS"/>
              </a:rPr>
              <a:t>Buti</a:t>
            </a:r>
            <a:r>
              <a:rPr dirty="0" sz="18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Trebuchet MS"/>
                <a:cs typeface="Trebuchet MS"/>
              </a:rPr>
              <a:t>Zsuzsanna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40155" y="794702"/>
            <a:ext cx="6680200" cy="405637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</a:pPr>
            <a:r>
              <a:rPr dirty="0" sz="6600">
                <a:solidFill>
                  <a:srgbClr val="FFFFFF"/>
                </a:solidFill>
                <a:latin typeface="Trebuchet MS"/>
                <a:cs typeface="Trebuchet MS"/>
              </a:rPr>
              <a:t>Három</a:t>
            </a:r>
            <a:r>
              <a:rPr dirty="0" sz="6600" spc="-5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 spc="-10">
                <a:solidFill>
                  <a:srgbClr val="FFFFFF"/>
                </a:solidFill>
                <a:latin typeface="Trebuchet MS"/>
                <a:cs typeface="Trebuchet MS"/>
              </a:rPr>
              <a:t>színész bemutatása </a:t>
            </a:r>
            <a:r>
              <a:rPr dirty="0" sz="6600" spc="-85">
                <a:solidFill>
                  <a:srgbClr val="FFFFFF"/>
                </a:solidFill>
                <a:latin typeface="Trebuchet MS"/>
                <a:cs typeface="Trebuchet MS"/>
              </a:rPr>
              <a:t>Ádám,</a:t>
            </a:r>
            <a:r>
              <a:rPr dirty="0" sz="6600" spc="-6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 spc="-40">
                <a:solidFill>
                  <a:srgbClr val="FFFFFF"/>
                </a:solidFill>
                <a:latin typeface="Trebuchet MS"/>
                <a:cs typeface="Trebuchet MS"/>
              </a:rPr>
              <a:t>Éva</a:t>
            </a:r>
            <a:r>
              <a:rPr dirty="0" sz="6600" spc="-6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 spc="190">
                <a:solidFill>
                  <a:srgbClr val="FFFFFF"/>
                </a:solidFill>
                <a:latin typeface="Trebuchet MS"/>
                <a:cs typeface="Trebuchet MS"/>
              </a:rPr>
              <a:t>és </a:t>
            </a:r>
            <a:r>
              <a:rPr dirty="0" sz="6600" spc="-210">
                <a:solidFill>
                  <a:srgbClr val="FFFFFF"/>
                </a:solidFill>
                <a:latin typeface="Trebuchet MS"/>
                <a:cs typeface="Trebuchet MS"/>
              </a:rPr>
              <a:t>lucifer</a:t>
            </a:r>
            <a:r>
              <a:rPr dirty="0" sz="6600" spc="-6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600" spc="-65">
                <a:solidFill>
                  <a:srgbClr val="FFFFFF"/>
                </a:solidFill>
                <a:latin typeface="Trebuchet MS"/>
                <a:cs typeface="Trebuchet MS"/>
              </a:rPr>
              <a:t>szerepében</a:t>
            </a:r>
            <a:endParaRPr sz="6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27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89"/>
              </a:spcBef>
            </a:pPr>
            <a:r>
              <a:rPr dirty="0" spc="-60"/>
              <a:t>Gábor</a:t>
            </a:r>
            <a:r>
              <a:rPr dirty="0" spc="-175"/>
              <a:t> </a:t>
            </a:r>
            <a:r>
              <a:rPr dirty="0" spc="-20"/>
              <a:t>Miklós</a:t>
            </a:r>
          </a:p>
          <a:p>
            <a:pPr marL="384175">
              <a:lnSpc>
                <a:spcPct val="100000"/>
              </a:lnSpc>
              <a:spcBef>
                <a:spcPts val="894"/>
              </a:spcBef>
            </a:pPr>
            <a:r>
              <a:rPr dirty="0" u="none" sz="2400" spc="-50" i="0">
                <a:latin typeface="Trebuchet MS"/>
                <a:cs typeface="Trebuchet MS"/>
              </a:rPr>
              <a:t>1919-</a:t>
            </a:r>
            <a:r>
              <a:rPr dirty="0" u="none" sz="2400" spc="-20" i="0">
                <a:latin typeface="Trebuchet MS"/>
                <a:cs typeface="Trebuchet MS"/>
              </a:rPr>
              <a:t>1998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693409" y="1066164"/>
            <a:ext cx="5411470" cy="5151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75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75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45">
                <a:solidFill>
                  <a:srgbClr val="FFFFFF"/>
                </a:solidFill>
                <a:latin typeface="Trebuchet MS"/>
                <a:cs typeface="Trebuchet MS"/>
              </a:rPr>
              <a:t>20.</a:t>
            </a:r>
            <a:r>
              <a:rPr dirty="0" sz="275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századi</a:t>
            </a:r>
            <a:r>
              <a:rPr dirty="0" sz="2750" spc="-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Trebuchet MS"/>
                <a:cs typeface="Trebuchet MS"/>
              </a:rPr>
              <a:t>magyar</a:t>
            </a:r>
            <a:r>
              <a:rPr dirty="0" sz="2750" spc="-22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színjátszás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750" spc="-40">
                <a:solidFill>
                  <a:srgbClr val="FFFFFF"/>
                </a:solidFill>
                <a:latin typeface="Trebuchet MS"/>
                <a:cs typeface="Trebuchet MS"/>
              </a:rPr>
              <a:t>kiemelkedő</a:t>
            </a:r>
            <a:r>
              <a:rPr dirty="0" sz="275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alakja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75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75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45">
                <a:solidFill>
                  <a:srgbClr val="FFFFFF"/>
                </a:solidFill>
                <a:latin typeface="Trebuchet MS"/>
                <a:cs typeface="Trebuchet MS"/>
              </a:rPr>
              <a:t>Nemzeti</a:t>
            </a:r>
            <a:r>
              <a:rPr dirty="0" sz="275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>
                <a:solidFill>
                  <a:srgbClr val="FFFFFF"/>
                </a:solidFill>
                <a:latin typeface="Trebuchet MS"/>
                <a:cs typeface="Trebuchet MS"/>
              </a:rPr>
              <a:t>Színház</a:t>
            </a:r>
            <a:r>
              <a:rPr dirty="0" sz="275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meghatározó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művésze</a:t>
            </a:r>
            <a:endParaRPr sz="27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Stílusa:</a:t>
            </a:r>
            <a:endParaRPr sz="2750">
              <a:latin typeface="Trebuchet MS"/>
              <a:cs typeface="Trebuchet MS"/>
            </a:endParaRPr>
          </a:p>
          <a:p>
            <a:pPr marL="12700" marR="1445260">
              <a:lnSpc>
                <a:spcPts val="3379"/>
              </a:lnSpc>
              <a:spcBef>
                <a:spcPts val="125"/>
              </a:spcBef>
            </a:pPr>
            <a:r>
              <a:rPr dirty="0" sz="2750" spc="-70">
                <a:solidFill>
                  <a:srgbClr val="FFFFFF"/>
                </a:solidFill>
                <a:latin typeface="Trebuchet MS"/>
                <a:cs typeface="Trebuchet MS"/>
              </a:rPr>
              <a:t>intellektuális,</a:t>
            </a:r>
            <a:r>
              <a:rPr dirty="0" sz="275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gondolkodó színészet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ts val="3254"/>
              </a:lnSpc>
            </a:pPr>
            <a:r>
              <a:rPr dirty="0" sz="2750">
                <a:solidFill>
                  <a:srgbClr val="FFFFFF"/>
                </a:solidFill>
                <a:latin typeface="Trebuchet MS"/>
                <a:cs typeface="Trebuchet MS"/>
              </a:rPr>
              <a:t>erős</a:t>
            </a:r>
            <a:r>
              <a:rPr dirty="0" sz="275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>
                <a:solidFill>
                  <a:srgbClr val="FFFFFF"/>
                </a:solidFill>
                <a:latin typeface="Trebuchet MS"/>
                <a:cs typeface="Trebuchet MS"/>
              </a:rPr>
              <a:t>belső</a:t>
            </a:r>
            <a:r>
              <a:rPr dirty="0" sz="275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feszültségek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megjelenítése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750" spc="-55">
                <a:solidFill>
                  <a:srgbClr val="FFFFFF"/>
                </a:solidFill>
                <a:latin typeface="Trebuchet MS"/>
                <a:cs typeface="Trebuchet MS"/>
              </a:rPr>
              <a:t>gyakran</a:t>
            </a:r>
            <a:r>
              <a:rPr dirty="0" sz="275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14">
                <a:solidFill>
                  <a:srgbClr val="FFFFFF"/>
                </a:solidFill>
                <a:latin typeface="Trebuchet MS"/>
                <a:cs typeface="Trebuchet MS"/>
              </a:rPr>
              <a:t>játszott</a:t>
            </a:r>
            <a:r>
              <a:rPr dirty="0" sz="275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80">
                <a:solidFill>
                  <a:srgbClr val="FFFFFF"/>
                </a:solidFill>
                <a:latin typeface="Trebuchet MS"/>
                <a:cs typeface="Trebuchet MS"/>
              </a:rPr>
              <a:t>filozofikus,</a:t>
            </a:r>
            <a:r>
              <a:rPr dirty="0" sz="275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tragikus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2750" spc="-10">
                <a:solidFill>
                  <a:srgbClr val="FFFFFF"/>
                </a:solidFill>
                <a:latin typeface="Trebuchet MS"/>
                <a:cs typeface="Trebuchet MS"/>
              </a:rPr>
              <a:t>hősöket</a:t>
            </a:r>
            <a:endParaRPr sz="275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700" y="1781175"/>
            <a:ext cx="3776726" cy="37576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254317"/>
            <a:ext cx="5687695" cy="79819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65"/>
              <a:t>Gábor </a:t>
            </a:r>
            <a:r>
              <a:rPr dirty="0"/>
              <a:t>Miklós</a:t>
            </a:r>
            <a:r>
              <a:rPr dirty="0" spc="-20"/>
              <a:t> </a:t>
            </a:r>
            <a:r>
              <a:rPr dirty="0" spc="-145"/>
              <a:t>Ádám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931481"/>
            <a:ext cx="3347085" cy="7981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u="sng" sz="5050" spc="9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  <a:cs typeface="Georgia"/>
              </a:rPr>
              <a:t>szerepében</a:t>
            </a:r>
            <a:endParaRPr sz="5050">
              <a:latin typeface="Georgia"/>
              <a:cs typeface="Georg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93409" y="1045273"/>
            <a:ext cx="5851525" cy="1116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865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Ádám</a:t>
            </a:r>
            <a:r>
              <a:rPr dirty="0" sz="24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szerepe: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55"/>
              </a:lnSpc>
            </a:pP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Trebuchet MS"/>
                <a:cs typeface="Trebuchet MS"/>
              </a:rPr>
              <a:t>emberiség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képviselője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 spc="-90">
                <a:solidFill>
                  <a:srgbClr val="FFFFFF"/>
                </a:solidFill>
                <a:latin typeface="Trebuchet MS"/>
                <a:cs typeface="Trebuchet MS"/>
              </a:rPr>
              <a:t>végigéli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2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Trebuchet MS"/>
                <a:cs typeface="Trebuchet MS"/>
              </a:rPr>
              <a:t>történelmet,</a:t>
            </a:r>
            <a:r>
              <a:rPr dirty="0" sz="240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FFFFFF"/>
                </a:solidFill>
                <a:latin typeface="Trebuchet MS"/>
                <a:cs typeface="Trebuchet MS"/>
              </a:rPr>
              <a:t>keresi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Trebuchet MS"/>
                <a:cs typeface="Trebuchet MS"/>
              </a:rPr>
              <a:t>élet</a:t>
            </a:r>
            <a:r>
              <a:rPr dirty="0" sz="2400" spc="-2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Trebuchet MS"/>
                <a:cs typeface="Trebuchet MS"/>
              </a:rPr>
              <a:t>értelmét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93409" y="2504503"/>
            <a:ext cx="6181725" cy="3691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solidFill>
                  <a:srgbClr val="FFFFFF"/>
                </a:solidFill>
                <a:latin typeface="Trebuchet MS"/>
                <a:cs typeface="Trebuchet MS"/>
              </a:rPr>
              <a:t>Gábor</a:t>
            </a:r>
            <a:r>
              <a:rPr dirty="0" sz="240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Miklós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alakítása:</a:t>
            </a:r>
            <a:endParaRPr sz="2400">
              <a:latin typeface="Trebuchet MS"/>
              <a:cs typeface="Trebuchet MS"/>
            </a:endParaRPr>
          </a:p>
          <a:p>
            <a:pPr marL="12700" marR="954405">
              <a:lnSpc>
                <a:spcPct val="99100"/>
              </a:lnSpc>
              <a:spcBef>
                <a:spcPts val="75"/>
              </a:spcBef>
            </a:pP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hangsúly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22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belső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rebuchet MS"/>
                <a:cs typeface="Trebuchet MS"/>
              </a:rPr>
              <a:t>vívódáson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65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kételyen,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nem</a:t>
            </a:r>
            <a:r>
              <a:rPr dirty="0" sz="2400" spc="-2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hősies,</a:t>
            </a:r>
            <a:r>
              <a:rPr dirty="0" sz="240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hanem</a:t>
            </a:r>
            <a:r>
              <a:rPr dirty="0" sz="2400" spc="-2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Trebuchet MS"/>
                <a:cs typeface="Trebuchet MS"/>
              </a:rPr>
              <a:t>emberi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65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esendő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gondolkodó,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filozofáló</a:t>
            </a:r>
            <a:r>
              <a:rPr dirty="0" sz="2400" spc="-1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karakter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Miért</a:t>
            </a:r>
            <a:r>
              <a:rPr dirty="0" sz="2400" spc="-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85">
                <a:solidFill>
                  <a:srgbClr val="FFFFFF"/>
                </a:solidFill>
                <a:latin typeface="Trebuchet MS"/>
                <a:cs typeface="Trebuchet MS"/>
              </a:rPr>
              <a:t>volt</a:t>
            </a:r>
            <a:r>
              <a:rPr dirty="0" sz="2400" spc="-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fontos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pályáján?</a:t>
            </a:r>
            <a:endParaRPr sz="2400">
              <a:latin typeface="Trebuchet MS"/>
              <a:cs typeface="Trebuchet MS"/>
            </a:endParaRPr>
          </a:p>
          <a:p>
            <a:pPr marL="12700" marR="5080">
              <a:lnSpc>
                <a:spcPts val="2850"/>
              </a:lnSpc>
              <a:spcBef>
                <a:spcPts val="170"/>
              </a:spcBef>
            </a:pP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tökéletesen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Trebuchet MS"/>
                <a:cs typeface="Trebuchet MS"/>
              </a:rPr>
              <a:t>illett</a:t>
            </a:r>
            <a:r>
              <a:rPr dirty="0" sz="2400" spc="-2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hozzá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Trebuchet MS"/>
                <a:cs typeface="Trebuchet MS"/>
              </a:rPr>
              <a:t>ez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2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értelmiségi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szerep </a:t>
            </a: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megmutathatta</a:t>
            </a:r>
            <a:r>
              <a:rPr dirty="0" sz="24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színészi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mélységét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765"/>
              </a:lnSpc>
            </a:pP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Trebuchet MS"/>
                <a:cs typeface="Trebuchet MS"/>
              </a:rPr>
              <a:t>egyik</a:t>
            </a:r>
            <a:r>
              <a:rPr dirty="0" sz="24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Trebuchet MS"/>
                <a:cs typeface="Trebuchet MS"/>
              </a:rPr>
              <a:t>legemlékezetesebb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klasszikus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alakítása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700" y="1781175"/>
            <a:ext cx="3776726" cy="37576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663184" y="1395983"/>
            <a:ext cx="6164580" cy="3320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870"/>
              </a:lnSpc>
              <a:spcBef>
                <a:spcPts val="105"/>
              </a:spcBef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2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55">
                <a:solidFill>
                  <a:srgbClr val="FFFFFF"/>
                </a:solidFill>
                <a:latin typeface="Trebuchet MS"/>
                <a:cs typeface="Trebuchet MS"/>
              </a:rPr>
              <a:t>Madách</a:t>
            </a:r>
            <a:r>
              <a:rPr dirty="0" sz="2400" spc="-2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rebuchet MS"/>
                <a:cs typeface="Trebuchet MS"/>
              </a:rPr>
              <a:t>Színház</a:t>
            </a:r>
            <a:r>
              <a:rPr dirty="0" sz="240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Trebuchet MS"/>
                <a:cs typeface="Trebuchet MS"/>
              </a:rPr>
              <a:t>vezető</a:t>
            </a:r>
            <a:r>
              <a:rPr dirty="0" sz="24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művésze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</a:pPr>
            <a:r>
              <a:rPr dirty="0" sz="2400" spc="-55">
                <a:solidFill>
                  <a:srgbClr val="FFFFFF"/>
                </a:solidFill>
                <a:latin typeface="Trebuchet MS"/>
                <a:cs typeface="Trebuchet MS"/>
              </a:rPr>
              <a:t>Rendkívül</a:t>
            </a:r>
            <a:r>
              <a:rPr dirty="0" sz="24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sokoldalú: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400">
              <a:latin typeface="Trebuchet MS"/>
              <a:cs typeface="Trebuchet MS"/>
            </a:endParaRPr>
          </a:p>
          <a:p>
            <a:pPr marL="12700" marR="3986529">
              <a:lnSpc>
                <a:spcPct val="100400"/>
              </a:lnSpc>
            </a:pPr>
            <a:r>
              <a:rPr dirty="0" sz="2400" spc="-55">
                <a:solidFill>
                  <a:srgbClr val="FFFFFF"/>
                </a:solidFill>
                <a:latin typeface="Trebuchet MS"/>
                <a:cs typeface="Trebuchet MS"/>
              </a:rPr>
              <a:t>drámai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Trebuchet MS"/>
                <a:cs typeface="Trebuchet MS"/>
              </a:rPr>
              <a:t>szerepek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musicalek Vígjátékok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Erőssége: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Érzelmi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hitelesség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65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női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FFFFFF"/>
                </a:solidFill>
                <a:latin typeface="Trebuchet MS"/>
                <a:cs typeface="Trebuchet MS"/>
              </a:rPr>
              <a:t>karakterek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ábrázolása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2907" y="-10516"/>
            <a:ext cx="3263265" cy="1484630"/>
          </a:xfrm>
          <a:prstGeom prst="rect"/>
        </p:spPr>
        <p:txBody>
          <a:bodyPr wrap="square" lIns="0" tIns="2317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25"/>
              </a:spcBef>
            </a:pPr>
            <a:r>
              <a:rPr dirty="0" spc="-10"/>
              <a:t>Almási</a:t>
            </a:r>
            <a:r>
              <a:rPr dirty="0" spc="-120"/>
              <a:t> </a:t>
            </a:r>
            <a:r>
              <a:rPr dirty="0" spc="-80"/>
              <a:t>Éva</a:t>
            </a:r>
          </a:p>
          <a:p>
            <a:pPr marL="384175">
              <a:lnSpc>
                <a:spcPct val="100000"/>
              </a:lnSpc>
              <a:spcBef>
                <a:spcPts val="819"/>
              </a:spcBef>
            </a:pPr>
            <a:r>
              <a:rPr dirty="0" u="none" sz="2400" spc="-10" i="0">
                <a:latin typeface="Trebuchet MS"/>
                <a:cs typeface="Trebuchet MS"/>
              </a:rPr>
              <a:t>1942-napjainking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25" y="1743075"/>
            <a:ext cx="3833876" cy="35957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254317"/>
            <a:ext cx="4549140" cy="1475105"/>
          </a:xfrm>
          <a:prstGeom prst="rect"/>
        </p:spPr>
        <p:txBody>
          <a:bodyPr wrap="square" lIns="0" tIns="114300" rIns="0" bIns="0" rtlCol="0" vert="horz">
            <a:spAutoFit/>
          </a:bodyPr>
          <a:lstStyle/>
          <a:p>
            <a:pPr marL="12700" marR="5080">
              <a:lnSpc>
                <a:spcPts val="5330"/>
              </a:lnSpc>
              <a:spcBef>
                <a:spcPts val="900"/>
              </a:spcBef>
            </a:pPr>
            <a:r>
              <a:rPr dirty="0" spc="-10"/>
              <a:t>Almási</a:t>
            </a:r>
            <a:r>
              <a:rPr dirty="0" spc="-45"/>
              <a:t> </a:t>
            </a:r>
            <a:r>
              <a:rPr dirty="0"/>
              <a:t>Éva</a:t>
            </a:r>
            <a:r>
              <a:rPr dirty="0" spc="-50"/>
              <a:t> </a:t>
            </a:r>
            <a:r>
              <a:rPr dirty="0" spc="-114"/>
              <a:t>Éva</a:t>
            </a:r>
            <a:r>
              <a:rPr dirty="0" u="none" spc="-114"/>
              <a:t> </a:t>
            </a:r>
            <a:r>
              <a:rPr dirty="0" spc="90"/>
              <a:t>szerepében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744209" y="481711"/>
            <a:ext cx="4094479" cy="11169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865"/>
              </a:lnSpc>
              <a:spcBef>
                <a:spcPts val="105"/>
              </a:spcBef>
            </a:pP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Éva</a:t>
            </a:r>
            <a:r>
              <a:rPr dirty="0" sz="2400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szerepe: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55"/>
              </a:lnSpc>
            </a:pP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Trebuchet MS"/>
                <a:cs typeface="Trebuchet MS"/>
              </a:rPr>
              <a:t>élet</a:t>
            </a:r>
            <a:r>
              <a:rPr dirty="0" sz="2400" spc="-2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továbbvivője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 spc="-90">
                <a:solidFill>
                  <a:srgbClr val="FFFFFF"/>
                </a:solidFill>
                <a:latin typeface="Trebuchet MS"/>
                <a:cs typeface="Trebuchet MS"/>
              </a:rPr>
              <a:t>érzelmi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Trebuchet MS"/>
                <a:cs typeface="Trebuchet MS"/>
              </a:rPr>
              <a:t>stabilitás</a:t>
            </a:r>
            <a:r>
              <a:rPr dirty="0" sz="24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Ádám</a:t>
            </a:r>
            <a:r>
              <a:rPr dirty="0" sz="240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mellett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44209" y="1941512"/>
            <a:ext cx="5708015" cy="3691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Almási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Éva</a:t>
            </a:r>
            <a:r>
              <a:rPr dirty="0" sz="240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alakítása: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  <a:spcBef>
                <a:spcPts val="50"/>
              </a:spcBef>
            </a:pP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meleg,</a:t>
            </a:r>
            <a:r>
              <a:rPr dirty="0" sz="24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emberközeli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rebuchet MS"/>
                <a:cs typeface="Trebuchet MS"/>
              </a:rPr>
              <a:t>Éva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55"/>
              </a:lnSpc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nem</a:t>
            </a:r>
            <a:r>
              <a:rPr dirty="0" sz="2400" spc="-2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Trebuchet MS"/>
                <a:cs typeface="Trebuchet MS"/>
              </a:rPr>
              <a:t>idealizált,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hanem</a:t>
            </a:r>
            <a:r>
              <a:rPr dirty="0" sz="240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érző</a:t>
            </a:r>
            <a:r>
              <a:rPr dirty="0" sz="24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70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400" spc="-1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valóságos</a:t>
            </a:r>
            <a:r>
              <a:rPr dirty="0" sz="2400" spc="-1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rebuchet MS"/>
                <a:cs typeface="Trebuchet MS"/>
              </a:rPr>
              <a:t>nő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hangsúly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2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FFFFFF"/>
                </a:solidFill>
                <a:latin typeface="Trebuchet MS"/>
                <a:cs typeface="Trebuchet MS"/>
              </a:rPr>
              <a:t>szereteten</a:t>
            </a:r>
            <a:r>
              <a:rPr dirty="0" sz="2400" spc="-2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65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kitartáson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400" spc="-60">
                <a:solidFill>
                  <a:srgbClr val="FFFFFF"/>
                </a:solidFill>
                <a:latin typeface="Trebuchet MS"/>
                <a:cs typeface="Trebuchet MS"/>
              </a:rPr>
              <a:t>Miért</a:t>
            </a:r>
            <a:r>
              <a:rPr dirty="0" sz="2400" spc="-2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rebuchet MS"/>
                <a:cs typeface="Trebuchet MS"/>
              </a:rPr>
              <a:t>fontos</a:t>
            </a:r>
            <a:r>
              <a:rPr dirty="0" sz="2400" spc="-2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pályáján?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  <a:spcBef>
                <a:spcPts val="50"/>
              </a:spcBef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klasszikus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női</a:t>
            </a: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főszerep</a:t>
            </a:r>
            <a:r>
              <a:rPr dirty="0" sz="24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magas</a:t>
            </a:r>
            <a:r>
              <a:rPr dirty="0" sz="2400" spc="-1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színvonalon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55"/>
              </a:lnSpc>
            </a:pPr>
            <a:r>
              <a:rPr dirty="0" sz="2400" spc="-65">
                <a:solidFill>
                  <a:srgbClr val="FFFFFF"/>
                </a:solidFill>
                <a:latin typeface="Trebuchet MS"/>
                <a:cs typeface="Trebuchet MS"/>
              </a:rPr>
              <a:t>megmutatta</a:t>
            </a:r>
            <a:r>
              <a:rPr dirty="0" sz="2400" spc="-1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drámai</a:t>
            </a:r>
            <a:r>
              <a:rPr dirty="0" sz="2400" spc="-1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erejét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Trebuchet MS"/>
                <a:cs typeface="Trebuchet MS"/>
              </a:rPr>
              <a:t>karakteren</a:t>
            </a:r>
            <a:r>
              <a:rPr dirty="0" sz="24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keresztül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22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Trebuchet MS"/>
                <a:cs typeface="Trebuchet MS"/>
              </a:rPr>
              <a:t>emberi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érzelmek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mélységét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25" y="1743075"/>
            <a:ext cx="3833876" cy="359575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693409" y="1045273"/>
            <a:ext cx="5461635" cy="754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865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400" spc="-2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Nemzeti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Trebuchet MS"/>
                <a:cs typeface="Trebuchet MS"/>
              </a:rPr>
              <a:t>Színház</a:t>
            </a:r>
            <a:r>
              <a:rPr dirty="0" sz="24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Trebuchet MS"/>
                <a:cs typeface="Trebuchet MS"/>
              </a:rPr>
              <a:t>társulatához</a:t>
            </a:r>
            <a:r>
              <a:rPr dirty="0" sz="2400" spc="-22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kötődött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Jelentős</a:t>
            </a:r>
            <a:r>
              <a:rPr dirty="0" sz="2400" spc="-1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klasszikus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FFFFFF"/>
                </a:solidFill>
                <a:latin typeface="Trebuchet MS"/>
                <a:cs typeface="Trebuchet MS"/>
              </a:rPr>
              <a:t>szerepekben</a:t>
            </a:r>
            <a:r>
              <a:rPr dirty="0" sz="24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10">
                <a:solidFill>
                  <a:srgbClr val="FFFFFF"/>
                </a:solidFill>
                <a:latin typeface="Trebuchet MS"/>
                <a:cs typeface="Trebuchet MS"/>
              </a:rPr>
              <a:t>lépett</a:t>
            </a:r>
            <a:r>
              <a:rPr dirty="0" sz="24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FFFFFF"/>
                </a:solidFill>
                <a:latin typeface="Trebuchet MS"/>
                <a:cs typeface="Trebuchet MS"/>
              </a:rPr>
              <a:t>fel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693409" y="2141474"/>
            <a:ext cx="5065395" cy="25863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870"/>
              </a:lnSpc>
              <a:spcBef>
                <a:spcPts val="105"/>
              </a:spcBef>
            </a:pPr>
            <a:r>
              <a:rPr dirty="0" sz="2400" spc="-25">
                <a:solidFill>
                  <a:srgbClr val="FFFFFF"/>
                </a:solidFill>
                <a:latin typeface="Trebuchet MS"/>
                <a:cs typeface="Trebuchet MS"/>
              </a:rPr>
              <a:t>Színészi</a:t>
            </a:r>
            <a:r>
              <a:rPr dirty="0" sz="24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stílusa: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</a:pPr>
            <a:r>
              <a:rPr dirty="0" sz="2400" spc="-90">
                <a:solidFill>
                  <a:srgbClr val="FFFFFF"/>
                </a:solidFill>
                <a:latin typeface="Trebuchet MS"/>
                <a:cs typeface="Trebuchet MS"/>
              </a:rPr>
              <a:t>erőteljes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Trebuchet MS"/>
                <a:cs typeface="Trebuchet MS"/>
              </a:rPr>
              <a:t>színpadi</a:t>
            </a:r>
            <a:r>
              <a:rPr dirty="0" sz="2400" spc="-1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jelenlét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  <a:spcBef>
                <a:spcPts val="45"/>
              </a:spcBef>
            </a:pPr>
            <a:r>
              <a:rPr dirty="0" sz="2400" spc="-40">
                <a:solidFill>
                  <a:srgbClr val="FFFFFF"/>
                </a:solidFill>
                <a:latin typeface="Trebuchet MS"/>
                <a:cs typeface="Trebuchet MS"/>
              </a:rPr>
              <a:t>pontos,</a:t>
            </a:r>
            <a:r>
              <a:rPr dirty="0" sz="240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hangsúlyos</a:t>
            </a:r>
            <a:r>
              <a:rPr dirty="0" sz="24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szövegmondás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65"/>
              </a:lnSpc>
            </a:pP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intellektuális</a:t>
            </a:r>
            <a:r>
              <a:rPr dirty="0" sz="240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szerepformálás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  <a:spcBef>
                <a:spcPts val="5"/>
              </a:spcBef>
            </a:pP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400" spc="-1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Trebuchet MS"/>
                <a:cs typeface="Trebuchet MS"/>
              </a:rPr>
              <a:t>ember</a:t>
            </a:r>
            <a:r>
              <a:rPr dirty="0" sz="2400" spc="-2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Trebuchet MS"/>
                <a:cs typeface="Trebuchet MS"/>
              </a:rPr>
              <a:t>tragédiája</a:t>
            </a:r>
            <a:r>
              <a:rPr dirty="0" sz="2400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FFFFFF"/>
                </a:solidFill>
                <a:latin typeface="Trebuchet MS"/>
                <a:cs typeface="Trebuchet MS"/>
              </a:rPr>
              <a:t>egyik</a:t>
            </a:r>
            <a:r>
              <a:rPr dirty="0" sz="24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Trebuchet MS"/>
                <a:cs typeface="Trebuchet MS"/>
              </a:rPr>
              <a:t>emlékezetes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ts val="2870"/>
              </a:lnSpc>
            </a:pPr>
            <a:r>
              <a:rPr dirty="0" sz="2400">
                <a:solidFill>
                  <a:srgbClr val="FFFFFF"/>
                </a:solidFill>
                <a:latin typeface="Trebuchet MS"/>
                <a:cs typeface="Trebuchet MS"/>
              </a:rPr>
              <a:t>előadásában</a:t>
            </a:r>
            <a:r>
              <a:rPr dirty="0" sz="24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FFFFFF"/>
                </a:solidFill>
                <a:latin typeface="Trebuchet MS"/>
                <a:cs typeface="Trebuchet MS"/>
              </a:rPr>
              <a:t>játszotta</a:t>
            </a:r>
            <a:r>
              <a:rPr dirty="0" sz="2400" spc="-2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Trebuchet MS"/>
                <a:cs typeface="Trebuchet MS"/>
              </a:rPr>
              <a:t>Lucifert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25" y="1952625"/>
            <a:ext cx="3519551" cy="347192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27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89"/>
              </a:spcBef>
            </a:pPr>
            <a:r>
              <a:rPr dirty="0" spc="95"/>
              <a:t>Gyenes</a:t>
            </a:r>
            <a:r>
              <a:rPr dirty="0" spc="425"/>
              <a:t> </a:t>
            </a:r>
            <a:r>
              <a:rPr dirty="0" spc="-10"/>
              <a:t>László</a:t>
            </a:r>
          </a:p>
          <a:p>
            <a:pPr marL="384175">
              <a:lnSpc>
                <a:spcPct val="100000"/>
              </a:lnSpc>
              <a:spcBef>
                <a:spcPts val="894"/>
              </a:spcBef>
            </a:pPr>
            <a:r>
              <a:rPr dirty="0" u="none" sz="2400" spc="-50" i="0">
                <a:latin typeface="Trebuchet MS"/>
                <a:cs typeface="Trebuchet MS"/>
              </a:rPr>
              <a:t>1857-</a:t>
            </a:r>
            <a:r>
              <a:rPr dirty="0" u="none" sz="2400" spc="-20" i="0">
                <a:latin typeface="Trebuchet MS"/>
                <a:cs typeface="Trebuchet MS"/>
              </a:rPr>
              <a:t>1924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276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pc="95"/>
              <a:t>Gyenes</a:t>
            </a:r>
            <a:r>
              <a:rPr dirty="0" spc="425"/>
              <a:t> </a:t>
            </a:r>
            <a:r>
              <a:rPr dirty="0" spc="-10"/>
              <a:t>László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22189" y="498411"/>
            <a:ext cx="3396615" cy="9455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00" spc="-60">
                <a:solidFill>
                  <a:srgbClr val="FFFFFF"/>
                </a:solidFill>
                <a:latin typeface="Trebuchet MS"/>
                <a:cs typeface="Trebuchet MS"/>
              </a:rPr>
              <a:t>Lucifer</a:t>
            </a:r>
            <a:r>
              <a:rPr dirty="0" sz="20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-45">
                <a:solidFill>
                  <a:srgbClr val="FFFFFF"/>
                </a:solidFill>
                <a:latin typeface="Trebuchet MS"/>
                <a:cs typeface="Trebuchet MS"/>
              </a:rPr>
              <a:t>szerepe</a:t>
            </a:r>
            <a:r>
              <a:rPr dirty="0" sz="20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000" spc="-2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rebuchet MS"/>
                <a:cs typeface="Trebuchet MS"/>
              </a:rPr>
              <a:t>műben: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45">
                <a:solidFill>
                  <a:srgbClr val="FFFFFF"/>
                </a:solidFill>
                <a:latin typeface="Trebuchet MS"/>
                <a:cs typeface="Trebuchet MS"/>
              </a:rPr>
              <a:t>az</a:t>
            </a:r>
            <a:r>
              <a:rPr dirty="0" sz="2000" spc="-2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ész</a:t>
            </a:r>
            <a:r>
              <a:rPr dirty="0" sz="2000" spc="-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60">
                <a:solidFill>
                  <a:srgbClr val="FFFFFF"/>
                </a:solidFill>
                <a:latin typeface="Trebuchet MS"/>
                <a:cs typeface="Trebuchet MS"/>
              </a:rPr>
              <a:t>és</a:t>
            </a:r>
            <a:r>
              <a:rPr dirty="0" sz="20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000" spc="-2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FFFFFF"/>
                </a:solidFill>
                <a:latin typeface="Trebuchet MS"/>
                <a:cs typeface="Trebuchet MS"/>
              </a:rPr>
              <a:t>tagadás</a:t>
            </a:r>
            <a:r>
              <a:rPr dirty="0" sz="20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-40">
                <a:solidFill>
                  <a:srgbClr val="FFFFFF"/>
                </a:solidFill>
                <a:latin typeface="Trebuchet MS"/>
                <a:cs typeface="Trebuchet MS"/>
              </a:rPr>
              <a:t>képviselője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30">
                <a:solidFill>
                  <a:srgbClr val="FFFFFF"/>
                </a:solidFill>
                <a:latin typeface="Trebuchet MS"/>
                <a:cs typeface="Trebuchet MS"/>
              </a:rPr>
              <a:t>folyamatosan</a:t>
            </a:r>
            <a:r>
              <a:rPr dirty="0" sz="20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FFFFFF"/>
                </a:solidFill>
                <a:latin typeface="Trebuchet MS"/>
                <a:cs typeface="Trebuchet MS"/>
              </a:rPr>
              <a:t>vitázik</a:t>
            </a:r>
            <a:r>
              <a:rPr dirty="0" sz="2000" spc="-1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Trebuchet MS"/>
                <a:cs typeface="Trebuchet MS"/>
              </a:rPr>
              <a:t>Ádámmal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80"/>
              <a:t>célja:</a:t>
            </a:r>
            <a:r>
              <a:rPr dirty="0" spc="-160"/>
              <a:t> </a:t>
            </a:r>
            <a:r>
              <a:rPr dirty="0" spc="-70"/>
              <a:t>megkérdőjelezni</a:t>
            </a:r>
            <a:r>
              <a:rPr dirty="0" spc="-130"/>
              <a:t> </a:t>
            </a:r>
            <a:r>
              <a:rPr dirty="0" spc="-45"/>
              <a:t>az</a:t>
            </a:r>
            <a:r>
              <a:rPr dirty="0" spc="-165"/>
              <a:t> </a:t>
            </a:r>
            <a:r>
              <a:rPr dirty="0" spc="-45"/>
              <a:t>emberi</a:t>
            </a:r>
            <a:r>
              <a:rPr dirty="0" spc="-130"/>
              <a:t> </a:t>
            </a:r>
            <a:r>
              <a:rPr dirty="0" spc="-10"/>
              <a:t>hitet</a:t>
            </a:r>
          </a:p>
          <a:p>
            <a:pPr>
              <a:lnSpc>
                <a:spcPct val="100000"/>
              </a:lnSpc>
              <a:spcBef>
                <a:spcPts val="85"/>
              </a:spcBef>
            </a:pPr>
          </a:p>
          <a:p>
            <a:pPr marL="12700">
              <a:lnSpc>
                <a:spcPct val="100000"/>
              </a:lnSpc>
            </a:pPr>
            <a:r>
              <a:rPr dirty="0"/>
              <a:t>Gyenes</a:t>
            </a:r>
            <a:r>
              <a:rPr dirty="0" spc="-140"/>
              <a:t> </a:t>
            </a:r>
            <a:r>
              <a:rPr dirty="0"/>
              <a:t>László</a:t>
            </a:r>
            <a:r>
              <a:rPr dirty="0" spc="-200"/>
              <a:t> </a:t>
            </a:r>
            <a:r>
              <a:rPr dirty="0" spc="-10"/>
              <a:t>alakítása:</a:t>
            </a:r>
          </a:p>
          <a:p>
            <a:pPr marL="12700" marR="1707514">
              <a:lnSpc>
                <a:spcPct val="100000"/>
              </a:lnSpc>
            </a:pPr>
            <a:r>
              <a:rPr dirty="0"/>
              <a:t>nem</a:t>
            </a:r>
            <a:r>
              <a:rPr dirty="0" spc="-190"/>
              <a:t> </a:t>
            </a:r>
            <a:r>
              <a:rPr dirty="0" spc="-45"/>
              <a:t>démoni,</a:t>
            </a:r>
            <a:r>
              <a:rPr dirty="0" spc="-155"/>
              <a:t> </a:t>
            </a:r>
            <a:r>
              <a:rPr dirty="0"/>
              <a:t>hanem</a:t>
            </a:r>
            <a:r>
              <a:rPr dirty="0" spc="-185"/>
              <a:t> </a:t>
            </a:r>
            <a:r>
              <a:rPr dirty="0" spc="-10"/>
              <a:t>gondolkodó</a:t>
            </a:r>
            <a:r>
              <a:rPr dirty="0" spc="-175"/>
              <a:t> </a:t>
            </a:r>
            <a:r>
              <a:rPr dirty="0" spc="-30"/>
              <a:t>Lucifer </a:t>
            </a:r>
            <a:r>
              <a:rPr dirty="0" spc="-60"/>
              <a:t>higgadt,</a:t>
            </a:r>
            <a:r>
              <a:rPr dirty="0" spc="-150"/>
              <a:t> </a:t>
            </a:r>
            <a:r>
              <a:rPr dirty="0" spc="-50"/>
              <a:t>ironikus,</a:t>
            </a:r>
            <a:r>
              <a:rPr dirty="0" spc="-150"/>
              <a:t> </a:t>
            </a:r>
            <a:r>
              <a:rPr dirty="0" spc="-55"/>
              <a:t>gyakran</a:t>
            </a:r>
            <a:r>
              <a:rPr dirty="0" spc="-80"/>
              <a:t> </a:t>
            </a:r>
            <a:r>
              <a:rPr dirty="0" spc="-10"/>
              <a:t>fölényes hangsúly</a:t>
            </a:r>
            <a:r>
              <a:rPr dirty="0" spc="-135"/>
              <a:t> </a:t>
            </a:r>
            <a:r>
              <a:rPr dirty="0"/>
              <a:t>a</a:t>
            </a:r>
            <a:r>
              <a:rPr dirty="0" spc="-145"/>
              <a:t> </a:t>
            </a:r>
            <a:r>
              <a:rPr dirty="0" spc="-45"/>
              <a:t>logikán</a:t>
            </a:r>
            <a:r>
              <a:rPr dirty="0" spc="-110"/>
              <a:t> </a:t>
            </a:r>
            <a:r>
              <a:rPr dirty="0" spc="60"/>
              <a:t>és</a:t>
            </a:r>
            <a:r>
              <a:rPr dirty="0" spc="-210"/>
              <a:t> </a:t>
            </a:r>
            <a:r>
              <a:rPr dirty="0" spc="-45"/>
              <a:t>az</a:t>
            </a:r>
            <a:r>
              <a:rPr dirty="0" spc="-185"/>
              <a:t> </a:t>
            </a:r>
            <a:r>
              <a:rPr dirty="0" spc="-10"/>
              <a:t>érvelésen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erős</a:t>
            </a:r>
            <a:r>
              <a:rPr dirty="0" spc="-110"/>
              <a:t> </a:t>
            </a:r>
            <a:r>
              <a:rPr dirty="0" spc="-60"/>
              <a:t>kontraszt</a:t>
            </a:r>
            <a:r>
              <a:rPr dirty="0" spc="-160"/>
              <a:t> </a:t>
            </a:r>
            <a:r>
              <a:rPr dirty="0"/>
              <a:t>Ádám</a:t>
            </a:r>
            <a:r>
              <a:rPr dirty="0" spc="-185"/>
              <a:t> </a:t>
            </a:r>
            <a:r>
              <a:rPr dirty="0" spc="-65"/>
              <a:t>érzelmi</a:t>
            </a:r>
            <a:r>
              <a:rPr dirty="0" spc="-140"/>
              <a:t> </a:t>
            </a:r>
            <a:r>
              <a:rPr dirty="0" spc="-10"/>
              <a:t>vívódásával</a:t>
            </a:r>
          </a:p>
          <a:p>
            <a:pPr>
              <a:lnSpc>
                <a:spcPct val="100000"/>
              </a:lnSpc>
              <a:spcBef>
                <a:spcPts val="85"/>
              </a:spcBef>
            </a:pPr>
          </a:p>
          <a:p>
            <a:pPr marL="12700">
              <a:lnSpc>
                <a:spcPct val="100000"/>
              </a:lnSpc>
            </a:pPr>
            <a:r>
              <a:rPr dirty="0" spc="-55"/>
              <a:t>Miért</a:t>
            </a:r>
            <a:r>
              <a:rPr dirty="0" spc="-114"/>
              <a:t> </a:t>
            </a:r>
            <a:r>
              <a:rPr dirty="0" spc="-80"/>
              <a:t>volt</a:t>
            </a:r>
            <a:r>
              <a:rPr dirty="0" spc="-195"/>
              <a:t> </a:t>
            </a:r>
            <a:r>
              <a:rPr dirty="0" spc="-25"/>
              <a:t>fontos</a:t>
            </a:r>
            <a:r>
              <a:rPr dirty="0" spc="-145"/>
              <a:t> </a:t>
            </a:r>
            <a:r>
              <a:rPr dirty="0" spc="-95"/>
              <a:t>ez</a:t>
            </a:r>
            <a:r>
              <a:rPr dirty="0" spc="-125"/>
              <a:t> </a:t>
            </a:r>
            <a:r>
              <a:rPr dirty="0"/>
              <a:t>a</a:t>
            </a:r>
            <a:r>
              <a:rPr dirty="0" spc="-240"/>
              <a:t> </a:t>
            </a:r>
            <a:r>
              <a:rPr dirty="0" spc="-10"/>
              <a:t>szerep?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a</a:t>
            </a:r>
            <a:r>
              <a:rPr dirty="0" spc="-140"/>
              <a:t> </a:t>
            </a:r>
            <a:r>
              <a:rPr dirty="0" spc="-60"/>
              <a:t>Lucifer</a:t>
            </a:r>
            <a:r>
              <a:rPr dirty="0" spc="-185"/>
              <a:t> </a:t>
            </a:r>
            <a:r>
              <a:rPr dirty="0" spc="-10"/>
              <a:t>az</a:t>
            </a:r>
            <a:r>
              <a:rPr dirty="0" spc="-170"/>
              <a:t> </a:t>
            </a:r>
            <a:r>
              <a:rPr dirty="0" spc="-75"/>
              <a:t>egyik</a:t>
            </a:r>
            <a:r>
              <a:rPr dirty="0" spc="-114"/>
              <a:t> </a:t>
            </a:r>
            <a:r>
              <a:rPr dirty="0" spc="-40"/>
              <a:t>legösszetettebb</a:t>
            </a:r>
            <a:r>
              <a:rPr dirty="0" spc="-195"/>
              <a:t> </a:t>
            </a:r>
            <a:r>
              <a:rPr dirty="0" spc="-25"/>
              <a:t>magyar</a:t>
            </a:r>
            <a:r>
              <a:rPr dirty="0" spc="-190"/>
              <a:t> </a:t>
            </a:r>
            <a:r>
              <a:rPr dirty="0" spc="-45"/>
              <a:t>drámai</a:t>
            </a:r>
            <a:r>
              <a:rPr dirty="0" spc="-140"/>
              <a:t> </a:t>
            </a:r>
            <a:r>
              <a:rPr dirty="0" spc="-10"/>
              <a:t>szerep</a:t>
            </a:r>
          </a:p>
          <a:p>
            <a:pPr marL="12700" marR="1781175">
              <a:lnSpc>
                <a:spcPct val="100000"/>
              </a:lnSpc>
              <a:spcBef>
                <a:spcPts val="5"/>
              </a:spcBef>
            </a:pPr>
            <a:r>
              <a:rPr dirty="0"/>
              <a:t>magas</a:t>
            </a:r>
            <a:r>
              <a:rPr dirty="0" spc="-135"/>
              <a:t> </a:t>
            </a:r>
            <a:r>
              <a:rPr dirty="0" spc="-30"/>
              <a:t>szintű</a:t>
            </a:r>
            <a:r>
              <a:rPr dirty="0" spc="-25"/>
              <a:t> </a:t>
            </a:r>
            <a:r>
              <a:rPr dirty="0" spc="-50"/>
              <a:t>szövegértelmezést</a:t>
            </a:r>
            <a:r>
              <a:rPr dirty="0" spc="-95"/>
              <a:t> </a:t>
            </a:r>
            <a:r>
              <a:rPr dirty="0" spc="-45"/>
              <a:t>igényel </a:t>
            </a:r>
            <a:r>
              <a:rPr dirty="0" spc="-40"/>
              <a:t>lehetőséget</a:t>
            </a:r>
            <a:r>
              <a:rPr dirty="0" spc="-160"/>
              <a:t> </a:t>
            </a:r>
            <a:r>
              <a:rPr dirty="0" spc="-60"/>
              <a:t>adott</a:t>
            </a:r>
            <a:r>
              <a:rPr dirty="0" spc="-75"/>
              <a:t> </a:t>
            </a:r>
            <a:r>
              <a:rPr dirty="0"/>
              <a:t>a</a:t>
            </a:r>
            <a:r>
              <a:rPr dirty="0" spc="-210"/>
              <a:t> </a:t>
            </a:r>
            <a:r>
              <a:rPr dirty="0" spc="-10"/>
              <a:t>színésznek: </a:t>
            </a:r>
            <a:r>
              <a:rPr dirty="0" spc="-80"/>
              <a:t>filozófiai</a:t>
            </a:r>
            <a:r>
              <a:rPr dirty="0" spc="-135"/>
              <a:t> </a:t>
            </a:r>
            <a:r>
              <a:rPr dirty="0" spc="-25"/>
              <a:t>mélység</a:t>
            </a:r>
            <a:r>
              <a:rPr dirty="0" spc="-105"/>
              <a:t> </a:t>
            </a:r>
            <a:r>
              <a:rPr dirty="0" spc="-10"/>
              <a:t>megmutatására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erős</a:t>
            </a:r>
            <a:r>
              <a:rPr dirty="0" spc="-140"/>
              <a:t> </a:t>
            </a:r>
            <a:r>
              <a:rPr dirty="0" spc="-25"/>
              <a:t>színpadi</a:t>
            </a:r>
            <a:r>
              <a:rPr dirty="0" spc="-160"/>
              <a:t> </a:t>
            </a:r>
            <a:r>
              <a:rPr dirty="0" spc="-10"/>
              <a:t>jelenlétre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25" y="1952625"/>
            <a:ext cx="3519551" cy="347192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0535" y="2952813"/>
            <a:ext cx="6595109" cy="8496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5400" spc="-85" i="0">
                <a:latin typeface="Trebuchet MS"/>
                <a:cs typeface="Trebuchet MS"/>
              </a:rPr>
              <a:t>Köszönjük</a:t>
            </a:r>
            <a:r>
              <a:rPr dirty="0" u="none" sz="5400" spc="-540" i="0">
                <a:latin typeface="Trebuchet MS"/>
                <a:cs typeface="Trebuchet MS"/>
              </a:rPr>
              <a:t> </a:t>
            </a:r>
            <a:r>
              <a:rPr dirty="0" u="none" sz="5400" i="0">
                <a:latin typeface="Trebuchet MS"/>
                <a:cs typeface="Trebuchet MS"/>
              </a:rPr>
              <a:t>a</a:t>
            </a:r>
            <a:r>
              <a:rPr dirty="0" u="none" sz="5400" spc="-484" i="0">
                <a:latin typeface="Trebuchet MS"/>
                <a:cs typeface="Trebuchet MS"/>
              </a:rPr>
              <a:t> </a:t>
            </a:r>
            <a:r>
              <a:rPr dirty="0" u="none" sz="5400" spc="-185" i="0">
                <a:latin typeface="Trebuchet MS"/>
                <a:cs typeface="Trebuchet MS"/>
              </a:rPr>
              <a:t>figyelmet!</a:t>
            </a:r>
            <a:endParaRPr sz="5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2026-04-19T16:08:43Z</dcterms:created>
  <dcterms:modified xsi:type="dcterms:W3CDTF">2026-04-19T16:08:43Z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2026-04-19T00:00:00Z</vt:filetime>
  </property>
  <property fmtid="{D5CDD505-2E9C-101B-9397-08002B2CF9AE}" pid="3" name="LastSaved">
    <vt:filetime>2026-04-19T00:00:00Z</vt:filetime>
  </property>
</Properties>
</file>