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757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809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60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379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09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913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326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27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817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786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851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2000">
              <a:schemeClr val="accent5"/>
            </a:gs>
            <a:gs pos="40000">
              <a:schemeClr val="accent5">
                <a:lumMod val="60000"/>
                <a:lumOff val="40000"/>
              </a:schemeClr>
            </a:gs>
            <a:gs pos="70000">
              <a:schemeClr val="accent5">
                <a:lumMod val="7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E3D6E-B660-473E-91F2-709E373A081E}" type="datetimeFigureOut">
              <a:rPr lang="hu-HU" smtClean="0"/>
              <a:t>2018.03.08.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81C2F-8275-467D-873A-DCABAEA705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682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-1332656" y="908720"/>
            <a:ext cx="7772400" cy="1470025"/>
          </a:xfrm>
        </p:spPr>
        <p:txBody>
          <a:bodyPr/>
          <a:lstStyle/>
          <a:p>
            <a:r>
              <a:rPr lang="hu-HU" dirty="0" smtClean="0">
                <a:latin typeface="Harlow Solid Italic" pitchFamily="82" charset="0"/>
              </a:rPr>
              <a:t>Arany János:</a:t>
            </a:r>
            <a:endParaRPr lang="hu-HU" dirty="0">
              <a:latin typeface="Harlow Solid Italic" pitchFamily="82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23728" y="2276872"/>
            <a:ext cx="6400800" cy="1752600"/>
          </a:xfrm>
        </p:spPr>
        <p:txBody>
          <a:bodyPr/>
          <a:lstStyle/>
          <a:p>
            <a:r>
              <a:rPr lang="hu-HU" dirty="0" err="1" smtClean="0">
                <a:solidFill>
                  <a:schemeClr val="tx1"/>
                </a:solidFill>
                <a:latin typeface="Harlow Solid Italic" pitchFamily="82" charset="0"/>
              </a:rPr>
              <a:t>Vojtina</a:t>
            </a:r>
            <a:r>
              <a:rPr lang="hu-HU" dirty="0" smtClean="0">
                <a:solidFill>
                  <a:schemeClr val="tx1"/>
                </a:solidFill>
                <a:latin typeface="Harlow Solid Italic" pitchFamily="82" charset="0"/>
              </a:rPr>
              <a:t> ars poétikája</a:t>
            </a:r>
            <a:endParaRPr lang="hu-HU" dirty="0">
              <a:solidFill>
                <a:schemeClr val="tx1"/>
              </a:solidFill>
              <a:latin typeface="Harlow Solid Italic" pitchFamily="8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583505"/>
            <a:ext cx="2736304" cy="3758547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005" y="6310701"/>
            <a:ext cx="1545995" cy="53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55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08520" y="1052736"/>
            <a:ext cx="8229600" cy="1143000"/>
          </a:xfrm>
        </p:spPr>
        <p:txBody>
          <a:bodyPr>
            <a:normAutofit/>
          </a:bodyPr>
          <a:lstStyle/>
          <a:p>
            <a:r>
              <a:rPr lang="hu-HU" sz="2800" dirty="0" smtClean="0">
                <a:latin typeface="Harlow Solid Italic" pitchFamily="82" charset="0"/>
              </a:rPr>
              <a:t>Több gondolat is foglalkoztat engemet, amit már nem bírok magamban tartani:</a:t>
            </a:r>
            <a:endParaRPr lang="hu-HU" sz="2800" dirty="0">
              <a:latin typeface="Harlow Solid Italic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3140968"/>
            <a:ext cx="8229600" cy="4525963"/>
          </a:xfrm>
        </p:spPr>
        <p:txBody>
          <a:bodyPr>
            <a:normAutofit/>
          </a:bodyPr>
          <a:lstStyle/>
          <a:p>
            <a:r>
              <a:rPr lang="hu-HU" sz="2000" dirty="0" smtClean="0">
                <a:latin typeface="Harlow Solid Italic" pitchFamily="82" charset="0"/>
              </a:rPr>
              <a:t>A „rossz” költők mindenféle „költeménnyel” elárasztják a sajtót</a:t>
            </a:r>
          </a:p>
          <a:p>
            <a:r>
              <a:rPr lang="hu-HU" sz="2000" dirty="0" smtClean="0">
                <a:latin typeface="Harlow Solid Italic" pitchFamily="82" charset="0"/>
              </a:rPr>
              <a:t>Egynéhány költőnél nagyobb a „mellény”, mint a tudás</a:t>
            </a:r>
          </a:p>
          <a:p>
            <a:r>
              <a:rPr lang="hu-HU" sz="2000" dirty="0" smtClean="0">
                <a:latin typeface="Harlow Solid Italic" pitchFamily="82" charset="0"/>
              </a:rPr>
              <a:t>Kevés a tartalmas, értékelhető mű </a:t>
            </a:r>
          </a:p>
          <a:p>
            <a:r>
              <a:rPr lang="hu-HU" sz="2000" dirty="0" smtClean="0">
                <a:latin typeface="Harlow Solid Italic" pitchFamily="82" charset="0"/>
              </a:rPr>
              <a:t>Ezek a „költők”, vagy hazudnak, vagy csak a mocskot mondják el „műveikben”</a:t>
            </a:r>
            <a:endParaRPr lang="hu-HU" sz="2000" dirty="0">
              <a:latin typeface="Harlow Solid Italic" pitchFamily="8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005" y="6310701"/>
            <a:ext cx="1545995" cy="53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2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29600" cy="1143000"/>
          </a:xfrm>
        </p:spPr>
        <p:txBody>
          <a:bodyPr>
            <a:normAutofit/>
          </a:bodyPr>
          <a:lstStyle/>
          <a:p>
            <a:r>
              <a:rPr lang="hu-HU" sz="3200" dirty="0" smtClean="0">
                <a:latin typeface="Harlow Solid Italic" pitchFamily="82" charset="0"/>
              </a:rPr>
              <a:t>Hiszen ismersz engem kedves barátom:</a:t>
            </a:r>
            <a:endParaRPr lang="hu-HU" sz="3200" dirty="0">
              <a:latin typeface="Harlow Solid Italic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>
                <a:latin typeface="Harlow Solid Italic" pitchFamily="82" charset="0"/>
              </a:rPr>
              <a:t>Akit a barátomnak nevezhetek, mint ahogy kendedet is azok pár dolgot biztosra tudhatnak rólam: </a:t>
            </a:r>
          </a:p>
          <a:p>
            <a:pPr marL="400050" lvl="1" indent="0">
              <a:buNone/>
            </a:pPr>
            <a:r>
              <a:rPr lang="hu-HU" sz="2000" dirty="0" smtClean="0">
                <a:latin typeface="Harlow Solid Italic" pitchFamily="82" charset="0"/>
              </a:rPr>
              <a:t>			</a:t>
            </a:r>
            <a:r>
              <a:rPr lang="hu-HU" sz="1600" dirty="0" smtClean="0">
                <a:solidFill>
                  <a:srgbClr val="002060"/>
                </a:solidFill>
                <a:latin typeface="Harlow Solid Italic" pitchFamily="82" charset="0"/>
              </a:rPr>
              <a:t>Sose tartottam magam nagynak és követendőnek</a:t>
            </a:r>
          </a:p>
          <a:p>
            <a:pPr marL="400050" lvl="1" indent="0">
              <a:buNone/>
            </a:pPr>
            <a:r>
              <a:rPr lang="hu-HU" sz="1600" dirty="0">
                <a:solidFill>
                  <a:srgbClr val="002060"/>
                </a:solidFill>
                <a:latin typeface="Harlow Solid Italic" pitchFamily="82" charset="0"/>
              </a:rPr>
              <a:t>	</a:t>
            </a:r>
            <a:r>
              <a:rPr lang="hu-HU" sz="1600" dirty="0" smtClean="0">
                <a:solidFill>
                  <a:srgbClr val="002060"/>
                </a:solidFill>
                <a:latin typeface="Harlow Solid Italic" pitchFamily="82" charset="0"/>
              </a:rPr>
              <a:t>		</a:t>
            </a:r>
          </a:p>
          <a:p>
            <a:pPr marL="400050" lvl="1" indent="0">
              <a:buNone/>
            </a:pPr>
            <a:r>
              <a:rPr lang="hu-HU" sz="1600" dirty="0">
                <a:solidFill>
                  <a:srgbClr val="002060"/>
                </a:solidFill>
                <a:latin typeface="Harlow Solid Italic" pitchFamily="82" charset="0"/>
              </a:rPr>
              <a:t>	</a:t>
            </a:r>
            <a:r>
              <a:rPr lang="hu-HU" sz="1600" dirty="0" smtClean="0">
                <a:solidFill>
                  <a:srgbClr val="002060"/>
                </a:solidFill>
                <a:latin typeface="Harlow Solid Italic" pitchFamily="82" charset="0"/>
              </a:rPr>
              <a:t>		De a sivár naturalizmust sem tudom elfogadni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005" y="6310701"/>
            <a:ext cx="1545995" cy="53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00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8229600" cy="1143000"/>
          </a:xfrm>
        </p:spPr>
        <p:txBody>
          <a:bodyPr/>
          <a:lstStyle/>
          <a:p>
            <a:r>
              <a:rPr lang="hu-HU" dirty="0" smtClean="0">
                <a:latin typeface="Harlow Solid Italic" pitchFamily="82" charset="0"/>
              </a:rPr>
              <a:t>Hogyan foglalom ezt műbe:</a:t>
            </a:r>
            <a:endParaRPr lang="hu-HU" dirty="0">
              <a:latin typeface="Harlow Solid Italic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u-HU" sz="2000" dirty="0" smtClean="0">
                <a:latin typeface="Harlow Solid Italic" pitchFamily="82" charset="0"/>
              </a:rPr>
              <a:t>Drága Barátom, már olvastad néhány művemet és észrevehetted már, hogy erre a legjobb mód, ha egy groteszk szerepet öltök magamra.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latin typeface="Harlow Solid Italic" pitchFamily="82" charset="0"/>
              </a:rPr>
              <a:t>Finom gúnnyal elérem, hogy a sajtó csak a fontos mondandójú műveket publikálja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latin typeface="Harlow Solid Italic" pitchFamily="82" charset="0"/>
              </a:rPr>
              <a:t>Bemutatom a közönségnek, hogy ami távolról szép, az még közelről lehet rút.</a:t>
            </a:r>
            <a:endParaRPr lang="hu-HU" sz="2000" dirty="0">
              <a:latin typeface="Harlow Solid Italic" pitchFamily="8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005" y="6310701"/>
            <a:ext cx="1545995" cy="53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548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143000"/>
          </a:xfrm>
        </p:spPr>
        <p:txBody>
          <a:bodyPr>
            <a:normAutofit/>
          </a:bodyPr>
          <a:lstStyle/>
          <a:p>
            <a:r>
              <a:rPr lang="hu-HU" sz="3200" dirty="0" smtClean="0">
                <a:latin typeface="Harlow Solid Italic" pitchFamily="82" charset="0"/>
              </a:rPr>
              <a:t>És egy örök igazsággal zárnám az írásomat:</a:t>
            </a:r>
            <a:endParaRPr lang="hu-HU" sz="3200" dirty="0">
              <a:latin typeface="Harlow Solid Italic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353263"/>
            <a:ext cx="8229600" cy="4525963"/>
          </a:xfrm>
        </p:spPr>
        <p:txBody>
          <a:bodyPr/>
          <a:lstStyle/>
          <a:p>
            <a:pPr marL="0" indent="0"/>
            <a:endParaRPr lang="hu-HU" dirty="0">
              <a:latin typeface="Harlow Solid Italic" pitchFamily="82" charset="0"/>
            </a:endParaRPr>
          </a:p>
          <a:p>
            <a:pPr marL="3952875" indent="-3952875">
              <a:buNone/>
            </a:pPr>
            <a:r>
              <a:rPr lang="hu-HU" dirty="0">
                <a:latin typeface="Harlow Solid Italic" pitchFamily="82" charset="0"/>
              </a:rPr>
              <a:t> A hazug pátosz sem jó, az ömlesztett mocsok sem jó.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005" y="6310701"/>
            <a:ext cx="1545995" cy="53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57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164</Words>
  <Application>Microsoft Office PowerPoint</Application>
  <PresentationFormat>Diavetítés a képernyőre (4:3 oldalarány)</PresentationFormat>
  <Paragraphs>19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Arany János:</vt:lpstr>
      <vt:lpstr>Több gondolat is foglalkoztat engemet, amit már nem bírok magamban tartani:</vt:lpstr>
      <vt:lpstr>Hiszen ismersz engem kedves barátom:</vt:lpstr>
      <vt:lpstr>Hogyan foglalom ezt műbe:</vt:lpstr>
      <vt:lpstr>És egy örök igazsággal zárnám az írásomat: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Arany János:</dc:title>
  <dc:creator>user785</dc:creator>
  <cp:lastModifiedBy>user785</cp:lastModifiedBy>
  <cp:revision>6</cp:revision>
  <dcterms:created xsi:type="dcterms:W3CDTF">2018-03-08T19:45:51Z</dcterms:created>
  <dcterms:modified xsi:type="dcterms:W3CDTF">2018-03-08T20:40:28Z</dcterms:modified>
</cp:coreProperties>
</file>