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58" r:id="rId3"/>
    <p:sldId id="259" r:id="rId4"/>
    <p:sldId id="263" r:id="rId5"/>
    <p:sldId id="264" r:id="rId6"/>
    <p:sldId id="266" r:id="rId7"/>
    <p:sldId id="267" r:id="rId8"/>
    <p:sldId id="268" r:id="rId9"/>
    <p:sldId id="269" r:id="rId10"/>
    <p:sldId id="272" r:id="rId1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79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C48D45-E14B-495A-AF32-5F82BE558AF0}" type="datetimeFigureOut">
              <a:rPr lang="hu-HU" smtClean="0"/>
              <a:t>2025. 04. 27.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3BECAB-D7F9-4AA4-91F8-2160CD916B5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23886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BECAB-D7F9-4AA4-91F8-2160CD916B56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7957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6E80C3-F4B7-70C0-690D-802A1A5CD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7A9BCA32-6500-88F2-7DC4-2580E5062F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5DDCC15B-E2FE-BB53-40F3-5F05EEE5AD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153DD76-3E12-165A-5977-87531E5B32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BECAB-D7F9-4AA4-91F8-2160CD916B56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20749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51761-5CE3-54DA-908D-F12D22447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1D99F25D-B84C-DF12-AB9C-133FCF5408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E697083B-D9EE-268D-B5AB-67DB777ED2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C742041-1E6C-20FC-053F-14C01D774A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BECAB-D7F9-4AA4-91F8-2160CD916B56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0571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48BB600-56C1-01E1-71F4-D22AEB7943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F8C446DA-75C7-3E4B-59F6-9B65C97A74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A8DD1DB-20E3-0602-E208-D0C05C622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79EFD-3DE5-4529-953E-BC67B352E0A9}" type="datetimeFigureOut">
              <a:rPr lang="hu-HU" smtClean="0"/>
              <a:t>2025. 04. 27.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5E2DEDF-F914-191C-B79D-10D5F5C8D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A6F551C-393D-E9B2-6522-6E6C28DE8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C7E8A-F147-4FBB-AEB7-CB74228747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2635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FF4CFCA-B26A-5DE7-4434-7834B0151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2F5724F7-834E-8E03-1A28-17CB801088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F0EEABA-6DED-8799-DBEF-5D2FBE763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79EFD-3DE5-4529-953E-BC67B352E0A9}" type="datetimeFigureOut">
              <a:rPr lang="hu-HU" smtClean="0"/>
              <a:t>2025. 04. 27.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DAAEB83-7279-A40F-E0D4-F4A6F2376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AA650BB-28A1-4D9A-7EB0-2329EE7E0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C7E8A-F147-4FBB-AEB7-CB74228747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24879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ED0BF59E-BC29-3D03-B4CA-1EED1551DB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89AA164F-DD9D-B671-7DAD-62C11A5B7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BD8B590-6077-E245-E34C-D71EFB489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79EFD-3DE5-4529-953E-BC67B352E0A9}" type="datetimeFigureOut">
              <a:rPr lang="hu-HU" smtClean="0"/>
              <a:t>2025. 04. 27.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B421E43-D1DB-4990-ADDE-E63D9A44A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DA84AA6-310A-25D6-6C10-2E010C752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C7E8A-F147-4FBB-AEB7-CB74228747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3143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945AE5B-47AA-F9CE-1AE1-0BA9E28D5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0A6DB5C-AE3D-564F-83B3-E4D0FB7E9E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4D040EF-157A-B0C0-0113-595FC372A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79EFD-3DE5-4529-953E-BC67B352E0A9}" type="datetimeFigureOut">
              <a:rPr lang="hu-HU" smtClean="0"/>
              <a:t>2025. 04. 27.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73A1378-07DC-38B7-9BDF-32C3F3117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213005E-3A7C-EBEC-A4FE-507D40A03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C7E8A-F147-4FBB-AEB7-CB74228747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7125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CD03636-8039-4D0C-3EB8-2F4D968F0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92D8D9A-3FFF-1429-F2B5-B13F46674E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C761C31-6C91-5A40-20E9-FE5DD663B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79EFD-3DE5-4529-953E-BC67B352E0A9}" type="datetimeFigureOut">
              <a:rPr lang="hu-HU" smtClean="0"/>
              <a:t>2025. 04. 27.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1E2B39A-7B25-B95C-AA17-D7D223402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8E88CB2-B6CD-DA90-3482-EFFA17673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C7E8A-F147-4FBB-AEB7-CB74228747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9019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19FB695-51D6-D187-C0EF-636106B8A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D264089-1941-45DE-9844-7D0EDBF649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B4AE3CD6-6CFC-8EE8-21E4-1A98602AF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7AB6F13-12D4-8981-222B-B619C8677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79EFD-3DE5-4529-953E-BC67B352E0A9}" type="datetimeFigureOut">
              <a:rPr lang="hu-HU" smtClean="0"/>
              <a:t>2025. 04. 27.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DE604C55-905B-57D0-4A1A-8BEF69926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4B433F67-5C9D-D5EA-D2B3-7DCAAFF57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C7E8A-F147-4FBB-AEB7-CB74228747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37815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544BBB1-5093-892A-C2F1-02D424B8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9DABAE3-D9AE-E538-EF38-99EAAB94E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6A74A66C-2A4F-3C13-E04B-EC75A87791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FA41248C-FA7B-2508-7B84-FBBAA1661D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86210F77-3F7A-BB1B-3370-B3A7CC3DBC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E3CFBF3B-AF44-3102-18F9-8F29B1221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79EFD-3DE5-4529-953E-BC67B352E0A9}" type="datetimeFigureOut">
              <a:rPr lang="hu-HU" smtClean="0"/>
              <a:t>2025. 04. 27.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F7916969-8788-5432-1830-D46F679BF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EC458BA1-4E4F-7F06-D5EF-164D1D521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C7E8A-F147-4FBB-AEB7-CB74228747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15888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2E63C38-5770-1196-8E20-98CA1B42E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1A3C351A-43AB-AB52-D6AF-54EF03845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79EFD-3DE5-4529-953E-BC67B352E0A9}" type="datetimeFigureOut">
              <a:rPr lang="hu-HU" smtClean="0"/>
              <a:t>2025. 04. 27.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F01976D0-F8D2-B23E-C541-A0681D5E3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9809E75F-5D65-6986-F06A-B36BEA4BA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C7E8A-F147-4FBB-AEB7-CB74228747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6074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EE74FB07-017D-E013-E54B-000B3A96E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79EFD-3DE5-4529-953E-BC67B352E0A9}" type="datetimeFigureOut">
              <a:rPr lang="hu-HU" smtClean="0"/>
              <a:t>2025. 04. 27.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4BEB4D89-AE11-67AC-3050-2F5E15467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F43DF30-701B-B25A-1468-F258A13B3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C7E8A-F147-4FBB-AEB7-CB74228747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76118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C0CC855-DF6E-5C8F-65D6-7830C4BEB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8D785D1-EB66-E390-3438-2669F3980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4211DDF3-0D83-FDF3-F2D3-956D363EED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D1F5A6D-535B-3D01-4A15-86B0FB233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79EFD-3DE5-4529-953E-BC67B352E0A9}" type="datetimeFigureOut">
              <a:rPr lang="hu-HU" smtClean="0"/>
              <a:t>2025. 04. 27.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FBDB0511-251A-69F8-87A3-D7A7F4947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24FE765-625A-0CE2-8C58-869662378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C7E8A-F147-4FBB-AEB7-CB74228747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778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DEFEC0A-E83B-95C4-1A65-65F1A6C21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358EF4EB-D9FF-5945-98AA-0F8CC5FE33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9D39ECDD-47C4-7F95-8EC2-CB0B247F1B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4F19E35-AE74-40CB-580C-E8CE6D7B4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79EFD-3DE5-4529-953E-BC67B352E0A9}" type="datetimeFigureOut">
              <a:rPr lang="hu-HU" smtClean="0"/>
              <a:t>2025. 04. 27.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D47197C0-BE74-8BDD-82D9-974A64D02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AC64E380-9F2A-630D-67C8-7455DC5DD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C7E8A-F147-4FBB-AEB7-CB74228747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9870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FF8CCFC8-6F6D-72B8-CD13-D1877BD36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7164E09-7F98-B43E-151F-871201563C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1A00630-6254-708F-4408-C65C9EA549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C779EFD-3DE5-4529-953E-BC67B352E0A9}" type="datetimeFigureOut">
              <a:rPr lang="hu-HU" smtClean="0"/>
              <a:t>2025. 04. 27.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945D7DD-F4AE-22FC-4631-D896EAA8A6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8A6C077-A8B0-F087-87A0-C775085C72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4C7E8A-F147-4FBB-AEB7-CB74228747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7039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8.png"/><Relationship Id="rId7" Type="http://schemas.openxmlformats.org/officeDocument/2006/relationships/image" Target="../media/image4.png"/><Relationship Id="rId12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5.png"/><Relationship Id="rId5" Type="http://schemas.openxmlformats.org/officeDocument/2006/relationships/image" Target="../media/image27.png"/><Relationship Id="rId10" Type="http://schemas.microsoft.com/office/2007/relationships/hdphoto" Target="../media/hdphoto1.wdp"/><Relationship Id="rId4" Type="http://schemas.openxmlformats.org/officeDocument/2006/relationships/image" Target="../media/image29.png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18" Type="http://schemas.openxmlformats.org/officeDocument/2006/relationships/image" Target="../media/image13.jp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17" Type="http://schemas.openxmlformats.org/officeDocument/2006/relationships/image" Target="../media/image12.png"/><Relationship Id="rId2" Type="http://schemas.openxmlformats.org/officeDocument/2006/relationships/image" Target="../media/image2.jpg"/><Relationship Id="rId16" Type="http://schemas.openxmlformats.org/officeDocument/2006/relationships/image" Target="../media/image11.png"/><Relationship Id="rId20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10.svg"/><Relationship Id="rId10" Type="http://schemas.microsoft.com/office/2007/relationships/hdphoto" Target="../media/hdphoto4.wdp"/><Relationship Id="rId19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image" Target="../media/image2.jpg"/><Relationship Id="rId21" Type="http://schemas.microsoft.com/office/2007/relationships/hdphoto" Target="../media/hdphoto6.wdp"/><Relationship Id="rId7" Type="http://schemas.microsoft.com/office/2007/relationships/hdphoto" Target="../media/hdphoto3.wdp"/><Relationship Id="rId12" Type="http://schemas.openxmlformats.org/officeDocument/2006/relationships/image" Target="../media/image8.png"/><Relationship Id="rId17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microsoft.com/office/2007/relationships/hdphoto" Target="../media/hdphoto5.wdp"/><Relationship Id="rId5" Type="http://schemas.microsoft.com/office/2007/relationships/hdphoto" Target="../media/hdphoto1.wdp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19" Type="http://schemas.openxmlformats.org/officeDocument/2006/relationships/image" Target="../media/image15.svg"/><Relationship Id="rId4" Type="http://schemas.openxmlformats.org/officeDocument/2006/relationships/image" Target="../media/image3.png"/><Relationship Id="rId9" Type="http://schemas.microsoft.com/office/2007/relationships/hdphoto" Target="../media/hdphoto4.wdp"/><Relationship Id="rId1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9.png"/><Relationship Id="rId3" Type="http://schemas.openxmlformats.org/officeDocument/2006/relationships/image" Target="../media/image2.jpg"/><Relationship Id="rId7" Type="http://schemas.microsoft.com/office/2007/relationships/hdphoto" Target="../media/hdphoto3.wdp"/><Relationship Id="rId12" Type="http://schemas.microsoft.com/office/2007/relationships/hdphoto" Target="../media/hdphoto6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7.png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microsoft.com/office/2007/relationships/hdphoto" Target="../media/hdphoto4.wdp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9.png"/><Relationship Id="rId18" Type="http://schemas.openxmlformats.org/officeDocument/2006/relationships/image" Target="../media/image23.png"/><Relationship Id="rId3" Type="http://schemas.openxmlformats.org/officeDocument/2006/relationships/image" Target="../media/image2.jpg"/><Relationship Id="rId7" Type="http://schemas.microsoft.com/office/2007/relationships/hdphoto" Target="../media/hdphoto3.wdp"/><Relationship Id="rId12" Type="http://schemas.microsoft.com/office/2007/relationships/hdphoto" Target="../media/hdphoto6.wdp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7.png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18.png"/><Relationship Id="rId19" Type="http://schemas.openxmlformats.org/officeDocument/2006/relationships/image" Target="../media/image24.png"/><Relationship Id="rId4" Type="http://schemas.openxmlformats.org/officeDocument/2006/relationships/image" Target="../media/image4.png"/><Relationship Id="rId9" Type="http://schemas.microsoft.com/office/2007/relationships/hdphoto" Target="../media/hdphoto4.wdp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8.png"/><Relationship Id="rId7" Type="http://schemas.microsoft.com/office/2007/relationships/hdphoto" Target="../media/hdphoto1.wdp"/><Relationship Id="rId12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hdphoto" Target="../media/hdphoto3.wdp"/><Relationship Id="rId5" Type="http://schemas.openxmlformats.org/officeDocument/2006/relationships/image" Target="../media/image27.png"/><Relationship Id="rId10" Type="http://schemas.openxmlformats.org/officeDocument/2006/relationships/image" Target="../media/image5.png"/><Relationship Id="rId4" Type="http://schemas.openxmlformats.org/officeDocument/2006/relationships/image" Target="../media/image29.pn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A képen függöny, bútorok, Színházi függöny, fedett pályá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5A98A7AC-CF59-6F99-3B39-39BB127FD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76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 thruBlk="1"/>
      </p:transition>
    </mc:Choice>
    <mc:Fallback xmlns="">
      <p:transition spd="slow">
        <p:fade thruBlk="1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E27235-1490-57A6-731C-1E7CDD2BC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FB8AF40B-2F5E-469A-70D5-57D7035A4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56628" cy="6822028"/>
          </a:xfrm>
          <a:prstGeom prst="rect">
            <a:avLst/>
          </a:prstGeom>
        </p:spPr>
      </p:pic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id="{51D5CF6D-CEB3-DAAF-D4EC-60DBDCE4E913}"/>
              </a:ext>
            </a:extLst>
          </p:cNvPr>
          <p:cNvGrpSpPr/>
          <p:nvPr/>
        </p:nvGrpSpPr>
        <p:grpSpPr>
          <a:xfrm>
            <a:off x="-2456839" y="-2701155"/>
            <a:ext cx="17170306" cy="9951985"/>
            <a:chOff x="-2649415" y="-2530421"/>
            <a:chExt cx="17644659" cy="9821002"/>
          </a:xfrm>
        </p:grpSpPr>
        <p:pic>
          <p:nvPicPr>
            <p:cNvPr id="9" name="Kép 8">
              <a:extLst>
                <a:ext uri="{FF2B5EF4-FFF2-40B4-BE49-F238E27FC236}">
                  <a16:creationId xmlns:a16="http://schemas.microsoft.com/office/drawing/2014/main" id="{7590D80A-F55B-00B0-9AEA-E111E7C76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2649415" y="-2530420"/>
              <a:ext cx="17644659" cy="9821001"/>
            </a:xfrm>
            <a:prstGeom prst="rect">
              <a:avLst/>
            </a:prstGeom>
          </p:spPr>
        </p:pic>
        <p:pic>
          <p:nvPicPr>
            <p:cNvPr id="14" name="Kép 13">
              <a:extLst>
                <a:ext uri="{FF2B5EF4-FFF2-40B4-BE49-F238E27FC236}">
                  <a16:creationId xmlns:a16="http://schemas.microsoft.com/office/drawing/2014/main" id="{B999C3DF-F5D1-3FB7-03E9-493B186A1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649415" y="-2530421"/>
              <a:ext cx="17524465" cy="9634605"/>
            </a:xfrm>
            <a:prstGeom prst="rect">
              <a:avLst/>
            </a:prstGeom>
          </p:spPr>
        </p:pic>
      </p:grpSp>
      <p:pic>
        <p:nvPicPr>
          <p:cNvPr id="3" name="Kép 2">
            <a:extLst>
              <a:ext uri="{FF2B5EF4-FFF2-40B4-BE49-F238E27FC236}">
                <a16:creationId xmlns:a16="http://schemas.microsoft.com/office/drawing/2014/main" id="{90F4C7FE-5115-93DE-D4C2-7DCA3DF8D6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0564621" y="869000"/>
            <a:ext cx="2847079" cy="5749026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CF710B45-986F-531F-756F-7D753658E97F}"/>
              </a:ext>
            </a:extLst>
          </p:cNvPr>
          <p:cNvSpPr txBox="1"/>
          <p:nvPr/>
        </p:nvSpPr>
        <p:spPr>
          <a:xfrm>
            <a:off x="15070616" y="6233306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4400" dirty="0">
                <a:latin typeface="Rockwell Nova Cond" panose="02060506020205020403" pitchFamily="18" charset="0"/>
              </a:rPr>
              <a:t>Csongor: Nagy Imre</a:t>
            </a:r>
          </a:p>
        </p:txBody>
      </p:sp>
      <p:pic>
        <p:nvPicPr>
          <p:cNvPr id="24" name="Kép 23">
            <a:extLst>
              <a:ext uri="{FF2B5EF4-FFF2-40B4-BE49-F238E27FC236}">
                <a16:creationId xmlns:a16="http://schemas.microsoft.com/office/drawing/2014/main" id="{52ACFBC8-FB3E-206E-B25D-1197207F1D1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49315"/>
          <a:stretch/>
        </p:blipFill>
        <p:spPr>
          <a:xfrm>
            <a:off x="-2562882" y="-2639278"/>
            <a:ext cx="8797240" cy="9928910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83744F46-2C6F-0EDE-8088-B5BFCE91CA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9600" l="9408" r="89547">
                        <a14:foregroundMark x1="47038" y1="17600" x2="63763" y2="17000"/>
                        <a14:foregroundMark x1="63763" y1="17000" x2="63763" y2="25200"/>
                        <a14:foregroundMark x1="63763" y1="25200" x2="51568" y2="20800"/>
                        <a14:foregroundMark x1="51568" y1="20800" x2="51916" y2="18800"/>
                        <a14:foregroundMark x1="61672" y1="13600" x2="47038" y2="14400"/>
                        <a14:foregroundMark x1="47038" y1="14400" x2="44599" y2="17200"/>
                        <a14:foregroundMark x1="49129" y1="13600" x2="62021" y2="12600"/>
                        <a14:foregroundMark x1="62021" y1="12600" x2="62718" y2="12000"/>
                        <a14:foregroundMark x1="53659" y1="10800" x2="45296" y2="15000"/>
                        <a14:foregroundMark x1="55749" y1="58400" x2="41812" y2="64200"/>
                        <a14:foregroundMark x1="41812" y1="64200" x2="45993" y2="56600"/>
                        <a14:foregroundMark x1="45993" y1="56600" x2="29965" y2="54000"/>
                        <a14:foregroundMark x1="29965" y1="54000" x2="32404" y2="55400"/>
                        <a14:foregroundMark x1="66202" y1="13400" x2="64111" y2="14800"/>
                        <a14:foregroundMark x1="20209" y1="87000" x2="25436" y2="98400"/>
                        <a14:foregroundMark x1="25436" y1="98400" x2="49826" y2="94200"/>
                        <a14:foregroundMark x1="49826" y1="94200" x2="32404" y2="95400"/>
                        <a14:foregroundMark x1="9408" y1="52200" x2="10105" y2="55200"/>
                        <a14:foregroundMark x1="79791" y1="68000" x2="61324" y2="99600"/>
                        <a14:foregroundMark x1="61324" y1="99600" x2="61324" y2="99600"/>
                        <a14:foregroundMark x1="53310" y1="74800" x2="70383" y2="74600"/>
                        <a14:foregroundMark x1="69686" y1="64400" x2="82230" y2="79600"/>
                        <a14:foregroundMark x1="82230" y1="79600" x2="74564" y2="97200"/>
                        <a14:foregroundMark x1="74564" y1="97200" x2="78397" y2="94200"/>
                        <a14:foregroundMark x1="73171" y1="64200" x2="74216" y2="66200"/>
                        <a14:foregroundMark x1="82927" y1="69400" x2="85017" y2="98000"/>
                        <a14:foregroundMark x1="85017" y1="98000" x2="82230" y2="99200"/>
                        <a14:foregroundMark x1="84321" y1="66200" x2="81882" y2="69800"/>
                        <a14:foregroundMark x1="85017" y1="66600" x2="83624" y2="70400"/>
                        <a14:foregroundMark x1="83624" y1="70400" x2="85714" y2="70400"/>
                        <a14:foregroundMark x1="84669" y1="71200" x2="84669" y2="77200"/>
                        <a14:backgroundMark x1="52962" y1="74400" x2="53659" y2="74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38" r="16703" b="51269"/>
          <a:stretch/>
        </p:blipFill>
        <p:spPr>
          <a:xfrm rot="17816041" flipH="1">
            <a:off x="13188679" y="34193"/>
            <a:ext cx="2815648" cy="3105932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EAD8FE62-2FBE-7E1E-56E0-3966EA49DC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50" b="99115" l="0" r="99701">
                        <a14:foregroundMark x1="41791" y1="9292" x2="68657" y2="12832"/>
                        <a14:foregroundMark x1="68657" y1="12832" x2="75821" y2="19912"/>
                        <a14:foregroundMark x1="75821" y1="19912" x2="79403" y2="30531"/>
                        <a14:foregroundMark x1="71940" y1="34735" x2="72836" y2="42920"/>
                        <a14:foregroundMark x1="81493" y1="32743" x2="79701" y2="23230"/>
                        <a14:foregroundMark x1="79701" y1="23230" x2="68955" y2="14159"/>
                        <a14:foregroundMark x1="68955" y1="14159" x2="78209" y2="21460"/>
                        <a14:foregroundMark x1="78209" y1="21460" x2="78806" y2="22124"/>
                        <a14:foregroundMark x1="81493" y1="23894" x2="75224" y2="15265"/>
                        <a14:foregroundMark x1="75224" y1="15265" x2="61194" y2="8850"/>
                        <a14:foregroundMark x1="28358" y1="65265" x2="1194" y2="78982"/>
                        <a14:foregroundMark x1="27164" y1="65487" x2="0" y2="74558"/>
                        <a14:foregroundMark x1="27463" y1="63496" x2="0" y2="70796"/>
                        <a14:foregroundMark x1="21194" y1="75221" x2="23284" y2="90044"/>
                        <a14:foregroundMark x1="23284" y1="90044" x2="7761" y2="91814"/>
                        <a14:foregroundMark x1="7761" y1="91814" x2="20299" y2="80973"/>
                        <a14:foregroundMark x1="2388" y1="96239" x2="30149" y2="96903"/>
                        <a14:foregroundMark x1="30149" y1="96903" x2="70967" y2="93951"/>
                        <a14:foregroundMark x1="67463" y1="76327" x2="70967" y2="78024"/>
                        <a14:foregroundMark x1="71045" y1="52655" x2="67164" y2="79867"/>
                        <a14:foregroundMark x1="67164" y1="79867" x2="69254" y2="83850"/>
                        <a14:foregroundMark x1="76716" y1="71239" x2="99104" y2="80973"/>
                        <a14:foregroundMark x1="83881" y1="81195" x2="97612" y2="90708"/>
                        <a14:foregroundMark x1="83284" y1="90487" x2="94328" y2="95354"/>
                        <a14:foregroundMark x1="66866" y1="89602" x2="82687" y2="84513"/>
                        <a14:foregroundMark x1="77015" y1="79204" x2="78507" y2="87168"/>
                        <a14:foregroundMark x1="74328" y1="75442" x2="81791" y2="78097"/>
                        <a14:foregroundMark x1="93134" y1="89823" x2="85672" y2="97124"/>
                        <a14:foregroundMark x1="70448" y1="95354" x2="99701" y2="94690"/>
                        <a14:foregroundMark x1="99701" y1="94690" x2="99701" y2="94690"/>
                        <a14:foregroundMark x1="72537" y1="87168" x2="98806" y2="96239"/>
                        <a14:foregroundMark x1="98806" y1="96239" x2="98209" y2="95575"/>
                        <a14:foregroundMark x1="89254" y1="90487" x2="99701" y2="99115"/>
                        <a14:foregroundMark x1="55224" y1="51327" x2="53731" y2="57522"/>
                        <a14:foregroundMark x1="52537" y1="51991" x2="53731" y2="58628"/>
                        <a14:foregroundMark x1="51940" y1="55973" x2="43582" y2="55752"/>
                        <a14:backgroundMark x1="88806" y1="71192" x2="75796" y2="64088"/>
                        <a14:backgroundMark x1="76222" y1="61099" x2="80597" y2="43363"/>
                        <a14:backgroundMark x1="80597" y1="43363" x2="85672" y2="35398"/>
                        <a14:backgroundMark x1="85672" y1="35398" x2="97612" y2="38274"/>
                        <a14:backgroundMark x1="97612" y1="38274" x2="87761" y2="50885"/>
                        <a14:backgroundMark x1="87761" y1="50885" x2="87761" y2="51770"/>
                        <a14:backgroundMark x1="77313" y1="66593" x2="77313" y2="70779"/>
                        <a14:backgroundMark x1="75724" y1="64593" x2="79701" y2="61504"/>
                        <a14:backgroundMark x1="75777" y1="64225" x2="78968" y2="695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3476" flipH="1">
            <a:off x="14067175" y="2240635"/>
            <a:ext cx="1637411" cy="2209283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E8FC48B5-97F1-3C59-CA67-70EF806303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091" b="99636" l="8219" r="94521">
                        <a14:foregroundMark x1="40000" y1="9091" x2="53973" y2="9091"/>
                        <a14:foregroundMark x1="53973" y1="9091" x2="56712" y2="10545"/>
                        <a14:foregroundMark x1="30685" y1="28000" x2="45479" y2="27091"/>
                        <a14:foregroundMark x1="45479" y1="27091" x2="50959" y2="28000"/>
                        <a14:foregroundMark x1="19726" y1="57273" x2="13425" y2="67273"/>
                        <a14:foregroundMark x1="13425" y1="67273" x2="31233" y2="68909"/>
                        <a14:foregroundMark x1="31233" y1="68909" x2="47671" y2="68182"/>
                        <a14:foregroundMark x1="47671" y1="68182" x2="83836" y2="70909"/>
                        <a14:foregroundMark x1="83836" y1="70909" x2="90685" y2="61636"/>
                        <a14:foregroundMark x1="90685" y1="61636" x2="78082" y2="57273"/>
                        <a14:foregroundMark x1="92055" y1="62727" x2="99452" y2="81818"/>
                        <a14:foregroundMark x1="99452" y1="81818" x2="83014" y2="95455"/>
                        <a14:foregroundMark x1="83014" y1="95455" x2="69589" y2="99273"/>
                        <a14:foregroundMark x1="79452" y1="77636" x2="59178" y2="88727"/>
                        <a14:foregroundMark x1="59178" y1="88727" x2="80274" y2="71273"/>
                        <a14:foregroundMark x1="12329" y1="70364" x2="8493" y2="99818"/>
                        <a14:foregroundMark x1="52055" y1="77091" x2="21918" y2="88909"/>
                        <a14:foregroundMark x1="21918" y1="88909" x2="26575" y2="75091"/>
                        <a14:foregroundMark x1="26575" y1="75091" x2="52603" y2="66545"/>
                        <a14:foregroundMark x1="52603" y1="66545" x2="52055" y2="81091"/>
                        <a14:foregroundMark x1="52055" y1="81091" x2="59452" y2="78182"/>
                        <a14:foregroundMark x1="23288" y1="77091" x2="31507" y2="76727"/>
                        <a14:foregroundMark x1="36164" y1="78545" x2="34795" y2="81818"/>
                        <a14:foregroundMark x1="91233" y1="71273" x2="94521" y2="98364"/>
                        <a14:foregroundMark x1="83288" y1="80909" x2="83014" y2="81273"/>
                        <a14:foregroundMark x1="84658" y1="82000" x2="81096" y2="84182"/>
                        <a14:foregroundMark x1="65753" y1="80727" x2="54795" y2="81273"/>
                        <a14:foregroundMark x1="83562" y1="81455" x2="86301" y2="82909"/>
                        <a14:foregroundMark x1="39178" y1="77818" x2="23014" y2="72909"/>
                        <a14:foregroundMark x1="24110" y1="76909" x2="20548" y2="75091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7591">
            <a:off x="13607804" y="3339950"/>
            <a:ext cx="2268180" cy="3417806"/>
          </a:xfrm>
          <a:prstGeom prst="rect">
            <a:avLst/>
          </a:prstGeom>
        </p:spPr>
      </p:pic>
      <p:pic>
        <p:nvPicPr>
          <p:cNvPr id="25" name="Kép 24">
            <a:extLst>
              <a:ext uri="{FF2B5EF4-FFF2-40B4-BE49-F238E27FC236}">
                <a16:creationId xmlns:a16="http://schemas.microsoft.com/office/drawing/2014/main" id="{3AA7E9BA-86EA-144B-9467-4C4C756CD05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0466"/>
          <a:stretch/>
        </p:blipFill>
        <p:spPr>
          <a:xfrm>
            <a:off x="6128314" y="-2639278"/>
            <a:ext cx="8597474" cy="9928910"/>
          </a:xfrm>
          <a:prstGeom prst="rect">
            <a:avLst/>
          </a:prstGeom>
        </p:spPr>
      </p:pic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12ACA01E-C5C5-7824-0612-869F3CD5CC20}"/>
              </a:ext>
            </a:extLst>
          </p:cNvPr>
          <p:cNvGrpSpPr/>
          <p:nvPr/>
        </p:nvGrpSpPr>
        <p:grpSpPr>
          <a:xfrm>
            <a:off x="-1200736" y="2325177"/>
            <a:ext cx="14935200" cy="1832957"/>
            <a:chOff x="-785315" y="10342843"/>
            <a:chExt cx="14935200" cy="1832957"/>
          </a:xfrm>
        </p:grpSpPr>
        <p:sp>
          <p:nvSpPr>
            <p:cNvPr id="20" name="Szövegdoboz 19">
              <a:extLst>
                <a:ext uri="{FF2B5EF4-FFF2-40B4-BE49-F238E27FC236}">
                  <a16:creationId xmlns:a16="http://schemas.microsoft.com/office/drawing/2014/main" id="{F654FB9F-01DD-FC1D-6793-D04F19C19F1D}"/>
                </a:ext>
              </a:extLst>
            </p:cNvPr>
            <p:cNvSpPr txBox="1"/>
            <p:nvPr/>
          </p:nvSpPr>
          <p:spPr>
            <a:xfrm>
              <a:off x="-785315" y="10729250"/>
              <a:ext cx="14935200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hu-HU" sz="8800" dirty="0">
                  <a:solidFill>
                    <a:srgbClr val="FFFF00"/>
                  </a:solidFill>
                  <a:effectLst>
                    <a:outerShdw blurRad="60007" dist="200025" dir="15000000" sy="30000" kx="-1800000" algn="bl" rotWithShape="0">
                      <a:prstClr val="black">
                        <a:alpha val="32000"/>
                      </a:prstClr>
                    </a:outerShdw>
                  </a:effectLst>
                  <a:latin typeface="Rockwell Nova Cond" panose="02060506020205020403" pitchFamily="18" charset="0"/>
                </a:rPr>
                <a:t>KÖSZÖNJÜK A FIGYELMET</a:t>
              </a:r>
            </a:p>
          </p:txBody>
        </p:sp>
        <p:sp>
          <p:nvSpPr>
            <p:cNvPr id="21" name="Szövegdoboz 20">
              <a:extLst>
                <a:ext uri="{FF2B5EF4-FFF2-40B4-BE49-F238E27FC236}">
                  <a16:creationId xmlns:a16="http://schemas.microsoft.com/office/drawing/2014/main" id="{4AC2B8FA-1C4F-6521-F7BC-C3062BA3D0FE}"/>
                </a:ext>
              </a:extLst>
            </p:cNvPr>
            <p:cNvSpPr txBox="1"/>
            <p:nvPr/>
          </p:nvSpPr>
          <p:spPr>
            <a:xfrm>
              <a:off x="3174231" y="10342843"/>
              <a:ext cx="70807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4000" dirty="0">
                  <a:solidFill>
                    <a:srgbClr val="FFFF00"/>
                  </a:solidFill>
                  <a:latin typeface="Rockwell Nova Cond" panose="02060506020205020403" pitchFamily="18" charset="0"/>
                </a:rPr>
                <a:t>ÍRTA ÉS RENDEZTE:SZAPPHÓ MÚZSÁI</a:t>
              </a:r>
            </a:p>
          </p:txBody>
        </p:sp>
      </p:grp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F440929D-92F9-0E5B-D64C-9ACF7A3DB8EC}"/>
              </a:ext>
            </a:extLst>
          </p:cNvPr>
          <p:cNvSpPr txBox="1"/>
          <p:nvPr/>
        </p:nvSpPr>
        <p:spPr>
          <a:xfrm>
            <a:off x="2114040" y="-5118852"/>
            <a:ext cx="837027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dirty="0">
                <a:latin typeface="Arial Nova Cond" panose="020B0506020202020204" pitchFamily="34" charset="0"/>
              </a:rPr>
              <a:t>Nagy Imrének valószínűleg azért volt fontos, hogy Csongort játszhatta a Csongor és Tündében, mert ez egy ikonikus, mély filozófiai és érzelmi tartalommal bíró szerep, ami komoly színészi kihívást jelent. Csongor karaktere kereső, vívódó, romantikus és gondolkodó – olyan figura, amelyen keresztül egy színész sokoldalúan megmutathatja magát.</a:t>
            </a:r>
          </a:p>
        </p:txBody>
      </p:sp>
    </p:spTree>
    <p:extLst>
      <p:ext uri="{BB962C8B-B14F-4D97-AF65-F5344CB8AC3E}">
        <p14:creationId xmlns:p14="http://schemas.microsoft.com/office/powerpoint/2010/main" val="25163049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-0.70911 0.07801 " pathEditMode="relative" rAng="0" ptsTypes="AA">
                                      <p:cBhvr>
                                        <p:cTn id="10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56" y="388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54167E-6 -1.48148E-6 L -0.75351 0.01227 " pathEditMode="relative" rAng="0" ptsTypes="AA">
                                      <p:cBhvr>
                                        <p:cTn id="12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82" y="60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66 0.00232 L -0.69584 -0.01366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66" y="-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függöny, bútorok, fedett pályás, Színházi függöny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83F98DCB-3B8C-7559-5714-6F13D29919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34"/>
          <a:stretch/>
        </p:blipFill>
        <p:spPr>
          <a:xfrm>
            <a:off x="-1" y="-3539"/>
            <a:ext cx="12333416" cy="6861539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3EA0942A-08B4-6AF6-86A0-44968737E7C0}"/>
              </a:ext>
            </a:extLst>
          </p:cNvPr>
          <p:cNvSpPr txBox="1"/>
          <p:nvPr/>
        </p:nvSpPr>
        <p:spPr>
          <a:xfrm>
            <a:off x="-5033454" y="-3539"/>
            <a:ext cx="5033454" cy="41860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b="1" kern="100" dirty="0">
                <a:latin typeface="Arial Nova Cond" panose="020B0506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</a:t>
            </a:r>
            <a:r>
              <a:rPr lang="hu-HU" sz="2400" b="1" kern="100" dirty="0">
                <a:effectLst/>
                <a:latin typeface="Arial Nova Cond" panose="020B0506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zületett</a:t>
            </a:r>
            <a:r>
              <a:rPr lang="hu-HU" sz="2400" kern="100" dirty="0">
                <a:effectLst/>
                <a:latin typeface="Arial Nova Cond" panose="020B0506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Budapest, 1913. június 6.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b="1" kern="100" dirty="0">
                <a:latin typeface="Arial Nova Cond" panose="020B0506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Elhunyt</a:t>
            </a:r>
            <a:r>
              <a:rPr lang="hu-HU" sz="2400" kern="100" dirty="0">
                <a:latin typeface="Arial Nova Cond" panose="020B0506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Budapest, 1988. július 13.</a:t>
            </a:r>
            <a:endParaRPr lang="hu-HU" sz="2400" kern="100" dirty="0">
              <a:effectLst/>
              <a:latin typeface="Arial Nova Cond" panose="020B0506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lang="hu-HU" sz="2400" kern="100" dirty="0">
                <a:effectLst/>
                <a:latin typeface="Arial Nova Cond" panose="020B0506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pai ágon olasz származású magyar színművész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lang="hu-HU" sz="2400" kern="100" dirty="0">
                <a:effectLst/>
                <a:latin typeface="Arial Nova Cond" panose="020B0506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gimnázium után a </a:t>
            </a:r>
            <a:r>
              <a:rPr lang="hu-HU" sz="2400" kern="100" dirty="0" err="1">
                <a:effectLst/>
                <a:latin typeface="Arial Nova Cond" panose="020B0506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putnoki</a:t>
            </a:r>
            <a:r>
              <a:rPr lang="hu-HU" sz="2400" kern="100" dirty="0">
                <a:effectLst/>
                <a:latin typeface="Arial Nova Cond" panose="020B0506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Gazdasági Felső Leánynevelő Intézetbe járt, majd a Pázmány Péter Tudományegyetem Botanikus Kertjében gyakornokoskodott.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4DEF21CE-84A1-398C-A569-AD76D57F83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50" b="99115" l="0" r="99701">
                        <a14:foregroundMark x1="41791" y1="9292" x2="68657" y2="12832"/>
                        <a14:foregroundMark x1="68657" y1="12832" x2="75821" y2="19912"/>
                        <a14:foregroundMark x1="75821" y1="19912" x2="79403" y2="30531"/>
                        <a14:foregroundMark x1="71940" y1="34735" x2="72836" y2="42920"/>
                        <a14:foregroundMark x1="81493" y1="32743" x2="79701" y2="23230"/>
                        <a14:foregroundMark x1="79701" y1="23230" x2="68955" y2="14159"/>
                        <a14:foregroundMark x1="68955" y1="14159" x2="78209" y2="21460"/>
                        <a14:foregroundMark x1="78209" y1="21460" x2="78806" y2="22124"/>
                        <a14:foregroundMark x1="81493" y1="23894" x2="75224" y2="15265"/>
                        <a14:foregroundMark x1="75224" y1="15265" x2="61194" y2="8850"/>
                        <a14:foregroundMark x1="28358" y1="65265" x2="1194" y2="78982"/>
                        <a14:foregroundMark x1="27164" y1="65487" x2="0" y2="74558"/>
                        <a14:foregroundMark x1="27463" y1="63496" x2="0" y2="70796"/>
                        <a14:foregroundMark x1="21194" y1="75221" x2="23284" y2="90044"/>
                        <a14:foregroundMark x1="23284" y1="90044" x2="7761" y2="91814"/>
                        <a14:foregroundMark x1="7761" y1="91814" x2="20299" y2="80973"/>
                        <a14:foregroundMark x1="2388" y1="96239" x2="30149" y2="96903"/>
                        <a14:foregroundMark x1="30149" y1="96903" x2="70967" y2="93951"/>
                        <a14:foregroundMark x1="67463" y1="76327" x2="70967" y2="78024"/>
                        <a14:foregroundMark x1="71045" y1="52655" x2="67164" y2="79867"/>
                        <a14:foregroundMark x1="67164" y1="79867" x2="69254" y2="83850"/>
                        <a14:foregroundMark x1="76716" y1="71239" x2="99104" y2="80973"/>
                        <a14:foregroundMark x1="83881" y1="81195" x2="97612" y2="90708"/>
                        <a14:foregroundMark x1="83284" y1="90487" x2="94328" y2="95354"/>
                        <a14:foregroundMark x1="66866" y1="89602" x2="82687" y2="84513"/>
                        <a14:foregroundMark x1="77015" y1="79204" x2="78507" y2="87168"/>
                        <a14:foregroundMark x1="74328" y1="75442" x2="81791" y2="78097"/>
                        <a14:foregroundMark x1="93134" y1="89823" x2="85672" y2="97124"/>
                        <a14:foregroundMark x1="70448" y1="95354" x2="99701" y2="94690"/>
                        <a14:foregroundMark x1="99701" y1="94690" x2="99701" y2="94690"/>
                        <a14:foregroundMark x1="72537" y1="87168" x2="98806" y2="96239"/>
                        <a14:foregroundMark x1="98806" y1="96239" x2="98209" y2="95575"/>
                        <a14:foregroundMark x1="89254" y1="90487" x2="99701" y2="99115"/>
                        <a14:foregroundMark x1="55224" y1="51327" x2="53731" y2="57522"/>
                        <a14:foregroundMark x1="52537" y1="51991" x2="53731" y2="58628"/>
                        <a14:foregroundMark x1="51940" y1="55973" x2="43582" y2="55752"/>
                        <a14:backgroundMark x1="88806" y1="71192" x2="75796" y2="64088"/>
                        <a14:backgroundMark x1="76222" y1="61099" x2="80597" y2="43363"/>
                        <a14:backgroundMark x1="80597" y1="43363" x2="85672" y2="35398"/>
                        <a14:backgroundMark x1="85672" y1="35398" x2="97612" y2="38274"/>
                        <a14:backgroundMark x1="97612" y1="38274" x2="87761" y2="50885"/>
                        <a14:backgroundMark x1="87761" y1="50885" x2="87761" y2="51770"/>
                        <a14:backgroundMark x1="77313" y1="66593" x2="77313" y2="70779"/>
                        <a14:backgroundMark x1="75724" y1="64593" x2="79701" y2="61504"/>
                        <a14:backgroundMark x1="75777" y1="64225" x2="78968" y2="695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25475">
            <a:off x="-2490955" y="2077314"/>
            <a:ext cx="1637411" cy="2209283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3CC62618-4441-127D-88A2-079199356B29}"/>
              </a:ext>
            </a:extLst>
          </p:cNvPr>
          <p:cNvSpPr txBox="1"/>
          <p:nvPr/>
        </p:nvSpPr>
        <p:spPr>
          <a:xfrm>
            <a:off x="12333415" y="-3539"/>
            <a:ext cx="4892039" cy="49328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kern="100" dirty="0">
                <a:effectLst/>
                <a:latin typeface="Arial Nova Cond" panose="020B0506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1932 és 1935 között az Országos Magyar Királyi Színművészeti Akadémia ösztöndíjas növendéke volt.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kern="100" dirty="0">
                <a:effectLst/>
                <a:latin typeface="Arial Nova Cond" panose="020B0506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diploma átvétele után a Nemzeti Színházhoz szerződött.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kern="100" dirty="0">
                <a:effectLst/>
                <a:latin typeface="Arial Nova Cond" panose="020B0506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1945 előtt részt vett a munkásszínjátszásban, szerepelt a Vasas Szakszervezet művészestjein és szerepet vállalt az ellenállási mozgalomban is.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52E7FFBA-9E7F-5C0E-89AC-67D7A116F8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600" l="9408" r="89547">
                        <a14:foregroundMark x1="47038" y1="17600" x2="63763" y2="17000"/>
                        <a14:foregroundMark x1="63763" y1="17000" x2="63763" y2="25200"/>
                        <a14:foregroundMark x1="63763" y1="25200" x2="51568" y2="20800"/>
                        <a14:foregroundMark x1="51568" y1="20800" x2="51916" y2="18800"/>
                        <a14:foregroundMark x1="61672" y1="13600" x2="47038" y2="14400"/>
                        <a14:foregroundMark x1="47038" y1="14400" x2="44599" y2="17200"/>
                        <a14:foregroundMark x1="49129" y1="13600" x2="62021" y2="12600"/>
                        <a14:foregroundMark x1="62021" y1="12600" x2="62718" y2="12000"/>
                        <a14:foregroundMark x1="53659" y1="10800" x2="45296" y2="15000"/>
                        <a14:foregroundMark x1="55749" y1="58400" x2="41812" y2="64200"/>
                        <a14:foregroundMark x1="41812" y1="64200" x2="45993" y2="56600"/>
                        <a14:foregroundMark x1="45993" y1="56600" x2="29965" y2="54000"/>
                        <a14:foregroundMark x1="29965" y1="54000" x2="32404" y2="55400"/>
                        <a14:foregroundMark x1="66202" y1="13400" x2="64111" y2="14800"/>
                        <a14:foregroundMark x1="20209" y1="87000" x2="25436" y2="98400"/>
                        <a14:foregroundMark x1="25436" y1="98400" x2="49826" y2="94200"/>
                        <a14:foregroundMark x1="49826" y1="94200" x2="32404" y2="95400"/>
                        <a14:foregroundMark x1="9408" y1="52200" x2="10105" y2="55200"/>
                        <a14:foregroundMark x1="79791" y1="68000" x2="61324" y2="99600"/>
                        <a14:foregroundMark x1="61324" y1="99600" x2="61324" y2="99600"/>
                        <a14:foregroundMark x1="53310" y1="74800" x2="70383" y2="74600"/>
                        <a14:foregroundMark x1="69686" y1="64400" x2="82230" y2="79600"/>
                        <a14:foregroundMark x1="82230" y1="79600" x2="74564" y2="97200"/>
                        <a14:foregroundMark x1="74564" y1="97200" x2="78397" y2="94200"/>
                        <a14:foregroundMark x1="73171" y1="64200" x2="74216" y2="66200"/>
                        <a14:foregroundMark x1="82927" y1="69400" x2="85017" y2="98000"/>
                        <a14:foregroundMark x1="85017" y1="98000" x2="82230" y2="99200"/>
                        <a14:foregroundMark x1="84321" y1="66200" x2="81882" y2="69800"/>
                        <a14:foregroundMark x1="85017" y1="66600" x2="83624" y2="70400"/>
                        <a14:foregroundMark x1="83624" y1="70400" x2="85714" y2="70400"/>
                        <a14:foregroundMark x1="84669" y1="71200" x2="84669" y2="77200"/>
                        <a14:backgroundMark x1="52962" y1="74400" x2="53659" y2="74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795"/>
          <a:stretch/>
        </p:blipFill>
        <p:spPr>
          <a:xfrm rot="19410518" flipH="1">
            <a:off x="12520131" y="-272744"/>
            <a:ext cx="2096554" cy="4237021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AB82275B-F315-1328-5232-4FD4D0FF91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091" b="99636" l="8219" r="94521">
                        <a14:foregroundMark x1="40000" y1="9091" x2="53973" y2="9091"/>
                        <a14:foregroundMark x1="53973" y1="9091" x2="56712" y2="10545"/>
                        <a14:foregroundMark x1="30685" y1="28000" x2="45479" y2="27091"/>
                        <a14:foregroundMark x1="45479" y1="27091" x2="50959" y2="28000"/>
                        <a14:foregroundMark x1="19726" y1="57273" x2="13425" y2="67273"/>
                        <a14:foregroundMark x1="13425" y1="67273" x2="31233" y2="68909"/>
                        <a14:foregroundMark x1="31233" y1="68909" x2="47671" y2="68182"/>
                        <a14:foregroundMark x1="47671" y1="68182" x2="83836" y2="70909"/>
                        <a14:foregroundMark x1="83836" y1="70909" x2="90685" y2="61636"/>
                        <a14:foregroundMark x1="90685" y1="61636" x2="78082" y2="57273"/>
                        <a14:foregroundMark x1="92055" y1="62727" x2="99452" y2="81818"/>
                        <a14:foregroundMark x1="99452" y1="81818" x2="83014" y2="95455"/>
                        <a14:foregroundMark x1="83014" y1="95455" x2="69589" y2="99273"/>
                        <a14:foregroundMark x1="79452" y1="77636" x2="59178" y2="88727"/>
                        <a14:foregroundMark x1="59178" y1="88727" x2="80274" y2="71273"/>
                        <a14:foregroundMark x1="12329" y1="70364" x2="8493" y2="99818"/>
                        <a14:foregroundMark x1="52055" y1="77091" x2="21918" y2="88909"/>
                        <a14:foregroundMark x1="21918" y1="88909" x2="26575" y2="75091"/>
                        <a14:foregroundMark x1="26575" y1="75091" x2="52603" y2="66545"/>
                        <a14:foregroundMark x1="52603" y1="66545" x2="52055" y2="81091"/>
                        <a14:foregroundMark x1="52055" y1="81091" x2="59452" y2="78182"/>
                        <a14:foregroundMark x1="23288" y1="77091" x2="31507" y2="76727"/>
                        <a14:foregroundMark x1="36164" y1="78545" x2="34795" y2="81818"/>
                        <a14:foregroundMark x1="91233" y1="71273" x2="94521" y2="98364"/>
                        <a14:foregroundMark x1="83288" y1="80909" x2="83014" y2="81273"/>
                        <a14:foregroundMark x1="84658" y1="82000" x2="81096" y2="84182"/>
                        <a14:foregroundMark x1="65753" y1="80727" x2="54795" y2="81273"/>
                        <a14:foregroundMark x1="83562" y1="81455" x2="86301" y2="82909"/>
                        <a14:foregroundMark x1="39178" y1="77818" x2="23014" y2="72909"/>
                        <a14:foregroundMark x1="24110" y1="76909" x2="20548" y2="75091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31404">
            <a:off x="12145716" y="1720098"/>
            <a:ext cx="2268180" cy="3417806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DD1CB7D3-A6D6-D93E-2FDF-3A8754B2BA54}"/>
              </a:ext>
            </a:extLst>
          </p:cNvPr>
          <p:cNvSpPr txBox="1"/>
          <p:nvPr/>
        </p:nvSpPr>
        <p:spPr>
          <a:xfrm>
            <a:off x="577437" y="4521007"/>
            <a:ext cx="1117854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7200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Rockwell Nova Cond" panose="02060506020205020403" pitchFamily="18" charset="0"/>
              </a:rPr>
              <a:t>CSONGOR, TÜNDE ÉS MIRIGY ALAKÍTÓI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C25E1C75-329A-5FA0-C9BC-A20272E737D8}"/>
              </a:ext>
            </a:extLst>
          </p:cNvPr>
          <p:cNvSpPr txBox="1"/>
          <p:nvPr/>
        </p:nvSpPr>
        <p:spPr>
          <a:xfrm>
            <a:off x="-3405152" y="325573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4400" dirty="0">
                <a:latin typeface="Rockwell Nova Cond" panose="02060506020205020403" pitchFamily="18" charset="0"/>
              </a:rPr>
              <a:t>Mirigy: </a:t>
            </a:r>
            <a:r>
              <a:rPr lang="hu-HU" sz="4400" dirty="0" err="1">
                <a:latin typeface="Rockwell Nova Cond" panose="02060506020205020403" pitchFamily="18" charset="0"/>
              </a:rPr>
              <a:t>Gobbi</a:t>
            </a:r>
            <a:r>
              <a:rPr lang="hu-HU" sz="4400" dirty="0">
                <a:latin typeface="Rockwell Nova Cond" panose="02060506020205020403" pitchFamily="18" charset="0"/>
              </a:rPr>
              <a:t> Hilda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FADD99E8-605A-4376-DD9B-97FC94A0B4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9981" l="1089" r="98445">
                        <a14:foregroundMark x1="12597" y1="2505" x2="12490" y2="14369"/>
                        <a14:foregroundMark x1="11999" y1="20202" x2="1555" y2="33141"/>
                        <a14:foregroundMark x1="1555" y1="33141" x2="1555" y2="33141"/>
                        <a14:foregroundMark x1="6065" y1="9441" x2="13955" y2="48170"/>
                        <a14:foregroundMark x1="10886" y1="44894" x2="11820" y2="63391"/>
                        <a14:foregroundMark x1="11820" y1="63391" x2="11820" y2="63776"/>
                        <a14:foregroundMark x1="1555" y1="4046" x2="1866" y2="71676"/>
                        <a14:foregroundMark x1="1244" y1="72254" x2="3621" y2="73358"/>
                        <a14:foregroundMark x1="10811" y1="73259" x2="13375" y2="67437"/>
                        <a14:foregroundMark x1="13375" y1="67437" x2="13375" y2="60116"/>
                        <a14:foregroundMark x1="5910" y1="68593" x2="5599" y2="32370"/>
                        <a14:foregroundMark x1="5599" y1="32370" x2="5443" y2="31985"/>
                        <a14:foregroundMark x1="3421" y1="49133" x2="3421" y2="55877"/>
                        <a14:foregroundMark x1="2799" y1="52601" x2="2799" y2="55684"/>
                        <a14:foregroundMark x1="3577" y1="41618" x2="4355" y2="35067"/>
                        <a14:foregroundMark x1="3577" y1="27168" x2="4355" y2="0"/>
                        <a14:foregroundMark x1="6687" y1="21002" x2="7621" y2="193"/>
                        <a14:foregroundMark x1="7621" y1="193" x2="7621" y2="193"/>
                        <a14:foregroundMark x1="8865" y1="57996" x2="8865" y2="29287"/>
                        <a14:foregroundMark x1="5599" y1="4624" x2="4821" y2="28516"/>
                        <a14:foregroundMark x1="11198" y1="4432" x2="11198" y2="18497"/>
                        <a14:foregroundMark x1="3266" y1="2505" x2="3733" y2="16378"/>
                        <a14:foregroundMark x1="94557" y1="74759" x2="98445" y2="65896"/>
                        <a14:foregroundMark x1="98445" y1="65896" x2="96734" y2="36031"/>
                        <a14:foregroundMark x1="13219" y1="72832" x2="13686" y2="72832"/>
                        <a14:foregroundMark x1="13841" y1="72832" x2="13375" y2="65896"/>
                        <a14:foregroundMark x1="13375" y1="65896" x2="13375" y2="65896"/>
                        <a14:foregroundMark x1="14152" y1="68208" x2="13841" y2="64933"/>
                        <a14:foregroundMark x1="13841" y1="64933" x2="13841" y2="64933"/>
                        <a14:foregroundMark x1="13841" y1="64933" x2="13686" y2="71484"/>
                        <a14:backgroundMark x1="46034" y1="49133" x2="46034" y2="49133"/>
                        <a14:backgroundMark x1="15801" y1="13799" x2="25972" y2="74952"/>
                        <a14:backgroundMark x1="25972" y1="74952" x2="40591" y2="73025"/>
                        <a14:backgroundMark x1="40591" y1="73025" x2="55988" y2="62620"/>
                        <a14:backgroundMark x1="55988" y1="62620" x2="65630" y2="62428"/>
                        <a14:backgroundMark x1="65630" y1="62428" x2="72317" y2="63198"/>
                        <a14:backgroundMark x1="72317" y1="63198" x2="79938" y2="38150"/>
                        <a14:backgroundMark x1="79938" y1="38150" x2="67030" y2="13102"/>
                        <a14:backgroundMark x1="67030" y1="13102" x2="30016" y2="19268"/>
                        <a14:backgroundMark x1="30016" y1="19268" x2="37636" y2="69557"/>
                        <a14:backgroundMark x1="37636" y1="69557" x2="50389" y2="65896"/>
                        <a14:backgroundMark x1="34681" y1="18497" x2="41369" y2="46243"/>
                        <a14:backgroundMark x1="41369" y1="46243" x2="74184" y2="57611"/>
                        <a14:backgroundMark x1="74184" y1="57611" x2="64541" y2="24855"/>
                        <a14:backgroundMark x1="64541" y1="24855" x2="32659" y2="45665"/>
                        <a14:backgroundMark x1="32659" y1="45665" x2="43235" y2="60501"/>
                        <a14:backgroundMark x1="43235" y1="60501" x2="45257" y2="58767"/>
                        <a14:backgroundMark x1="14910" y1="71528" x2="16330" y2="77842"/>
                        <a14:backgroundMark x1="15189" y1="72772" x2="14909" y2="71528"/>
                        <a14:backgroundMark x1="16330" y1="77842" x2="80560" y2="67245"/>
                        <a14:backgroundMark x1="80560" y1="67245" x2="84914" y2="71869"/>
                        <a14:backgroundMark x1="84914" y1="71869" x2="66096" y2="83815"/>
                        <a14:backgroundMark x1="66096" y1="83815" x2="47745" y2="76879"/>
                        <a14:backgroundMark x1="47745" y1="76879" x2="46501" y2="75530"/>
                        <a14:backgroundMark x1="51166" y1="75530" x2="56299" y2="82081"/>
                        <a14:backgroundMark x1="56299" y1="82081" x2="68429" y2="82852"/>
                        <a14:backgroundMark x1="68429" y1="82852" x2="76516" y2="73218"/>
                        <a14:backgroundMark x1="76516" y1="73218" x2="65008" y2="71098"/>
                        <a14:backgroundMark x1="65008" y1="71098" x2="60809" y2="72640"/>
                        <a14:backgroundMark x1="25816" y1="50867" x2="14775" y2="56305"/>
                        <a14:backgroundMark x1="17121" y1="66128" x2="23484" y2="79576"/>
                        <a14:backgroundMark x1="15050" y1="61752" x2="16555" y2="64933"/>
                        <a14:backgroundMark x1="23484" y1="79576" x2="32037" y2="59923"/>
                        <a14:backgroundMark x1="32037" y1="59923" x2="23328" y2="52987"/>
                        <a14:backgroundMark x1="57387" y1="65896" x2="35770" y2="71676"/>
                        <a14:backgroundMark x1="35770" y1="71676" x2="34215" y2="81310"/>
                        <a14:backgroundMark x1="34215" y1="81310" x2="54743" y2="76686"/>
                        <a14:backgroundMark x1="54743" y1="76686" x2="54588" y2="76108"/>
                        <a14:backgroundMark x1="62830" y1="74566" x2="55054" y2="82659"/>
                        <a14:backgroundMark x1="55054" y1="82659" x2="65008" y2="86898"/>
                        <a14:backgroundMark x1="65008" y1="86898" x2="63764" y2="76108"/>
                        <a14:backgroundMark x1="63764" y1="76108" x2="57076" y2="77264"/>
                        <a14:backgroundMark x1="57076" y1="77264" x2="57076" y2="77264"/>
                        <a14:backgroundMark x1="61431" y1="65318" x2="66874" y2="65511"/>
                        <a14:backgroundMark x1="66874" y1="65511" x2="67030" y2="65896"/>
                        <a14:backgroundMark x1="42613" y1="77264" x2="37636" y2="81503"/>
                        <a14:backgroundMark x1="46967" y1="64933" x2="41369" y2="65703"/>
                        <a14:backgroundMark x1="74495" y1="78805" x2="81026" y2="78227"/>
                        <a14:backgroundMark x1="77760" y1="79191" x2="75583" y2="79576"/>
                        <a14:backgroundMark x1="16952" y1="15414" x2="19285" y2="67052"/>
                        <a14:backgroundMark x1="19285" y1="67052" x2="50855" y2="72832"/>
                        <a14:backgroundMark x1="50855" y1="72832" x2="67341" y2="70713"/>
                        <a14:backgroundMark x1="67341" y1="70713" x2="72939" y2="70713"/>
                        <a14:backgroundMark x1="72939" y1="70713" x2="78538" y2="70328"/>
                        <a14:backgroundMark x1="78538" y1="70328" x2="79160" y2="59345"/>
                        <a14:backgroundMark x1="79160" y1="59345" x2="77760" y2="21580"/>
                        <a14:backgroundMark x1="77760" y1="21580" x2="73250" y2="8478"/>
                        <a14:backgroundMark x1="73250" y1="8478" x2="58476" y2="578"/>
                        <a14:backgroundMark x1="58476" y1="578" x2="27994" y2="10597"/>
                        <a14:backgroundMark x1="27994" y1="10597" x2="16796" y2="14836"/>
                        <a14:backgroundMark x1="70140" y1="3276" x2="79160" y2="10405"/>
                        <a14:backgroundMark x1="79160" y1="10405" x2="82893" y2="41811"/>
                        <a14:backgroundMark x1="82893" y1="41811" x2="82271" y2="70135"/>
                        <a14:backgroundMark x1="96734" y1="77071" x2="84448" y2="75915"/>
                        <a14:backgroundMark x1="95023" y1="78227" x2="99222" y2="79576"/>
                        <a14:backgroundMark x1="99222" y1="79576" x2="99844" y2="78613"/>
                        <a14:backgroundMark x1="95645" y1="77071" x2="99689" y2="75915"/>
                        <a14:backgroundMark x1="99689" y1="75915" x2="99689" y2="75915"/>
                        <a14:backgroundMark x1="14152" y1="76686" x2="156" y2="76879"/>
                        <a14:backgroundMark x1="14619" y1="48170" x2="14619" y2="51638"/>
                        <a14:backgroundMark x1="16174" y1="14258" x2="15241" y2="32370"/>
                        <a14:backgroundMark x1="15552" y1="14451" x2="15241" y2="32177"/>
                        <a14:backgroundMark x1="15397" y1="15607" x2="15086" y2="31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0600" b="22171"/>
          <a:stretch/>
        </p:blipFill>
        <p:spPr>
          <a:xfrm>
            <a:off x="0" y="0"/>
            <a:ext cx="2392680" cy="6720840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0BA42EF9-19B0-9FFC-C64C-C4F671C065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9981" l="1089" r="98445">
                        <a14:foregroundMark x1="12597" y1="2505" x2="12490" y2="14369"/>
                        <a14:foregroundMark x1="11999" y1="20202" x2="1555" y2="33141"/>
                        <a14:foregroundMark x1="1555" y1="33141" x2="1555" y2="33141"/>
                        <a14:foregroundMark x1="6065" y1="9441" x2="13955" y2="48170"/>
                        <a14:foregroundMark x1="10886" y1="44894" x2="11820" y2="63391"/>
                        <a14:foregroundMark x1="11820" y1="63391" x2="11820" y2="63776"/>
                        <a14:foregroundMark x1="1555" y1="4046" x2="1866" y2="71676"/>
                        <a14:foregroundMark x1="1244" y1="72254" x2="3621" y2="73358"/>
                        <a14:foregroundMark x1="10811" y1="73259" x2="13375" y2="67437"/>
                        <a14:foregroundMark x1="13375" y1="67437" x2="13375" y2="60116"/>
                        <a14:foregroundMark x1="5910" y1="68593" x2="5599" y2="32370"/>
                        <a14:foregroundMark x1="5599" y1="32370" x2="5443" y2="31985"/>
                        <a14:foregroundMark x1="3421" y1="49133" x2="3421" y2="55877"/>
                        <a14:foregroundMark x1="2799" y1="52601" x2="2799" y2="55684"/>
                        <a14:foregroundMark x1="3577" y1="41618" x2="4355" y2="35067"/>
                        <a14:foregroundMark x1="3577" y1="27168" x2="4355" y2="0"/>
                        <a14:foregroundMark x1="6687" y1="21002" x2="7621" y2="193"/>
                        <a14:foregroundMark x1="7621" y1="193" x2="7621" y2="193"/>
                        <a14:foregroundMark x1="8865" y1="57996" x2="8865" y2="29287"/>
                        <a14:foregroundMark x1="5599" y1="4624" x2="4821" y2="28516"/>
                        <a14:foregroundMark x1="11198" y1="4432" x2="11198" y2="18497"/>
                        <a14:foregroundMark x1="3266" y1="2505" x2="3733" y2="16378"/>
                        <a14:foregroundMark x1="94557" y1="74759" x2="98445" y2="65896"/>
                        <a14:foregroundMark x1="98445" y1="65896" x2="96734" y2="36031"/>
                        <a14:foregroundMark x1="13219" y1="72832" x2="13686" y2="72832"/>
                        <a14:foregroundMark x1="13841" y1="72832" x2="13375" y2="65896"/>
                        <a14:foregroundMark x1="13375" y1="65896" x2="13375" y2="65896"/>
                        <a14:foregroundMark x1="14152" y1="68208" x2="13841" y2="64933"/>
                        <a14:foregroundMark x1="13841" y1="64933" x2="13841" y2="64933"/>
                        <a14:foregroundMark x1="13841" y1="64933" x2="13686" y2="71484"/>
                        <a14:backgroundMark x1="46034" y1="49133" x2="46034" y2="49133"/>
                        <a14:backgroundMark x1="15801" y1="13799" x2="25972" y2="74952"/>
                        <a14:backgroundMark x1="25972" y1="74952" x2="40591" y2="73025"/>
                        <a14:backgroundMark x1="40591" y1="73025" x2="55988" y2="62620"/>
                        <a14:backgroundMark x1="55988" y1="62620" x2="65630" y2="62428"/>
                        <a14:backgroundMark x1="65630" y1="62428" x2="72317" y2="63198"/>
                        <a14:backgroundMark x1="72317" y1="63198" x2="79938" y2="38150"/>
                        <a14:backgroundMark x1="79938" y1="38150" x2="67030" y2="13102"/>
                        <a14:backgroundMark x1="67030" y1="13102" x2="30016" y2="19268"/>
                        <a14:backgroundMark x1="30016" y1="19268" x2="37636" y2="69557"/>
                        <a14:backgroundMark x1="37636" y1="69557" x2="50389" y2="65896"/>
                        <a14:backgroundMark x1="34681" y1="18497" x2="41369" y2="46243"/>
                        <a14:backgroundMark x1="41369" y1="46243" x2="74184" y2="57611"/>
                        <a14:backgroundMark x1="74184" y1="57611" x2="64541" y2="24855"/>
                        <a14:backgroundMark x1="64541" y1="24855" x2="32659" y2="45665"/>
                        <a14:backgroundMark x1="32659" y1="45665" x2="43235" y2="60501"/>
                        <a14:backgroundMark x1="43235" y1="60501" x2="45257" y2="58767"/>
                        <a14:backgroundMark x1="14910" y1="71528" x2="16330" y2="77842"/>
                        <a14:backgroundMark x1="15189" y1="72772" x2="14909" y2="71528"/>
                        <a14:backgroundMark x1="16330" y1="77842" x2="80560" y2="67245"/>
                        <a14:backgroundMark x1="80560" y1="67245" x2="84914" y2="71869"/>
                        <a14:backgroundMark x1="84914" y1="71869" x2="66096" y2="83815"/>
                        <a14:backgroundMark x1="66096" y1="83815" x2="47745" y2="76879"/>
                        <a14:backgroundMark x1="47745" y1="76879" x2="46501" y2="75530"/>
                        <a14:backgroundMark x1="51166" y1="75530" x2="56299" y2="82081"/>
                        <a14:backgroundMark x1="56299" y1="82081" x2="68429" y2="82852"/>
                        <a14:backgroundMark x1="68429" y1="82852" x2="76516" y2="73218"/>
                        <a14:backgroundMark x1="76516" y1="73218" x2="65008" y2="71098"/>
                        <a14:backgroundMark x1="65008" y1="71098" x2="60809" y2="72640"/>
                        <a14:backgroundMark x1="25816" y1="50867" x2="14775" y2="56305"/>
                        <a14:backgroundMark x1="17121" y1="66128" x2="23484" y2="79576"/>
                        <a14:backgroundMark x1="15050" y1="61752" x2="16555" y2="64933"/>
                        <a14:backgroundMark x1="23484" y1="79576" x2="32037" y2="59923"/>
                        <a14:backgroundMark x1="32037" y1="59923" x2="23328" y2="52987"/>
                        <a14:backgroundMark x1="57387" y1="65896" x2="35770" y2="71676"/>
                        <a14:backgroundMark x1="35770" y1="71676" x2="34215" y2="81310"/>
                        <a14:backgroundMark x1="34215" y1="81310" x2="54743" y2="76686"/>
                        <a14:backgroundMark x1="54743" y1="76686" x2="54588" y2="76108"/>
                        <a14:backgroundMark x1="62830" y1="74566" x2="55054" y2="82659"/>
                        <a14:backgroundMark x1="55054" y1="82659" x2="65008" y2="86898"/>
                        <a14:backgroundMark x1="65008" y1="86898" x2="63764" y2="76108"/>
                        <a14:backgroundMark x1="63764" y1="76108" x2="57076" y2="77264"/>
                        <a14:backgroundMark x1="57076" y1="77264" x2="57076" y2="77264"/>
                        <a14:backgroundMark x1="61431" y1="65318" x2="66874" y2="65511"/>
                        <a14:backgroundMark x1="66874" y1="65511" x2="67030" y2="65896"/>
                        <a14:backgroundMark x1="42613" y1="77264" x2="37636" y2="81503"/>
                        <a14:backgroundMark x1="46967" y1="64933" x2="41369" y2="65703"/>
                        <a14:backgroundMark x1="74495" y1="78805" x2="81026" y2="78227"/>
                        <a14:backgroundMark x1="77760" y1="79191" x2="75583" y2="79576"/>
                        <a14:backgroundMark x1="16952" y1="15414" x2="19285" y2="67052"/>
                        <a14:backgroundMark x1="19285" y1="67052" x2="50855" y2="72832"/>
                        <a14:backgroundMark x1="50855" y1="72832" x2="67341" y2="70713"/>
                        <a14:backgroundMark x1="67341" y1="70713" x2="72939" y2="70713"/>
                        <a14:backgroundMark x1="72939" y1="70713" x2="78538" y2="70328"/>
                        <a14:backgroundMark x1="78538" y1="70328" x2="79160" y2="59345"/>
                        <a14:backgroundMark x1="79160" y1="59345" x2="77760" y2="21580"/>
                        <a14:backgroundMark x1="77760" y1="21580" x2="73250" y2="8478"/>
                        <a14:backgroundMark x1="73250" y1="8478" x2="58476" y2="578"/>
                        <a14:backgroundMark x1="58476" y1="578" x2="27994" y2="10597"/>
                        <a14:backgroundMark x1="27994" y1="10597" x2="16796" y2="14836"/>
                        <a14:backgroundMark x1="70140" y1="3276" x2="79160" y2="10405"/>
                        <a14:backgroundMark x1="79160" y1="10405" x2="82893" y2="41811"/>
                        <a14:backgroundMark x1="82893" y1="41811" x2="82271" y2="70135"/>
                        <a14:backgroundMark x1="96734" y1="77071" x2="84448" y2="75915"/>
                        <a14:backgroundMark x1="95023" y1="78227" x2="99222" y2="79576"/>
                        <a14:backgroundMark x1="99222" y1="79576" x2="99844" y2="78613"/>
                        <a14:backgroundMark x1="95645" y1="77071" x2="99689" y2="75915"/>
                        <a14:backgroundMark x1="99689" y1="75915" x2="99689" y2="75915"/>
                        <a14:backgroundMark x1="14152" y1="76686" x2="156" y2="76879"/>
                        <a14:backgroundMark x1="14619" y1="48170" x2="14619" y2="51638"/>
                        <a14:backgroundMark x1="16174" y1="14258" x2="15241" y2="32370"/>
                        <a14:backgroundMark x1="15552" y1="14451" x2="15241" y2="32177"/>
                        <a14:backgroundMark x1="15397" y1="15607" x2="15086" y2="31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23" b="22171"/>
          <a:stretch/>
        </p:blipFill>
        <p:spPr>
          <a:xfrm>
            <a:off x="9326880" y="0"/>
            <a:ext cx="3006535" cy="672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009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6.25E-7 1.11111E-6 L 0.30964 0.01088 " pathEditMode="relative" rAng="0" ptsTypes="AA">
                                      <p:cBhvr>
                                        <p:cTn id="10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82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70833E-6 0 L -0.21914 0 " pathEditMode="relative" rAng="0" ptsTypes="AA">
                                      <p:cBhvr>
                                        <p:cTn id="12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64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6.25E-7 -1.48148E-6 L -0.22461 -0.00231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31E7A-2316-0B83-F3BC-389C1105D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függöny, bútorok, fedett pályás, Színházi függöny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A4C45411-B408-F43B-0962-70EFB2D5FB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3" t="20390" r="15397" b="24184"/>
          <a:stretch/>
        </p:blipFill>
        <p:spPr>
          <a:xfrm>
            <a:off x="-1" y="-3539"/>
            <a:ext cx="12333416" cy="6861539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0ED51722-04CC-092D-6C20-99011E9D3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50" b="99115" l="0" r="99701">
                        <a14:foregroundMark x1="41791" y1="9292" x2="68657" y2="12832"/>
                        <a14:foregroundMark x1="68657" y1="12832" x2="75821" y2="19912"/>
                        <a14:foregroundMark x1="75821" y1="19912" x2="79403" y2="30531"/>
                        <a14:foregroundMark x1="71940" y1="34735" x2="72836" y2="42920"/>
                        <a14:foregroundMark x1="81493" y1="32743" x2="79701" y2="23230"/>
                        <a14:foregroundMark x1="79701" y1="23230" x2="68955" y2="14159"/>
                        <a14:foregroundMark x1="68955" y1="14159" x2="78209" y2="21460"/>
                        <a14:foregroundMark x1="78209" y1="21460" x2="78806" y2="22124"/>
                        <a14:foregroundMark x1="81493" y1="23894" x2="75224" y2="15265"/>
                        <a14:foregroundMark x1="75224" y1="15265" x2="61194" y2="8850"/>
                        <a14:foregroundMark x1="28358" y1="65265" x2="1194" y2="78982"/>
                        <a14:foregroundMark x1="27164" y1="65487" x2="0" y2="74558"/>
                        <a14:foregroundMark x1="27463" y1="63496" x2="0" y2="70796"/>
                        <a14:foregroundMark x1="21194" y1="75221" x2="23284" y2="90044"/>
                        <a14:foregroundMark x1="23284" y1="90044" x2="7761" y2="91814"/>
                        <a14:foregroundMark x1="7761" y1="91814" x2="20299" y2="80973"/>
                        <a14:foregroundMark x1="2388" y1="96239" x2="30149" y2="96903"/>
                        <a14:foregroundMark x1="30149" y1="96903" x2="70967" y2="93951"/>
                        <a14:foregroundMark x1="67463" y1="76327" x2="70967" y2="78024"/>
                        <a14:foregroundMark x1="71045" y1="52655" x2="67164" y2="79867"/>
                        <a14:foregroundMark x1="67164" y1="79867" x2="69254" y2="83850"/>
                        <a14:foregroundMark x1="76716" y1="71239" x2="99104" y2="80973"/>
                        <a14:foregroundMark x1="83881" y1="81195" x2="97612" y2="90708"/>
                        <a14:foregroundMark x1="83284" y1="90487" x2="94328" y2="95354"/>
                        <a14:foregroundMark x1="66866" y1="89602" x2="82687" y2="84513"/>
                        <a14:foregroundMark x1="77015" y1="79204" x2="78507" y2="87168"/>
                        <a14:foregroundMark x1="74328" y1="75442" x2="81791" y2="78097"/>
                        <a14:foregroundMark x1="93134" y1="89823" x2="85672" y2="97124"/>
                        <a14:foregroundMark x1="70448" y1="95354" x2="99701" y2="94690"/>
                        <a14:foregroundMark x1="99701" y1="94690" x2="99701" y2="94690"/>
                        <a14:foregroundMark x1="72537" y1="87168" x2="98806" y2="96239"/>
                        <a14:foregroundMark x1="98806" y1="96239" x2="98209" y2="95575"/>
                        <a14:foregroundMark x1="89254" y1="90487" x2="99701" y2="99115"/>
                        <a14:foregroundMark x1="55224" y1="51327" x2="53731" y2="57522"/>
                        <a14:foregroundMark x1="52537" y1="51991" x2="53731" y2="58628"/>
                        <a14:foregroundMark x1="51940" y1="55973" x2="43582" y2="55752"/>
                        <a14:backgroundMark x1="88806" y1="71192" x2="75796" y2="64088"/>
                        <a14:backgroundMark x1="76222" y1="61099" x2="80597" y2="43363"/>
                        <a14:backgroundMark x1="80597" y1="43363" x2="85672" y2="35398"/>
                        <a14:backgroundMark x1="85672" y1="35398" x2="97612" y2="38274"/>
                        <a14:backgroundMark x1="97612" y1="38274" x2="87761" y2="50885"/>
                        <a14:backgroundMark x1="87761" y1="50885" x2="87761" y2="51770"/>
                        <a14:backgroundMark x1="77313" y1="66593" x2="77313" y2="70779"/>
                        <a14:backgroundMark x1="75724" y1="64593" x2="79701" y2="61504"/>
                        <a14:backgroundMark x1="75777" y1="64225" x2="78968" y2="695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294" y="4561099"/>
            <a:ext cx="1637411" cy="2209283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022206DA-4B73-772C-F4D6-C67D113D3E4C}"/>
              </a:ext>
            </a:extLst>
          </p:cNvPr>
          <p:cNvSpPr txBox="1"/>
          <p:nvPr/>
        </p:nvSpPr>
        <p:spPr>
          <a:xfrm>
            <a:off x="6160" y="140699"/>
            <a:ext cx="5891719" cy="3761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b="1" kern="100" dirty="0">
                <a:latin typeface="Arial Nova Cond" panose="020B0506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</a:t>
            </a:r>
            <a:r>
              <a:rPr lang="hu-HU" sz="2400" b="1" kern="100" dirty="0">
                <a:effectLst/>
                <a:latin typeface="Arial Nova Cond" panose="020B0506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zületett</a:t>
            </a:r>
            <a:r>
              <a:rPr lang="hu-HU" sz="2400" kern="100" dirty="0">
                <a:effectLst/>
                <a:latin typeface="Arial Nova Cond" panose="020B0506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Budapest, 1913. június 6.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b="1" kern="100" dirty="0">
                <a:latin typeface="Arial Nova Cond" panose="020B0506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Elhunyt</a:t>
            </a:r>
            <a:r>
              <a:rPr lang="hu-HU" sz="2400" kern="100" dirty="0">
                <a:latin typeface="Arial Nova Cond" panose="020B0506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Budapest, 1988. július 13.</a:t>
            </a:r>
            <a:endParaRPr lang="hu-HU" sz="2400" kern="100" dirty="0">
              <a:effectLst/>
              <a:latin typeface="Arial Nova Cond" panose="020B0506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lang="hu-HU" sz="2400" kern="100" dirty="0">
                <a:effectLst/>
                <a:latin typeface="Arial Nova Cond" panose="020B0506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pai ágon olasz származású magyar színművész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lang="hu-HU" sz="2400" kern="100" dirty="0">
                <a:effectLst/>
                <a:latin typeface="Arial Nova Cond" panose="020B0506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gimnázium után a </a:t>
            </a:r>
            <a:r>
              <a:rPr lang="hu-HU" sz="2400" kern="100" dirty="0" err="1">
                <a:effectLst/>
                <a:latin typeface="Arial Nova Cond" panose="020B0506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putnoki</a:t>
            </a:r>
            <a:r>
              <a:rPr lang="hu-HU" sz="2400" kern="100" dirty="0">
                <a:effectLst/>
                <a:latin typeface="Arial Nova Cond" panose="020B0506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Gazdasági Felső Leánynevelő Intézetbe járt, majd a Pázmány Péter Tudományegyetem Botanikus Kertjében gyakornokoskodott.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7A860A9A-1EF3-6FB9-B6D0-623BA9E49B95}"/>
              </a:ext>
            </a:extLst>
          </p:cNvPr>
          <p:cNvSpPr txBox="1"/>
          <p:nvPr/>
        </p:nvSpPr>
        <p:spPr>
          <a:xfrm>
            <a:off x="6146623" y="28995"/>
            <a:ext cx="6096000" cy="4083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kern="100" dirty="0">
                <a:effectLst/>
                <a:latin typeface="Arial Nova Cond" panose="020B0506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1932 és 1935 között az Országos Magyar Királyi Színművészeti Akadémia ösztöndíjas növendéke volt.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kern="100" dirty="0">
                <a:effectLst/>
                <a:latin typeface="Arial Nova Cond" panose="020B0506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diploma átvétele után a Nemzeti Színházhoz szerződött.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kern="100" dirty="0">
                <a:effectLst/>
                <a:latin typeface="Arial Nova Cond" panose="020B0506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1945 előtt részt vett a munkásszínjátszásban, szerepelt a Vasas Szakszervezet művészestjein és szerepet vállalt az ellenállási mozgalomban is.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45EF6CCB-F748-689C-4913-335D519847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600" l="9408" r="89547">
                        <a14:foregroundMark x1="47038" y1="17600" x2="63763" y2="17000"/>
                        <a14:foregroundMark x1="63763" y1="17000" x2="63763" y2="25200"/>
                        <a14:foregroundMark x1="63763" y1="25200" x2="51568" y2="20800"/>
                        <a14:foregroundMark x1="51568" y1="20800" x2="51916" y2="18800"/>
                        <a14:foregroundMark x1="61672" y1="13600" x2="47038" y2="14400"/>
                        <a14:foregroundMark x1="47038" y1="14400" x2="44599" y2="17200"/>
                        <a14:foregroundMark x1="49129" y1="13600" x2="62021" y2="12600"/>
                        <a14:foregroundMark x1="62021" y1="12600" x2="62718" y2="12000"/>
                        <a14:foregroundMark x1="53659" y1="10800" x2="45296" y2="15000"/>
                        <a14:foregroundMark x1="55749" y1="58400" x2="41812" y2="64200"/>
                        <a14:foregroundMark x1="41812" y1="64200" x2="45993" y2="56600"/>
                        <a14:foregroundMark x1="45993" y1="56600" x2="29965" y2="54000"/>
                        <a14:foregroundMark x1="29965" y1="54000" x2="32404" y2="55400"/>
                        <a14:foregroundMark x1="66202" y1="13400" x2="64111" y2="14800"/>
                        <a14:foregroundMark x1="20209" y1="87000" x2="25436" y2="98400"/>
                        <a14:foregroundMark x1="25436" y1="98400" x2="49826" y2="94200"/>
                        <a14:foregroundMark x1="49826" y1="94200" x2="32404" y2="95400"/>
                        <a14:foregroundMark x1="9408" y1="52200" x2="10105" y2="55200"/>
                        <a14:foregroundMark x1="79791" y1="68000" x2="61324" y2="99600"/>
                        <a14:foregroundMark x1="61324" y1="99600" x2="61324" y2="99600"/>
                        <a14:foregroundMark x1="53310" y1="74800" x2="70383" y2="74600"/>
                        <a14:foregroundMark x1="69686" y1="64400" x2="82230" y2="79600"/>
                        <a14:foregroundMark x1="82230" y1="79600" x2="74564" y2="97200"/>
                        <a14:foregroundMark x1="74564" y1="97200" x2="78397" y2="94200"/>
                        <a14:foregroundMark x1="73171" y1="64200" x2="74216" y2="66200"/>
                        <a14:foregroundMark x1="82927" y1="69400" x2="85017" y2="98000"/>
                        <a14:foregroundMark x1="85017" y1="98000" x2="82230" y2="99200"/>
                        <a14:foregroundMark x1="84321" y1="66200" x2="81882" y2="69800"/>
                        <a14:foregroundMark x1="85017" y1="66600" x2="83624" y2="70400"/>
                        <a14:foregroundMark x1="83624" y1="70400" x2="85714" y2="70400"/>
                        <a14:foregroundMark x1="84669" y1="71200" x2="84669" y2="77200"/>
                        <a14:backgroundMark x1="52962" y1="74400" x2="53659" y2="74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795"/>
          <a:stretch/>
        </p:blipFill>
        <p:spPr>
          <a:xfrm rot="19410518" flipH="1">
            <a:off x="12823715" y="-249925"/>
            <a:ext cx="2096554" cy="4237021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92E1AA41-18CF-F55C-CD11-987F43CA02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091" b="99636" l="8219" r="94521">
                        <a14:foregroundMark x1="40000" y1="9091" x2="53973" y2="9091"/>
                        <a14:foregroundMark x1="53973" y1="9091" x2="56712" y2="10545"/>
                        <a14:foregroundMark x1="30685" y1="28000" x2="45479" y2="27091"/>
                        <a14:foregroundMark x1="45479" y1="27091" x2="50959" y2="28000"/>
                        <a14:foregroundMark x1="19726" y1="57273" x2="13425" y2="67273"/>
                        <a14:foregroundMark x1="13425" y1="67273" x2="31233" y2="68909"/>
                        <a14:foregroundMark x1="31233" y1="68909" x2="47671" y2="68182"/>
                        <a14:foregroundMark x1="47671" y1="68182" x2="83836" y2="70909"/>
                        <a14:foregroundMark x1="83836" y1="70909" x2="90685" y2="61636"/>
                        <a14:foregroundMark x1="90685" y1="61636" x2="78082" y2="57273"/>
                        <a14:foregroundMark x1="92055" y1="62727" x2="99452" y2="81818"/>
                        <a14:foregroundMark x1="99452" y1="81818" x2="83014" y2="95455"/>
                        <a14:foregroundMark x1="83014" y1="95455" x2="69589" y2="99273"/>
                        <a14:foregroundMark x1="79452" y1="77636" x2="59178" y2="88727"/>
                        <a14:foregroundMark x1="59178" y1="88727" x2="80274" y2="71273"/>
                        <a14:foregroundMark x1="12329" y1="70364" x2="8493" y2="99818"/>
                        <a14:foregroundMark x1="52055" y1="77091" x2="21918" y2="88909"/>
                        <a14:foregroundMark x1="21918" y1="88909" x2="26575" y2="75091"/>
                        <a14:foregroundMark x1="26575" y1="75091" x2="52603" y2="66545"/>
                        <a14:foregroundMark x1="52603" y1="66545" x2="52055" y2="81091"/>
                        <a14:foregroundMark x1="52055" y1="81091" x2="59452" y2="78182"/>
                        <a14:foregroundMark x1="23288" y1="77091" x2="31507" y2="76727"/>
                        <a14:foregroundMark x1="36164" y1="78545" x2="34795" y2="81818"/>
                        <a14:foregroundMark x1="91233" y1="71273" x2="94521" y2="98364"/>
                        <a14:foregroundMark x1="83288" y1="80909" x2="83014" y2="81273"/>
                        <a14:foregroundMark x1="84658" y1="82000" x2="81096" y2="84182"/>
                        <a14:foregroundMark x1="65753" y1="80727" x2="54795" y2="81273"/>
                        <a14:foregroundMark x1="83562" y1="81455" x2="86301" y2="82909"/>
                        <a14:foregroundMark x1="39178" y1="77818" x2="23014" y2="72909"/>
                        <a14:foregroundMark x1="24110" y1="76909" x2="20548" y2="75091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31404">
            <a:off x="12449300" y="1742917"/>
            <a:ext cx="2268180" cy="3417806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7AF6666B-AD47-B30A-39C8-2DEDE5659F9D}"/>
              </a:ext>
            </a:extLst>
          </p:cNvPr>
          <p:cNvSpPr txBox="1"/>
          <p:nvPr/>
        </p:nvSpPr>
        <p:spPr>
          <a:xfrm>
            <a:off x="2229294" y="6155903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4400" dirty="0">
                <a:latin typeface="Rockwell Nova Cond" panose="02060506020205020403" pitchFamily="18" charset="0"/>
              </a:rPr>
              <a:t>Mirigy: </a:t>
            </a:r>
            <a:r>
              <a:rPr lang="hu-HU" sz="4400" dirty="0" err="1">
                <a:latin typeface="Rockwell Nova Cond" panose="02060506020205020403" pitchFamily="18" charset="0"/>
              </a:rPr>
              <a:t>Gobbi</a:t>
            </a:r>
            <a:r>
              <a:rPr lang="hu-HU" sz="4400" dirty="0">
                <a:latin typeface="Rockwell Nova Cond" panose="02060506020205020403" pitchFamily="18" charset="0"/>
              </a:rPr>
              <a:t> Hilda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F34DD5EA-9CDF-28CE-AC66-33FDE6A66D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9981" l="1089" r="98445">
                        <a14:foregroundMark x1="12597" y1="2505" x2="12490" y2="14369"/>
                        <a14:foregroundMark x1="11999" y1="20202" x2="1555" y2="33141"/>
                        <a14:foregroundMark x1="1555" y1="33141" x2="1555" y2="33141"/>
                        <a14:foregroundMark x1="6065" y1="9441" x2="13955" y2="48170"/>
                        <a14:foregroundMark x1="10886" y1="44894" x2="11820" y2="63391"/>
                        <a14:foregroundMark x1="11820" y1="63391" x2="11820" y2="63776"/>
                        <a14:foregroundMark x1="1555" y1="4046" x2="1866" y2="71676"/>
                        <a14:foregroundMark x1="1244" y1="72254" x2="3621" y2="73358"/>
                        <a14:foregroundMark x1="10811" y1="73259" x2="13375" y2="67437"/>
                        <a14:foregroundMark x1="13375" y1="67437" x2="13375" y2="60116"/>
                        <a14:foregroundMark x1="5910" y1="68593" x2="5599" y2="32370"/>
                        <a14:foregroundMark x1="5599" y1="32370" x2="5443" y2="31985"/>
                        <a14:foregroundMark x1="3421" y1="49133" x2="3421" y2="55877"/>
                        <a14:foregroundMark x1="2799" y1="52601" x2="2799" y2="55684"/>
                        <a14:foregroundMark x1="3577" y1="41618" x2="4355" y2="35067"/>
                        <a14:foregroundMark x1="3577" y1="27168" x2="4355" y2="0"/>
                        <a14:foregroundMark x1="6687" y1="21002" x2="7621" y2="193"/>
                        <a14:foregroundMark x1="7621" y1="193" x2="7621" y2="193"/>
                        <a14:foregroundMark x1="8865" y1="57996" x2="8865" y2="29287"/>
                        <a14:foregroundMark x1="5599" y1="4624" x2="4821" y2="28516"/>
                        <a14:foregroundMark x1="11198" y1="4432" x2="11198" y2="18497"/>
                        <a14:foregroundMark x1="3266" y1="2505" x2="3733" y2="16378"/>
                        <a14:foregroundMark x1="94557" y1="74759" x2="98445" y2="65896"/>
                        <a14:foregroundMark x1="98445" y1="65896" x2="96734" y2="36031"/>
                        <a14:foregroundMark x1="13219" y1="72832" x2="13686" y2="72832"/>
                        <a14:foregroundMark x1="13841" y1="72832" x2="13375" y2="65896"/>
                        <a14:foregroundMark x1="13375" y1="65896" x2="13375" y2="65896"/>
                        <a14:foregroundMark x1="14152" y1="68208" x2="13841" y2="64933"/>
                        <a14:foregroundMark x1="13841" y1="64933" x2="13841" y2="64933"/>
                        <a14:foregroundMark x1="13841" y1="64933" x2="13686" y2="71484"/>
                        <a14:backgroundMark x1="46034" y1="49133" x2="46034" y2="49133"/>
                        <a14:backgroundMark x1="15801" y1="13799" x2="25972" y2="74952"/>
                        <a14:backgroundMark x1="25972" y1="74952" x2="40591" y2="73025"/>
                        <a14:backgroundMark x1="40591" y1="73025" x2="55988" y2="62620"/>
                        <a14:backgroundMark x1="55988" y1="62620" x2="65630" y2="62428"/>
                        <a14:backgroundMark x1="65630" y1="62428" x2="72317" y2="63198"/>
                        <a14:backgroundMark x1="72317" y1="63198" x2="79938" y2="38150"/>
                        <a14:backgroundMark x1="79938" y1="38150" x2="67030" y2="13102"/>
                        <a14:backgroundMark x1="67030" y1="13102" x2="30016" y2="19268"/>
                        <a14:backgroundMark x1="30016" y1="19268" x2="37636" y2="69557"/>
                        <a14:backgroundMark x1="37636" y1="69557" x2="50389" y2="65896"/>
                        <a14:backgroundMark x1="34681" y1="18497" x2="41369" y2="46243"/>
                        <a14:backgroundMark x1="41369" y1="46243" x2="74184" y2="57611"/>
                        <a14:backgroundMark x1="74184" y1="57611" x2="64541" y2="24855"/>
                        <a14:backgroundMark x1="64541" y1="24855" x2="32659" y2="45665"/>
                        <a14:backgroundMark x1="32659" y1="45665" x2="43235" y2="60501"/>
                        <a14:backgroundMark x1="43235" y1="60501" x2="45257" y2="58767"/>
                        <a14:backgroundMark x1="14910" y1="71528" x2="16330" y2="77842"/>
                        <a14:backgroundMark x1="15189" y1="72772" x2="14909" y2="71528"/>
                        <a14:backgroundMark x1="16330" y1="77842" x2="80560" y2="67245"/>
                        <a14:backgroundMark x1="80560" y1="67245" x2="84914" y2="71869"/>
                        <a14:backgroundMark x1="84914" y1="71869" x2="66096" y2="83815"/>
                        <a14:backgroundMark x1="66096" y1="83815" x2="47745" y2="76879"/>
                        <a14:backgroundMark x1="47745" y1="76879" x2="46501" y2="75530"/>
                        <a14:backgroundMark x1="51166" y1="75530" x2="56299" y2="82081"/>
                        <a14:backgroundMark x1="56299" y1="82081" x2="68429" y2="82852"/>
                        <a14:backgroundMark x1="68429" y1="82852" x2="76516" y2="73218"/>
                        <a14:backgroundMark x1="76516" y1="73218" x2="65008" y2="71098"/>
                        <a14:backgroundMark x1="65008" y1="71098" x2="60809" y2="72640"/>
                        <a14:backgroundMark x1="25816" y1="50867" x2="14775" y2="56305"/>
                        <a14:backgroundMark x1="17121" y1="66128" x2="23484" y2="79576"/>
                        <a14:backgroundMark x1="15050" y1="61752" x2="16555" y2="64933"/>
                        <a14:backgroundMark x1="23484" y1="79576" x2="32037" y2="59923"/>
                        <a14:backgroundMark x1="32037" y1="59923" x2="23328" y2="52987"/>
                        <a14:backgroundMark x1="57387" y1="65896" x2="35770" y2="71676"/>
                        <a14:backgroundMark x1="35770" y1="71676" x2="34215" y2="81310"/>
                        <a14:backgroundMark x1="34215" y1="81310" x2="54743" y2="76686"/>
                        <a14:backgroundMark x1="54743" y1="76686" x2="54588" y2="76108"/>
                        <a14:backgroundMark x1="62830" y1="74566" x2="55054" y2="82659"/>
                        <a14:backgroundMark x1="55054" y1="82659" x2="65008" y2="86898"/>
                        <a14:backgroundMark x1="65008" y1="86898" x2="63764" y2="76108"/>
                        <a14:backgroundMark x1="63764" y1="76108" x2="57076" y2="77264"/>
                        <a14:backgroundMark x1="57076" y1="77264" x2="57076" y2="77264"/>
                        <a14:backgroundMark x1="61431" y1="65318" x2="66874" y2="65511"/>
                        <a14:backgroundMark x1="66874" y1="65511" x2="67030" y2="65896"/>
                        <a14:backgroundMark x1="42613" y1="77264" x2="37636" y2="81503"/>
                        <a14:backgroundMark x1="46967" y1="64933" x2="41369" y2="65703"/>
                        <a14:backgroundMark x1="74495" y1="78805" x2="81026" y2="78227"/>
                        <a14:backgroundMark x1="77760" y1="79191" x2="75583" y2="79576"/>
                        <a14:backgroundMark x1="16952" y1="15414" x2="19285" y2="67052"/>
                        <a14:backgroundMark x1="19285" y1="67052" x2="50855" y2="72832"/>
                        <a14:backgroundMark x1="50855" y1="72832" x2="67341" y2="70713"/>
                        <a14:backgroundMark x1="67341" y1="70713" x2="72939" y2="70713"/>
                        <a14:backgroundMark x1="72939" y1="70713" x2="78538" y2="70328"/>
                        <a14:backgroundMark x1="78538" y1="70328" x2="79160" y2="59345"/>
                        <a14:backgroundMark x1="79160" y1="59345" x2="77760" y2="21580"/>
                        <a14:backgroundMark x1="77760" y1="21580" x2="73250" y2="8478"/>
                        <a14:backgroundMark x1="73250" y1="8478" x2="58476" y2="578"/>
                        <a14:backgroundMark x1="58476" y1="578" x2="27994" y2="10597"/>
                        <a14:backgroundMark x1="27994" y1="10597" x2="16796" y2="14836"/>
                        <a14:backgroundMark x1="70140" y1="3276" x2="79160" y2="10405"/>
                        <a14:backgroundMark x1="79160" y1="10405" x2="82893" y2="41811"/>
                        <a14:backgroundMark x1="82893" y1="41811" x2="82271" y2="70135"/>
                        <a14:backgroundMark x1="96734" y1="77071" x2="84448" y2="75915"/>
                        <a14:backgroundMark x1="95023" y1="78227" x2="99222" y2="79576"/>
                        <a14:backgroundMark x1="99222" y1="79576" x2="99844" y2="78613"/>
                        <a14:backgroundMark x1="95645" y1="77071" x2="99689" y2="75915"/>
                        <a14:backgroundMark x1="99689" y1="75915" x2="99689" y2="75915"/>
                        <a14:backgroundMark x1="14152" y1="76686" x2="156" y2="76879"/>
                        <a14:backgroundMark x1="14619" y1="48170" x2="14619" y2="51638"/>
                        <a14:backgroundMark x1="16174" y1="14258" x2="15241" y2="32370"/>
                        <a14:backgroundMark x1="15552" y1="14451" x2="15241" y2="32177"/>
                        <a14:backgroundMark x1="15397" y1="15607" x2="15086" y2="31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0600" b="22171"/>
          <a:stretch/>
        </p:blipFill>
        <p:spPr>
          <a:xfrm>
            <a:off x="-2068607" y="-3539"/>
            <a:ext cx="2392680" cy="6720840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A6945EE1-1464-04F5-7C9E-20DDE1DF10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9981" l="1089" r="98445">
                        <a14:foregroundMark x1="12597" y1="2505" x2="12490" y2="14369"/>
                        <a14:foregroundMark x1="11999" y1="20202" x2="1555" y2="33141"/>
                        <a14:foregroundMark x1="1555" y1="33141" x2="1555" y2="33141"/>
                        <a14:foregroundMark x1="6065" y1="9441" x2="13955" y2="48170"/>
                        <a14:foregroundMark x1="10886" y1="44894" x2="11820" y2="63391"/>
                        <a14:foregroundMark x1="11820" y1="63391" x2="11820" y2="63776"/>
                        <a14:foregroundMark x1="1555" y1="4046" x2="1866" y2="71676"/>
                        <a14:foregroundMark x1="1244" y1="72254" x2="3621" y2="73358"/>
                        <a14:foregroundMark x1="10811" y1="73259" x2="13375" y2="67437"/>
                        <a14:foregroundMark x1="13375" y1="67437" x2="13375" y2="60116"/>
                        <a14:foregroundMark x1="5910" y1="68593" x2="5599" y2="32370"/>
                        <a14:foregroundMark x1="5599" y1="32370" x2="5443" y2="31985"/>
                        <a14:foregroundMark x1="3421" y1="49133" x2="3421" y2="55877"/>
                        <a14:foregroundMark x1="2799" y1="52601" x2="2799" y2="55684"/>
                        <a14:foregroundMark x1="3577" y1="41618" x2="4355" y2="35067"/>
                        <a14:foregroundMark x1="3577" y1="27168" x2="4355" y2="0"/>
                        <a14:foregroundMark x1="6687" y1="21002" x2="7621" y2="193"/>
                        <a14:foregroundMark x1="7621" y1="193" x2="7621" y2="193"/>
                        <a14:foregroundMark x1="8865" y1="57996" x2="8865" y2="29287"/>
                        <a14:foregroundMark x1="5599" y1="4624" x2="4821" y2="28516"/>
                        <a14:foregroundMark x1="11198" y1="4432" x2="11198" y2="18497"/>
                        <a14:foregroundMark x1="3266" y1="2505" x2="3733" y2="16378"/>
                        <a14:foregroundMark x1="94557" y1="74759" x2="98445" y2="65896"/>
                        <a14:foregroundMark x1="98445" y1="65896" x2="96734" y2="36031"/>
                        <a14:foregroundMark x1="13219" y1="72832" x2="13686" y2="72832"/>
                        <a14:foregroundMark x1="13841" y1="72832" x2="13375" y2="65896"/>
                        <a14:foregroundMark x1="13375" y1="65896" x2="13375" y2="65896"/>
                        <a14:foregroundMark x1="14152" y1="68208" x2="13841" y2="64933"/>
                        <a14:foregroundMark x1="13841" y1="64933" x2="13841" y2="64933"/>
                        <a14:foregroundMark x1="13841" y1="64933" x2="13686" y2="71484"/>
                        <a14:backgroundMark x1="46034" y1="49133" x2="46034" y2="49133"/>
                        <a14:backgroundMark x1="15801" y1="13799" x2="25972" y2="74952"/>
                        <a14:backgroundMark x1="25972" y1="74952" x2="40591" y2="73025"/>
                        <a14:backgroundMark x1="40591" y1="73025" x2="55988" y2="62620"/>
                        <a14:backgroundMark x1="55988" y1="62620" x2="65630" y2="62428"/>
                        <a14:backgroundMark x1="65630" y1="62428" x2="72317" y2="63198"/>
                        <a14:backgroundMark x1="72317" y1="63198" x2="79938" y2="38150"/>
                        <a14:backgroundMark x1="79938" y1="38150" x2="67030" y2="13102"/>
                        <a14:backgroundMark x1="67030" y1="13102" x2="30016" y2="19268"/>
                        <a14:backgroundMark x1="30016" y1="19268" x2="37636" y2="69557"/>
                        <a14:backgroundMark x1="37636" y1="69557" x2="50389" y2="65896"/>
                        <a14:backgroundMark x1="34681" y1="18497" x2="41369" y2="46243"/>
                        <a14:backgroundMark x1="41369" y1="46243" x2="74184" y2="57611"/>
                        <a14:backgroundMark x1="74184" y1="57611" x2="64541" y2="24855"/>
                        <a14:backgroundMark x1="64541" y1="24855" x2="32659" y2="45665"/>
                        <a14:backgroundMark x1="32659" y1="45665" x2="43235" y2="60501"/>
                        <a14:backgroundMark x1="43235" y1="60501" x2="45257" y2="58767"/>
                        <a14:backgroundMark x1="14910" y1="71528" x2="16330" y2="77842"/>
                        <a14:backgroundMark x1="15189" y1="72772" x2="14909" y2="71528"/>
                        <a14:backgroundMark x1="16330" y1="77842" x2="80560" y2="67245"/>
                        <a14:backgroundMark x1="80560" y1="67245" x2="84914" y2="71869"/>
                        <a14:backgroundMark x1="84914" y1="71869" x2="66096" y2="83815"/>
                        <a14:backgroundMark x1="66096" y1="83815" x2="47745" y2="76879"/>
                        <a14:backgroundMark x1="47745" y1="76879" x2="46501" y2="75530"/>
                        <a14:backgroundMark x1="51166" y1="75530" x2="56299" y2="82081"/>
                        <a14:backgroundMark x1="56299" y1="82081" x2="68429" y2="82852"/>
                        <a14:backgroundMark x1="68429" y1="82852" x2="76516" y2="73218"/>
                        <a14:backgroundMark x1="76516" y1="73218" x2="65008" y2="71098"/>
                        <a14:backgroundMark x1="65008" y1="71098" x2="60809" y2="72640"/>
                        <a14:backgroundMark x1="25816" y1="50867" x2="14775" y2="56305"/>
                        <a14:backgroundMark x1="17121" y1="66128" x2="23484" y2="79576"/>
                        <a14:backgroundMark x1="15050" y1="61752" x2="16555" y2="64933"/>
                        <a14:backgroundMark x1="23484" y1="79576" x2="32037" y2="59923"/>
                        <a14:backgroundMark x1="32037" y1="59923" x2="23328" y2="52987"/>
                        <a14:backgroundMark x1="57387" y1="65896" x2="35770" y2="71676"/>
                        <a14:backgroundMark x1="35770" y1="71676" x2="34215" y2="81310"/>
                        <a14:backgroundMark x1="34215" y1="81310" x2="54743" y2="76686"/>
                        <a14:backgroundMark x1="54743" y1="76686" x2="54588" y2="76108"/>
                        <a14:backgroundMark x1="62830" y1="74566" x2="55054" y2="82659"/>
                        <a14:backgroundMark x1="55054" y1="82659" x2="65008" y2="86898"/>
                        <a14:backgroundMark x1="65008" y1="86898" x2="63764" y2="76108"/>
                        <a14:backgroundMark x1="63764" y1="76108" x2="57076" y2="77264"/>
                        <a14:backgroundMark x1="57076" y1="77264" x2="57076" y2="77264"/>
                        <a14:backgroundMark x1="61431" y1="65318" x2="66874" y2="65511"/>
                        <a14:backgroundMark x1="66874" y1="65511" x2="67030" y2="65896"/>
                        <a14:backgroundMark x1="42613" y1="77264" x2="37636" y2="81503"/>
                        <a14:backgroundMark x1="46967" y1="64933" x2="41369" y2="65703"/>
                        <a14:backgroundMark x1="74495" y1="78805" x2="81026" y2="78227"/>
                        <a14:backgroundMark x1="77760" y1="79191" x2="75583" y2="79576"/>
                        <a14:backgroundMark x1="16952" y1="15414" x2="19285" y2="67052"/>
                        <a14:backgroundMark x1="19285" y1="67052" x2="50855" y2="72832"/>
                        <a14:backgroundMark x1="50855" y1="72832" x2="67341" y2="70713"/>
                        <a14:backgroundMark x1="67341" y1="70713" x2="72939" y2="70713"/>
                        <a14:backgroundMark x1="72939" y1="70713" x2="78538" y2="70328"/>
                        <a14:backgroundMark x1="78538" y1="70328" x2="79160" y2="59345"/>
                        <a14:backgroundMark x1="79160" y1="59345" x2="77760" y2="21580"/>
                        <a14:backgroundMark x1="77760" y1="21580" x2="73250" y2="8478"/>
                        <a14:backgroundMark x1="73250" y1="8478" x2="58476" y2="578"/>
                        <a14:backgroundMark x1="58476" y1="578" x2="27994" y2="10597"/>
                        <a14:backgroundMark x1="27994" y1="10597" x2="16796" y2="14836"/>
                        <a14:backgroundMark x1="70140" y1="3276" x2="79160" y2="10405"/>
                        <a14:backgroundMark x1="79160" y1="10405" x2="82893" y2="41811"/>
                        <a14:backgroundMark x1="82893" y1="41811" x2="82271" y2="70135"/>
                        <a14:backgroundMark x1="96734" y1="77071" x2="84448" y2="75915"/>
                        <a14:backgroundMark x1="95023" y1="78227" x2="99222" y2="79576"/>
                        <a14:backgroundMark x1="99222" y1="79576" x2="99844" y2="78613"/>
                        <a14:backgroundMark x1="95645" y1="77071" x2="99689" y2="75915"/>
                        <a14:backgroundMark x1="99689" y1="75915" x2="99689" y2="75915"/>
                        <a14:backgroundMark x1="14152" y1="76686" x2="156" y2="76879"/>
                        <a14:backgroundMark x1="14619" y1="48170" x2="14619" y2="51638"/>
                        <a14:backgroundMark x1="16174" y1="14258" x2="15241" y2="32370"/>
                        <a14:backgroundMark x1="15552" y1="14451" x2="15241" y2="32177"/>
                        <a14:backgroundMark x1="15397" y1="15607" x2="15086" y2="31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23" b="22171"/>
          <a:stretch/>
        </p:blipFill>
        <p:spPr>
          <a:xfrm>
            <a:off x="11218456" y="0"/>
            <a:ext cx="3006535" cy="6720840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AA6503D7-8554-3910-C564-4753E316A6E9}"/>
              </a:ext>
            </a:extLst>
          </p:cNvPr>
          <p:cNvSpPr txBox="1"/>
          <p:nvPr/>
        </p:nvSpPr>
        <p:spPr>
          <a:xfrm>
            <a:off x="-12230932" y="-93443"/>
            <a:ext cx="12333416" cy="4288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A második világháború után tevékenyen közreműködött a Nemzeti Színház újjáépítésében.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A Nemzeti Színház ifjú művészeinek kezdeményezéséből 1945 februárjában megalakult az Ötös Bizottság (tagjai: Major Tamás, Both Béla, </a:t>
            </a:r>
            <a:r>
              <a:rPr lang="hu-HU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Gobbi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Hilda, Várkonyi Zoltán, Oláh Gusztáv).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Kezdeményezésére jött létre a Bajor Gizi Színészmúzeum, a színinövendékeknek a Horváth Árpád kollégium, az idős színészek számára pedig a Jászai Mari (később a fiatal színészek otthona lett) és az </a:t>
            </a:r>
            <a:r>
              <a:rPr lang="hu-HU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Ódry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Árpád színészotthon.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Sokat tett a rászoruló színésztársaiért.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Tiszteletére 2001-ben a MASZK Országos Színészegyesület kezdeményezésére, a Nemzeti Kulturális Örökség Minisztériuma és a MASZK megalapította a </a:t>
            </a:r>
            <a:r>
              <a:rPr lang="hu-HU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Gobbi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Hilda-díjat.</a:t>
            </a:r>
          </a:p>
        </p:txBody>
      </p:sp>
      <p:pic>
        <p:nvPicPr>
          <p:cNvPr id="15" name="Kép 14" descr="A képen könyv, Emberi arc, személy, fedett pályá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4156F011-20C7-C94B-13E5-61272B9188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9242" l="10000" r="90000">
                        <a14:foregroundMark x1="61881" y1="55303" x2="62673" y2="43333"/>
                        <a14:foregroundMark x1="60315" y1="34255" x2="59604" y2="31515"/>
                        <a14:foregroundMark x1="62673" y1="43333" x2="61591" y2="39166"/>
                        <a14:foregroundMark x1="59604" y1="31515" x2="53465" y2="26818"/>
                        <a14:foregroundMark x1="53465" y1="26818" x2="49128" y2="26623"/>
                        <a14:foregroundMark x1="45617" y1="28524" x2="43771" y2="31847"/>
                        <a14:foregroundMark x1="41683" y1="35606" x2="40396" y2="48485"/>
                        <a14:foregroundMark x1="42344" y1="52266" x2="44455" y2="56364"/>
                        <a14:foregroundMark x1="40396" y1="48485" x2="41685" y2="50988"/>
                        <a14:foregroundMark x1="44455" y1="56364" x2="45446" y2="57273"/>
                        <a14:foregroundMark x1="41782" y1="35909" x2="40891" y2="48182"/>
                        <a14:foregroundMark x1="40891" y1="48182" x2="41624" y2="51024"/>
                        <a14:foregroundMark x1="41485" y1="40303" x2="41584" y2="36970"/>
                        <a14:foregroundMark x1="41089" y1="36970" x2="40891" y2="47576"/>
                        <a14:foregroundMark x1="40891" y1="47576" x2="41089" y2="48788"/>
                        <a14:foregroundMark x1="54158" y1="26667" x2="58219" y2="27503"/>
                        <a14:foregroundMark x1="57821" y1="25355" x2="56436" y2="24545"/>
                        <a14:foregroundMark x1="56436" y1="24545" x2="57631" y2="25723"/>
                        <a14:foregroundMark x1="55248" y1="56515" x2="52178" y2="54545"/>
                        <a14:foregroundMark x1="39176" y1="66610" x2="35700" y2="69820"/>
                        <a14:foregroundMark x1="42524" y1="63518" x2="42193" y2="63824"/>
                        <a14:foregroundMark x1="45842" y1="60455" x2="42875" y2="63194"/>
                        <a14:foregroundMark x1="34941" y1="98827" x2="34950" y2="99242"/>
                        <a14:foregroundMark x1="76915" y1="69978" x2="79604" y2="72121"/>
                        <a14:foregroundMark x1="70326" y1="64727" x2="70894" y2="65179"/>
                        <a14:foregroundMark x1="60594" y1="56970" x2="69994" y2="64462"/>
                        <a14:foregroundMark x1="79604" y1="72121" x2="82277" y2="99242"/>
                        <a14:foregroundMark x1="45050" y1="62576" x2="37822" y2="67879"/>
                        <a14:foregroundMark x1="37822" y1="67879" x2="35941" y2="80606"/>
                        <a14:foregroundMark x1="35941" y1="80606" x2="36535" y2="85152"/>
                        <a14:foregroundMark x1="49901" y1="25303" x2="48020" y2="26667"/>
                        <a14:foregroundMark x1="48713" y1="25152" x2="49208" y2="24242"/>
                        <a14:foregroundMark x1="49604" y1="24242" x2="47525" y2="26970"/>
                        <a14:foregroundMark x1="59109" y1="27727" x2="59109" y2="27727"/>
                        <a14:foregroundMark x1="61485" y1="32424" x2="61485" y2="32424"/>
                        <a14:foregroundMark x1="62178" y1="33788" x2="62178" y2="33788"/>
                        <a14:foregroundMark x1="62376" y1="33030" x2="62376" y2="33030"/>
                        <a14:foregroundMark x1="61782" y1="32273" x2="61980" y2="32727"/>
                        <a14:foregroundMark x1="62376" y1="33333" x2="62376" y2="33485"/>
                        <a14:foregroundMark x1="62277" y1="33030" x2="62277" y2="33030"/>
                        <a14:foregroundMark x1="62475" y1="34242" x2="62574" y2="34697"/>
                        <a14:foregroundMark x1="61782" y1="32576" x2="62475" y2="34394"/>
                        <a14:foregroundMark x1="62475" y1="34242" x2="62673" y2="39394"/>
                        <a14:backgroundMark x1="34833" y1="85665" x2="34950" y2="95909"/>
                        <a14:backgroundMark x1="34771" y1="80208" x2="34780" y2="80957"/>
                        <a14:backgroundMark x1="34653" y1="69848" x2="34705" y2="74368"/>
                        <a14:backgroundMark x1="34950" y1="95909" x2="27129" y2="97727"/>
                        <a14:backgroundMark x1="27129" y1="97727" x2="32772" y2="87879"/>
                        <a14:backgroundMark x1="32772" y1="87879" x2="33564" y2="75909"/>
                        <a14:backgroundMark x1="34950" y1="66515" x2="36539" y2="65673"/>
                        <a14:backgroundMark x1="42117" y1="61293" x2="33960" y2="44697"/>
                        <a14:backgroundMark x1="40990" y1="55152" x2="40693" y2="55606"/>
                        <a14:backgroundMark x1="40000" y1="51970" x2="40990" y2="55758"/>
                        <a14:backgroundMark x1="38812" y1="36515" x2="42178" y2="30000"/>
                        <a14:backgroundMark x1="42178" y1="30000" x2="38713" y2="35606"/>
                        <a14:backgroundMark x1="38713" y1="35606" x2="41683" y2="28939"/>
                        <a14:backgroundMark x1="41683" y1="28939" x2="42277" y2="28485"/>
                        <a14:backgroundMark x1="43168" y1="29091" x2="42079" y2="27273"/>
                        <a14:backgroundMark x1="42772" y1="27121" x2="42970" y2="27576"/>
                        <a14:backgroundMark x1="43465" y1="28485" x2="44356" y2="27273"/>
                        <a14:backgroundMark x1="44455" y1="28333" x2="44554" y2="25909"/>
                        <a14:backgroundMark x1="49495" y1="24099" x2="51188" y2="23182"/>
                        <a14:backgroundMark x1="44752" y1="26667" x2="46556" y2="25690"/>
                        <a14:backgroundMark x1="52277" y1="25758" x2="52475" y2="23788"/>
                        <a14:backgroundMark x1="37030" y1="14394" x2="45446" y2="13636"/>
                        <a14:backgroundMark x1="45446" y1="13636" x2="38317" y2="12273"/>
                        <a14:backgroundMark x1="38317" y1="12273" x2="49208" y2="14242"/>
                        <a14:backgroundMark x1="49208" y1="14242" x2="42772" y2="19394"/>
                        <a14:backgroundMark x1="42772" y1="19394" x2="52871" y2="20758"/>
                        <a14:backgroundMark x1="52871" y1="20758" x2="46139" y2="21061"/>
                        <a14:backgroundMark x1="58317" y1="24394" x2="65545" y2="27879"/>
                        <a14:backgroundMark x1="65545" y1="27879" x2="65644" y2="28333"/>
                        <a14:backgroundMark x1="61173" y1="27727" x2="62061" y2="32022"/>
                        <a14:backgroundMark x1="60891" y1="26364" x2="61173" y2="27727"/>
                        <a14:backgroundMark x1="76436" y1="68485" x2="70495" y2="63939"/>
                        <a14:backgroundMark x1="70495" y1="63939" x2="70792" y2="5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59" r="18000"/>
          <a:stretch/>
        </p:blipFill>
        <p:spPr>
          <a:xfrm>
            <a:off x="5300739" y="14665662"/>
            <a:ext cx="2198815" cy="3127625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7B36695A-7E51-705B-21E5-F6637AD4D73F}"/>
              </a:ext>
            </a:extLst>
          </p:cNvPr>
          <p:cNvSpPr txBox="1"/>
          <p:nvPr/>
        </p:nvSpPr>
        <p:spPr>
          <a:xfrm>
            <a:off x="-8399243" y="3356881"/>
            <a:ext cx="86191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Érdemes és kiváló művész, a magyar színház- és filmtörténet egyik legérdekesebb, legeredetibb és legközkedveltebb alakja.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1949-ben </a:t>
            </a:r>
            <a:r>
              <a:rPr lang="hu-HU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Kossuth-díjat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, 1950-ben </a:t>
            </a:r>
            <a:r>
              <a:rPr lang="hu-HU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Érdemes művész 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és 1955-ben pedig </a:t>
            </a:r>
            <a:r>
              <a:rPr lang="hu-HU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Kiváló művész 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díjat nyert.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1960 és 1970 között a József Attila Színház tagja volt.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1971-től 1982-ig újra a Nemzeti, majd 1982-től haláláig a Katona József Színház tagja volt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a Nemzeti Színház előtti szoborparkot díszíti </a:t>
            </a:r>
            <a:r>
              <a:rPr lang="hu-HU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Gobbi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Hilda szobra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regisztrált bemutatóinak száma: 124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A802B4A9-9D3A-C7A7-7B6F-3A6D0C0A60EF}"/>
              </a:ext>
            </a:extLst>
          </p:cNvPr>
          <p:cNvSpPr txBox="1"/>
          <p:nvPr/>
        </p:nvSpPr>
        <p:spPr>
          <a:xfrm>
            <a:off x="557353" y="8466623"/>
            <a:ext cx="1117854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7200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Rockwell Nova Cond" panose="02060506020205020403" pitchFamily="18" charset="0"/>
              </a:rPr>
              <a:t>CSONGOR, TÜNDE ÉS MIRIGY ALAKÍTÓI</a:t>
            </a:r>
          </a:p>
        </p:txBody>
      </p:sp>
    </p:spTree>
    <p:extLst>
      <p:ext uri="{BB962C8B-B14F-4D97-AF65-F5344CB8AC3E}">
        <p14:creationId xmlns:p14="http://schemas.microsoft.com/office/powerpoint/2010/main" val="773302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0.92656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28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00255 L 1.17526 -0.000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63" y="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7407E-6 L 1.00157 0.0358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78" y="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69EBC-CB75-122F-EBA5-2A9117125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függöny, bútorok, fedett pályás, Színházi függöny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2AC018F-0C48-BFD2-B1EA-B11AFAA674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3" t="20390" r="15397" b="24184"/>
          <a:stretch/>
        </p:blipFill>
        <p:spPr>
          <a:xfrm>
            <a:off x="-1" y="-3539"/>
            <a:ext cx="12333416" cy="6861539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D2DC526B-FFF2-650A-F61C-22CB920401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50" b="99115" l="0" r="99701">
                        <a14:foregroundMark x1="41791" y1="9292" x2="68657" y2="12832"/>
                        <a14:foregroundMark x1="68657" y1="12832" x2="75821" y2="19912"/>
                        <a14:foregroundMark x1="75821" y1="19912" x2="79403" y2="30531"/>
                        <a14:foregroundMark x1="71940" y1="34735" x2="72836" y2="42920"/>
                        <a14:foregroundMark x1="81493" y1="32743" x2="79701" y2="23230"/>
                        <a14:foregroundMark x1="79701" y1="23230" x2="68955" y2="14159"/>
                        <a14:foregroundMark x1="68955" y1="14159" x2="78209" y2="21460"/>
                        <a14:foregroundMark x1="78209" y1="21460" x2="78806" y2="22124"/>
                        <a14:foregroundMark x1="81493" y1="23894" x2="75224" y2="15265"/>
                        <a14:foregroundMark x1="75224" y1="15265" x2="61194" y2="8850"/>
                        <a14:foregroundMark x1="28358" y1="65265" x2="1194" y2="78982"/>
                        <a14:foregroundMark x1="27164" y1="65487" x2="0" y2="74558"/>
                        <a14:foregroundMark x1="27463" y1="63496" x2="0" y2="70796"/>
                        <a14:foregroundMark x1="21194" y1="75221" x2="23284" y2="90044"/>
                        <a14:foregroundMark x1="23284" y1="90044" x2="7761" y2="91814"/>
                        <a14:foregroundMark x1="7761" y1="91814" x2="20299" y2="80973"/>
                        <a14:foregroundMark x1="2388" y1="96239" x2="30149" y2="96903"/>
                        <a14:foregroundMark x1="30149" y1="96903" x2="70967" y2="93951"/>
                        <a14:foregroundMark x1="67463" y1="76327" x2="70967" y2="78024"/>
                        <a14:foregroundMark x1="71045" y1="52655" x2="67164" y2="79867"/>
                        <a14:foregroundMark x1="67164" y1="79867" x2="69254" y2="83850"/>
                        <a14:foregroundMark x1="76716" y1="71239" x2="99104" y2="80973"/>
                        <a14:foregroundMark x1="83881" y1="81195" x2="97612" y2="90708"/>
                        <a14:foregroundMark x1="83284" y1="90487" x2="94328" y2="95354"/>
                        <a14:foregroundMark x1="66866" y1="89602" x2="82687" y2="84513"/>
                        <a14:foregroundMark x1="77015" y1="79204" x2="78507" y2="87168"/>
                        <a14:foregroundMark x1="74328" y1="75442" x2="81791" y2="78097"/>
                        <a14:foregroundMark x1="93134" y1="89823" x2="85672" y2="97124"/>
                        <a14:foregroundMark x1="70448" y1="95354" x2="99701" y2="94690"/>
                        <a14:foregroundMark x1="99701" y1="94690" x2="99701" y2="94690"/>
                        <a14:foregroundMark x1="72537" y1="87168" x2="98806" y2="96239"/>
                        <a14:foregroundMark x1="98806" y1="96239" x2="98209" y2="95575"/>
                        <a14:foregroundMark x1="89254" y1="90487" x2="99701" y2="99115"/>
                        <a14:foregroundMark x1="55224" y1="51327" x2="53731" y2="57522"/>
                        <a14:foregroundMark x1="52537" y1="51991" x2="53731" y2="58628"/>
                        <a14:foregroundMark x1="51940" y1="55973" x2="43582" y2="55752"/>
                        <a14:backgroundMark x1="88806" y1="71192" x2="75796" y2="64088"/>
                        <a14:backgroundMark x1="76222" y1="61099" x2="80597" y2="43363"/>
                        <a14:backgroundMark x1="80597" y1="43363" x2="85672" y2="35398"/>
                        <a14:backgroundMark x1="85672" y1="35398" x2="97612" y2="38274"/>
                        <a14:backgroundMark x1="97612" y1="38274" x2="87761" y2="50885"/>
                        <a14:backgroundMark x1="87761" y1="50885" x2="87761" y2="51770"/>
                        <a14:backgroundMark x1="77313" y1="66593" x2="77313" y2="70779"/>
                        <a14:backgroundMark x1="75724" y1="64593" x2="79701" y2="61504"/>
                        <a14:backgroundMark x1="75777" y1="64225" x2="78968" y2="695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294" y="25557140"/>
            <a:ext cx="1637411" cy="2209283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EB30CD81-2D18-70DD-84EE-A774244D7A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600" l="9408" r="89547">
                        <a14:foregroundMark x1="47038" y1="17600" x2="63763" y2="17000"/>
                        <a14:foregroundMark x1="63763" y1="17000" x2="63763" y2="25200"/>
                        <a14:foregroundMark x1="63763" y1="25200" x2="51568" y2="20800"/>
                        <a14:foregroundMark x1="51568" y1="20800" x2="51916" y2="18800"/>
                        <a14:foregroundMark x1="61672" y1="13600" x2="47038" y2="14400"/>
                        <a14:foregroundMark x1="47038" y1="14400" x2="44599" y2="17200"/>
                        <a14:foregroundMark x1="49129" y1="13600" x2="62021" y2="12600"/>
                        <a14:foregroundMark x1="62021" y1="12600" x2="62718" y2="12000"/>
                        <a14:foregroundMark x1="53659" y1="10800" x2="45296" y2="15000"/>
                        <a14:foregroundMark x1="55749" y1="58400" x2="41812" y2="64200"/>
                        <a14:foregroundMark x1="41812" y1="64200" x2="45993" y2="56600"/>
                        <a14:foregroundMark x1="45993" y1="56600" x2="29965" y2="54000"/>
                        <a14:foregroundMark x1="29965" y1="54000" x2="32404" y2="55400"/>
                        <a14:foregroundMark x1="66202" y1="13400" x2="64111" y2="14800"/>
                        <a14:foregroundMark x1="20209" y1="87000" x2="25436" y2="98400"/>
                        <a14:foregroundMark x1="25436" y1="98400" x2="49826" y2="94200"/>
                        <a14:foregroundMark x1="49826" y1="94200" x2="32404" y2="95400"/>
                        <a14:foregroundMark x1="9408" y1="52200" x2="10105" y2="55200"/>
                        <a14:foregroundMark x1="79791" y1="68000" x2="61324" y2="99600"/>
                        <a14:foregroundMark x1="61324" y1="99600" x2="61324" y2="99600"/>
                        <a14:foregroundMark x1="53310" y1="74800" x2="70383" y2="74600"/>
                        <a14:foregroundMark x1="69686" y1="64400" x2="82230" y2="79600"/>
                        <a14:foregroundMark x1="82230" y1="79600" x2="74564" y2="97200"/>
                        <a14:foregroundMark x1="74564" y1="97200" x2="78397" y2="94200"/>
                        <a14:foregroundMark x1="73171" y1="64200" x2="74216" y2="66200"/>
                        <a14:foregroundMark x1="82927" y1="69400" x2="85017" y2="98000"/>
                        <a14:foregroundMark x1="85017" y1="98000" x2="82230" y2="99200"/>
                        <a14:foregroundMark x1="84321" y1="66200" x2="81882" y2="69800"/>
                        <a14:foregroundMark x1="85017" y1="66600" x2="83624" y2="70400"/>
                        <a14:foregroundMark x1="83624" y1="70400" x2="85714" y2="70400"/>
                        <a14:foregroundMark x1="84669" y1="71200" x2="84669" y2="77200"/>
                        <a14:backgroundMark x1="52962" y1="74400" x2="53659" y2="74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795"/>
          <a:stretch/>
        </p:blipFill>
        <p:spPr>
          <a:xfrm rot="19410518" flipH="1">
            <a:off x="12823715" y="-249925"/>
            <a:ext cx="2096554" cy="4237021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128A01BB-4EC3-0A1B-5015-3D02014F49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091" b="99636" l="8219" r="94521">
                        <a14:foregroundMark x1="40000" y1="9091" x2="53973" y2="9091"/>
                        <a14:foregroundMark x1="53973" y1="9091" x2="56712" y2="10545"/>
                        <a14:foregroundMark x1="30685" y1="28000" x2="45479" y2="27091"/>
                        <a14:foregroundMark x1="45479" y1="27091" x2="50959" y2="28000"/>
                        <a14:foregroundMark x1="19726" y1="57273" x2="13425" y2="67273"/>
                        <a14:foregroundMark x1="13425" y1="67273" x2="31233" y2="68909"/>
                        <a14:foregroundMark x1="31233" y1="68909" x2="47671" y2="68182"/>
                        <a14:foregroundMark x1="47671" y1="68182" x2="83836" y2="70909"/>
                        <a14:foregroundMark x1="83836" y1="70909" x2="90685" y2="61636"/>
                        <a14:foregroundMark x1="90685" y1="61636" x2="78082" y2="57273"/>
                        <a14:foregroundMark x1="92055" y1="62727" x2="99452" y2="81818"/>
                        <a14:foregroundMark x1="99452" y1="81818" x2="83014" y2="95455"/>
                        <a14:foregroundMark x1="83014" y1="95455" x2="69589" y2="99273"/>
                        <a14:foregroundMark x1="79452" y1="77636" x2="59178" y2="88727"/>
                        <a14:foregroundMark x1="59178" y1="88727" x2="80274" y2="71273"/>
                        <a14:foregroundMark x1="12329" y1="70364" x2="8493" y2="99818"/>
                        <a14:foregroundMark x1="52055" y1="77091" x2="21918" y2="88909"/>
                        <a14:foregroundMark x1="21918" y1="88909" x2="26575" y2="75091"/>
                        <a14:foregroundMark x1="26575" y1="75091" x2="52603" y2="66545"/>
                        <a14:foregroundMark x1="52603" y1="66545" x2="52055" y2="81091"/>
                        <a14:foregroundMark x1="52055" y1="81091" x2="59452" y2="78182"/>
                        <a14:foregroundMark x1="23288" y1="77091" x2="31507" y2="76727"/>
                        <a14:foregroundMark x1="36164" y1="78545" x2="34795" y2="81818"/>
                        <a14:foregroundMark x1="91233" y1="71273" x2="94521" y2="98364"/>
                        <a14:foregroundMark x1="83288" y1="80909" x2="83014" y2="81273"/>
                        <a14:foregroundMark x1="84658" y1="82000" x2="81096" y2="84182"/>
                        <a14:foregroundMark x1="65753" y1="80727" x2="54795" y2="81273"/>
                        <a14:foregroundMark x1="83562" y1="81455" x2="86301" y2="82909"/>
                        <a14:foregroundMark x1="39178" y1="77818" x2="23014" y2="72909"/>
                        <a14:foregroundMark x1="24110" y1="76909" x2="20548" y2="75091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31404">
            <a:off x="12449300" y="1742917"/>
            <a:ext cx="2268180" cy="3417806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29B99BD7-C142-AC71-564B-DDA2C0E41B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9981" l="1089" r="98445">
                        <a14:foregroundMark x1="12597" y1="2505" x2="12490" y2="14369"/>
                        <a14:foregroundMark x1="11999" y1="20202" x2="1555" y2="33141"/>
                        <a14:foregroundMark x1="1555" y1="33141" x2="1555" y2="33141"/>
                        <a14:foregroundMark x1="6065" y1="9441" x2="13955" y2="48170"/>
                        <a14:foregroundMark x1="10886" y1="44894" x2="11820" y2="63391"/>
                        <a14:foregroundMark x1="11820" y1="63391" x2="11820" y2="63776"/>
                        <a14:foregroundMark x1="1555" y1="4046" x2="1866" y2="71676"/>
                        <a14:foregroundMark x1="1244" y1="72254" x2="3621" y2="73358"/>
                        <a14:foregroundMark x1="10811" y1="73259" x2="13375" y2="67437"/>
                        <a14:foregroundMark x1="13375" y1="67437" x2="13375" y2="60116"/>
                        <a14:foregroundMark x1="5910" y1="68593" x2="5599" y2="32370"/>
                        <a14:foregroundMark x1="5599" y1="32370" x2="5443" y2="31985"/>
                        <a14:foregroundMark x1="3421" y1="49133" x2="3421" y2="55877"/>
                        <a14:foregroundMark x1="2799" y1="52601" x2="2799" y2="55684"/>
                        <a14:foregroundMark x1="3577" y1="41618" x2="4355" y2="35067"/>
                        <a14:foregroundMark x1="3577" y1="27168" x2="4355" y2="0"/>
                        <a14:foregroundMark x1="6687" y1="21002" x2="7621" y2="193"/>
                        <a14:foregroundMark x1="7621" y1="193" x2="7621" y2="193"/>
                        <a14:foregroundMark x1="8865" y1="57996" x2="8865" y2="29287"/>
                        <a14:foregroundMark x1="5599" y1="4624" x2="4821" y2="28516"/>
                        <a14:foregroundMark x1="11198" y1="4432" x2="11198" y2="18497"/>
                        <a14:foregroundMark x1="3266" y1="2505" x2="3733" y2="16378"/>
                        <a14:foregroundMark x1="94557" y1="74759" x2="98445" y2="65896"/>
                        <a14:foregroundMark x1="98445" y1="65896" x2="96734" y2="36031"/>
                        <a14:foregroundMark x1="13219" y1="72832" x2="13686" y2="72832"/>
                        <a14:foregroundMark x1="13841" y1="72832" x2="13375" y2="65896"/>
                        <a14:foregroundMark x1="13375" y1="65896" x2="13375" y2="65896"/>
                        <a14:foregroundMark x1="14152" y1="68208" x2="13841" y2="64933"/>
                        <a14:foregroundMark x1="13841" y1="64933" x2="13841" y2="64933"/>
                        <a14:foregroundMark x1="13841" y1="64933" x2="13686" y2="71484"/>
                        <a14:backgroundMark x1="46034" y1="49133" x2="46034" y2="49133"/>
                        <a14:backgroundMark x1="15801" y1="13799" x2="25972" y2="74952"/>
                        <a14:backgroundMark x1="25972" y1="74952" x2="40591" y2="73025"/>
                        <a14:backgroundMark x1="40591" y1="73025" x2="55988" y2="62620"/>
                        <a14:backgroundMark x1="55988" y1="62620" x2="65630" y2="62428"/>
                        <a14:backgroundMark x1="65630" y1="62428" x2="72317" y2="63198"/>
                        <a14:backgroundMark x1="72317" y1="63198" x2="79938" y2="38150"/>
                        <a14:backgroundMark x1="79938" y1="38150" x2="67030" y2="13102"/>
                        <a14:backgroundMark x1="67030" y1="13102" x2="30016" y2="19268"/>
                        <a14:backgroundMark x1="30016" y1="19268" x2="37636" y2="69557"/>
                        <a14:backgroundMark x1="37636" y1="69557" x2="50389" y2="65896"/>
                        <a14:backgroundMark x1="34681" y1="18497" x2="41369" y2="46243"/>
                        <a14:backgroundMark x1="41369" y1="46243" x2="74184" y2="57611"/>
                        <a14:backgroundMark x1="74184" y1="57611" x2="64541" y2="24855"/>
                        <a14:backgroundMark x1="64541" y1="24855" x2="32659" y2="45665"/>
                        <a14:backgroundMark x1="32659" y1="45665" x2="43235" y2="60501"/>
                        <a14:backgroundMark x1="43235" y1="60501" x2="45257" y2="58767"/>
                        <a14:backgroundMark x1="14910" y1="71528" x2="16330" y2="77842"/>
                        <a14:backgroundMark x1="15189" y1="72772" x2="14909" y2="71528"/>
                        <a14:backgroundMark x1="16330" y1="77842" x2="80560" y2="67245"/>
                        <a14:backgroundMark x1="80560" y1="67245" x2="84914" y2="71869"/>
                        <a14:backgroundMark x1="84914" y1="71869" x2="66096" y2="83815"/>
                        <a14:backgroundMark x1="66096" y1="83815" x2="47745" y2="76879"/>
                        <a14:backgroundMark x1="47745" y1="76879" x2="46501" y2="75530"/>
                        <a14:backgroundMark x1="51166" y1="75530" x2="56299" y2="82081"/>
                        <a14:backgroundMark x1="56299" y1="82081" x2="68429" y2="82852"/>
                        <a14:backgroundMark x1="68429" y1="82852" x2="76516" y2="73218"/>
                        <a14:backgroundMark x1="76516" y1="73218" x2="65008" y2="71098"/>
                        <a14:backgroundMark x1="65008" y1="71098" x2="60809" y2="72640"/>
                        <a14:backgroundMark x1="25816" y1="50867" x2="14775" y2="56305"/>
                        <a14:backgroundMark x1="17121" y1="66128" x2="23484" y2="79576"/>
                        <a14:backgroundMark x1="15050" y1="61752" x2="16555" y2="64933"/>
                        <a14:backgroundMark x1="23484" y1="79576" x2="32037" y2="59923"/>
                        <a14:backgroundMark x1="32037" y1="59923" x2="23328" y2="52987"/>
                        <a14:backgroundMark x1="57387" y1="65896" x2="35770" y2="71676"/>
                        <a14:backgroundMark x1="35770" y1="71676" x2="34215" y2="81310"/>
                        <a14:backgroundMark x1="34215" y1="81310" x2="54743" y2="76686"/>
                        <a14:backgroundMark x1="54743" y1="76686" x2="54588" y2="76108"/>
                        <a14:backgroundMark x1="62830" y1="74566" x2="55054" y2="82659"/>
                        <a14:backgroundMark x1="55054" y1="82659" x2="65008" y2="86898"/>
                        <a14:backgroundMark x1="65008" y1="86898" x2="63764" y2="76108"/>
                        <a14:backgroundMark x1="63764" y1="76108" x2="57076" y2="77264"/>
                        <a14:backgroundMark x1="57076" y1="77264" x2="57076" y2="77264"/>
                        <a14:backgroundMark x1="61431" y1="65318" x2="66874" y2="65511"/>
                        <a14:backgroundMark x1="66874" y1="65511" x2="67030" y2="65896"/>
                        <a14:backgroundMark x1="42613" y1="77264" x2="37636" y2="81503"/>
                        <a14:backgroundMark x1="46967" y1="64933" x2="41369" y2="65703"/>
                        <a14:backgroundMark x1="74495" y1="78805" x2="81026" y2="78227"/>
                        <a14:backgroundMark x1="77760" y1="79191" x2="75583" y2="79576"/>
                        <a14:backgroundMark x1="16952" y1="15414" x2="19285" y2="67052"/>
                        <a14:backgroundMark x1="19285" y1="67052" x2="50855" y2="72832"/>
                        <a14:backgroundMark x1="50855" y1="72832" x2="67341" y2="70713"/>
                        <a14:backgroundMark x1="67341" y1="70713" x2="72939" y2="70713"/>
                        <a14:backgroundMark x1="72939" y1="70713" x2="78538" y2="70328"/>
                        <a14:backgroundMark x1="78538" y1="70328" x2="79160" y2="59345"/>
                        <a14:backgroundMark x1="79160" y1="59345" x2="77760" y2="21580"/>
                        <a14:backgroundMark x1="77760" y1="21580" x2="73250" y2="8478"/>
                        <a14:backgroundMark x1="73250" y1="8478" x2="58476" y2="578"/>
                        <a14:backgroundMark x1="58476" y1="578" x2="27994" y2="10597"/>
                        <a14:backgroundMark x1="27994" y1="10597" x2="16796" y2="14836"/>
                        <a14:backgroundMark x1="70140" y1="3276" x2="79160" y2="10405"/>
                        <a14:backgroundMark x1="79160" y1="10405" x2="82893" y2="41811"/>
                        <a14:backgroundMark x1="82893" y1="41811" x2="82271" y2="70135"/>
                        <a14:backgroundMark x1="96734" y1="77071" x2="84448" y2="75915"/>
                        <a14:backgroundMark x1="95023" y1="78227" x2="99222" y2="79576"/>
                        <a14:backgroundMark x1="99222" y1="79576" x2="99844" y2="78613"/>
                        <a14:backgroundMark x1="95645" y1="77071" x2="99689" y2="75915"/>
                        <a14:backgroundMark x1="99689" y1="75915" x2="99689" y2="75915"/>
                        <a14:backgroundMark x1="14152" y1="76686" x2="156" y2="76879"/>
                        <a14:backgroundMark x1="14619" y1="48170" x2="14619" y2="51638"/>
                        <a14:backgroundMark x1="16174" y1="14258" x2="15241" y2="32370"/>
                        <a14:backgroundMark x1="15552" y1="14451" x2="15241" y2="32177"/>
                        <a14:backgroundMark x1="15397" y1="15607" x2="15086" y2="31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0600" b="22171"/>
          <a:stretch/>
        </p:blipFill>
        <p:spPr>
          <a:xfrm>
            <a:off x="-2068607" y="-3539"/>
            <a:ext cx="2392680" cy="6720840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F3386FE7-AC5B-502A-C6F5-62C61FBB6F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9981" l="1089" r="98445">
                        <a14:foregroundMark x1="12597" y1="2505" x2="12490" y2="14369"/>
                        <a14:foregroundMark x1="11999" y1="20202" x2="1555" y2="33141"/>
                        <a14:foregroundMark x1="1555" y1="33141" x2="1555" y2="33141"/>
                        <a14:foregroundMark x1="6065" y1="9441" x2="13955" y2="48170"/>
                        <a14:foregroundMark x1="10886" y1="44894" x2="11820" y2="63391"/>
                        <a14:foregroundMark x1="11820" y1="63391" x2="11820" y2="63776"/>
                        <a14:foregroundMark x1="1555" y1="4046" x2="1866" y2="71676"/>
                        <a14:foregroundMark x1="1244" y1="72254" x2="3621" y2="73358"/>
                        <a14:foregroundMark x1="10811" y1="73259" x2="13375" y2="67437"/>
                        <a14:foregroundMark x1="13375" y1="67437" x2="13375" y2="60116"/>
                        <a14:foregroundMark x1="5910" y1="68593" x2="5599" y2="32370"/>
                        <a14:foregroundMark x1="5599" y1="32370" x2="5443" y2="31985"/>
                        <a14:foregroundMark x1="3421" y1="49133" x2="3421" y2="55877"/>
                        <a14:foregroundMark x1="2799" y1="52601" x2="2799" y2="55684"/>
                        <a14:foregroundMark x1="3577" y1="41618" x2="4355" y2="35067"/>
                        <a14:foregroundMark x1="3577" y1="27168" x2="4355" y2="0"/>
                        <a14:foregroundMark x1="6687" y1="21002" x2="7621" y2="193"/>
                        <a14:foregroundMark x1="7621" y1="193" x2="7621" y2="193"/>
                        <a14:foregroundMark x1="8865" y1="57996" x2="8865" y2="29287"/>
                        <a14:foregroundMark x1="5599" y1="4624" x2="4821" y2="28516"/>
                        <a14:foregroundMark x1="11198" y1="4432" x2="11198" y2="18497"/>
                        <a14:foregroundMark x1="3266" y1="2505" x2="3733" y2="16378"/>
                        <a14:foregroundMark x1="94557" y1="74759" x2="98445" y2="65896"/>
                        <a14:foregroundMark x1="98445" y1="65896" x2="96734" y2="36031"/>
                        <a14:foregroundMark x1="13219" y1="72832" x2="13686" y2="72832"/>
                        <a14:foregroundMark x1="13841" y1="72832" x2="13375" y2="65896"/>
                        <a14:foregroundMark x1="13375" y1="65896" x2="13375" y2="65896"/>
                        <a14:foregroundMark x1="14152" y1="68208" x2="13841" y2="64933"/>
                        <a14:foregroundMark x1="13841" y1="64933" x2="13841" y2="64933"/>
                        <a14:foregroundMark x1="13841" y1="64933" x2="13686" y2="71484"/>
                        <a14:backgroundMark x1="46034" y1="49133" x2="46034" y2="49133"/>
                        <a14:backgroundMark x1="15801" y1="13799" x2="25972" y2="74952"/>
                        <a14:backgroundMark x1="25972" y1="74952" x2="40591" y2="73025"/>
                        <a14:backgroundMark x1="40591" y1="73025" x2="55988" y2="62620"/>
                        <a14:backgroundMark x1="55988" y1="62620" x2="65630" y2="62428"/>
                        <a14:backgroundMark x1="65630" y1="62428" x2="72317" y2="63198"/>
                        <a14:backgroundMark x1="72317" y1="63198" x2="79938" y2="38150"/>
                        <a14:backgroundMark x1="79938" y1="38150" x2="67030" y2="13102"/>
                        <a14:backgroundMark x1="67030" y1="13102" x2="30016" y2="19268"/>
                        <a14:backgroundMark x1="30016" y1="19268" x2="37636" y2="69557"/>
                        <a14:backgroundMark x1="37636" y1="69557" x2="50389" y2="65896"/>
                        <a14:backgroundMark x1="34681" y1="18497" x2="41369" y2="46243"/>
                        <a14:backgroundMark x1="41369" y1="46243" x2="74184" y2="57611"/>
                        <a14:backgroundMark x1="74184" y1="57611" x2="64541" y2="24855"/>
                        <a14:backgroundMark x1="64541" y1="24855" x2="32659" y2="45665"/>
                        <a14:backgroundMark x1="32659" y1="45665" x2="43235" y2="60501"/>
                        <a14:backgroundMark x1="43235" y1="60501" x2="45257" y2="58767"/>
                        <a14:backgroundMark x1="14910" y1="71528" x2="16330" y2="77842"/>
                        <a14:backgroundMark x1="15189" y1="72772" x2="14909" y2="71528"/>
                        <a14:backgroundMark x1="16330" y1="77842" x2="80560" y2="67245"/>
                        <a14:backgroundMark x1="80560" y1="67245" x2="84914" y2="71869"/>
                        <a14:backgroundMark x1="84914" y1="71869" x2="66096" y2="83815"/>
                        <a14:backgroundMark x1="66096" y1="83815" x2="47745" y2="76879"/>
                        <a14:backgroundMark x1="47745" y1="76879" x2="46501" y2="75530"/>
                        <a14:backgroundMark x1="51166" y1="75530" x2="56299" y2="82081"/>
                        <a14:backgroundMark x1="56299" y1="82081" x2="68429" y2="82852"/>
                        <a14:backgroundMark x1="68429" y1="82852" x2="76516" y2="73218"/>
                        <a14:backgroundMark x1="76516" y1="73218" x2="65008" y2="71098"/>
                        <a14:backgroundMark x1="65008" y1="71098" x2="60809" y2="72640"/>
                        <a14:backgroundMark x1="25816" y1="50867" x2="14775" y2="56305"/>
                        <a14:backgroundMark x1="17121" y1="66128" x2="23484" y2="79576"/>
                        <a14:backgroundMark x1="15050" y1="61752" x2="16555" y2="64933"/>
                        <a14:backgroundMark x1="23484" y1="79576" x2="32037" y2="59923"/>
                        <a14:backgroundMark x1="32037" y1="59923" x2="23328" y2="52987"/>
                        <a14:backgroundMark x1="57387" y1="65896" x2="35770" y2="71676"/>
                        <a14:backgroundMark x1="35770" y1="71676" x2="34215" y2="81310"/>
                        <a14:backgroundMark x1="34215" y1="81310" x2="54743" y2="76686"/>
                        <a14:backgroundMark x1="54743" y1="76686" x2="54588" y2="76108"/>
                        <a14:backgroundMark x1="62830" y1="74566" x2="55054" y2="82659"/>
                        <a14:backgroundMark x1="55054" y1="82659" x2="65008" y2="86898"/>
                        <a14:backgroundMark x1="65008" y1="86898" x2="63764" y2="76108"/>
                        <a14:backgroundMark x1="63764" y1="76108" x2="57076" y2="77264"/>
                        <a14:backgroundMark x1="57076" y1="77264" x2="57076" y2="77264"/>
                        <a14:backgroundMark x1="61431" y1="65318" x2="66874" y2="65511"/>
                        <a14:backgroundMark x1="66874" y1="65511" x2="67030" y2="65896"/>
                        <a14:backgroundMark x1="42613" y1="77264" x2="37636" y2="81503"/>
                        <a14:backgroundMark x1="46967" y1="64933" x2="41369" y2="65703"/>
                        <a14:backgroundMark x1="74495" y1="78805" x2="81026" y2="78227"/>
                        <a14:backgroundMark x1="77760" y1="79191" x2="75583" y2="79576"/>
                        <a14:backgroundMark x1="16952" y1="15414" x2="19285" y2="67052"/>
                        <a14:backgroundMark x1="19285" y1="67052" x2="50855" y2="72832"/>
                        <a14:backgroundMark x1="50855" y1="72832" x2="67341" y2="70713"/>
                        <a14:backgroundMark x1="67341" y1="70713" x2="72939" y2="70713"/>
                        <a14:backgroundMark x1="72939" y1="70713" x2="78538" y2="70328"/>
                        <a14:backgroundMark x1="78538" y1="70328" x2="79160" y2="59345"/>
                        <a14:backgroundMark x1="79160" y1="59345" x2="77760" y2="21580"/>
                        <a14:backgroundMark x1="77760" y1="21580" x2="73250" y2="8478"/>
                        <a14:backgroundMark x1="73250" y1="8478" x2="58476" y2="578"/>
                        <a14:backgroundMark x1="58476" y1="578" x2="27994" y2="10597"/>
                        <a14:backgroundMark x1="27994" y1="10597" x2="16796" y2="14836"/>
                        <a14:backgroundMark x1="70140" y1="3276" x2="79160" y2="10405"/>
                        <a14:backgroundMark x1="79160" y1="10405" x2="82893" y2="41811"/>
                        <a14:backgroundMark x1="82893" y1="41811" x2="82271" y2="70135"/>
                        <a14:backgroundMark x1="96734" y1="77071" x2="84448" y2="75915"/>
                        <a14:backgroundMark x1="95023" y1="78227" x2="99222" y2="79576"/>
                        <a14:backgroundMark x1="99222" y1="79576" x2="99844" y2="78613"/>
                        <a14:backgroundMark x1="95645" y1="77071" x2="99689" y2="75915"/>
                        <a14:backgroundMark x1="99689" y1="75915" x2="99689" y2="75915"/>
                        <a14:backgroundMark x1="14152" y1="76686" x2="156" y2="76879"/>
                        <a14:backgroundMark x1="14619" y1="48170" x2="14619" y2="51638"/>
                        <a14:backgroundMark x1="16174" y1="14258" x2="15241" y2="32370"/>
                        <a14:backgroundMark x1="15552" y1="14451" x2="15241" y2="32177"/>
                        <a14:backgroundMark x1="15397" y1="15607" x2="15086" y2="31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23" b="22171"/>
          <a:stretch/>
        </p:blipFill>
        <p:spPr>
          <a:xfrm>
            <a:off x="11218456" y="0"/>
            <a:ext cx="3006535" cy="6720840"/>
          </a:xfrm>
          <a:prstGeom prst="rect">
            <a:avLst/>
          </a:prstGeom>
        </p:spPr>
      </p:pic>
      <p:pic>
        <p:nvPicPr>
          <p:cNvPr id="15" name="Kép 14" descr="A képen könyv, Emberi arc, személy, fedett pályá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BCA8A125-485D-4B44-10CA-285C4A9947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9242" l="10000" r="90000">
                        <a14:foregroundMark x1="61881" y1="55303" x2="62673" y2="43333"/>
                        <a14:foregroundMark x1="60315" y1="34255" x2="59604" y2="31515"/>
                        <a14:foregroundMark x1="62673" y1="43333" x2="61591" y2="39166"/>
                        <a14:foregroundMark x1="59604" y1="31515" x2="53465" y2="26818"/>
                        <a14:foregroundMark x1="53465" y1="26818" x2="49128" y2="26623"/>
                        <a14:foregroundMark x1="45617" y1="28524" x2="43771" y2="31847"/>
                        <a14:foregroundMark x1="41683" y1="35606" x2="40396" y2="48485"/>
                        <a14:foregroundMark x1="42344" y1="52266" x2="44455" y2="56364"/>
                        <a14:foregroundMark x1="40396" y1="48485" x2="41685" y2="50988"/>
                        <a14:foregroundMark x1="44455" y1="56364" x2="45446" y2="57273"/>
                        <a14:foregroundMark x1="41782" y1="35909" x2="40891" y2="48182"/>
                        <a14:foregroundMark x1="40891" y1="48182" x2="41624" y2="51024"/>
                        <a14:foregroundMark x1="41485" y1="40303" x2="41584" y2="36970"/>
                        <a14:foregroundMark x1="41089" y1="36970" x2="40891" y2="47576"/>
                        <a14:foregroundMark x1="40891" y1="47576" x2="41089" y2="48788"/>
                        <a14:foregroundMark x1="54158" y1="26667" x2="58219" y2="27503"/>
                        <a14:foregroundMark x1="57821" y1="25355" x2="56436" y2="24545"/>
                        <a14:foregroundMark x1="56436" y1="24545" x2="57631" y2="25723"/>
                        <a14:foregroundMark x1="55248" y1="56515" x2="52178" y2="54545"/>
                        <a14:foregroundMark x1="39176" y1="66610" x2="35700" y2="69820"/>
                        <a14:foregroundMark x1="42524" y1="63518" x2="42193" y2="63824"/>
                        <a14:foregroundMark x1="45842" y1="60455" x2="42875" y2="63194"/>
                        <a14:foregroundMark x1="34941" y1="98827" x2="34950" y2="99242"/>
                        <a14:foregroundMark x1="76915" y1="69978" x2="79604" y2="72121"/>
                        <a14:foregroundMark x1="70326" y1="64727" x2="70894" y2="65179"/>
                        <a14:foregroundMark x1="60594" y1="56970" x2="69994" y2="64462"/>
                        <a14:foregroundMark x1="79604" y1="72121" x2="82277" y2="99242"/>
                        <a14:foregroundMark x1="45050" y1="62576" x2="37822" y2="67879"/>
                        <a14:foregroundMark x1="37822" y1="67879" x2="35941" y2="80606"/>
                        <a14:foregroundMark x1="35941" y1="80606" x2="36535" y2="85152"/>
                        <a14:foregroundMark x1="49901" y1="25303" x2="48020" y2="26667"/>
                        <a14:foregroundMark x1="48713" y1="25152" x2="49208" y2="24242"/>
                        <a14:foregroundMark x1="49604" y1="24242" x2="47525" y2="26970"/>
                        <a14:foregroundMark x1="59109" y1="27727" x2="59109" y2="27727"/>
                        <a14:foregroundMark x1="61485" y1="32424" x2="61485" y2="32424"/>
                        <a14:foregroundMark x1="62178" y1="33788" x2="62178" y2="33788"/>
                        <a14:foregroundMark x1="62376" y1="33030" x2="62376" y2="33030"/>
                        <a14:foregroundMark x1="61782" y1="32273" x2="61980" y2="32727"/>
                        <a14:foregroundMark x1="62376" y1="33333" x2="62376" y2="33485"/>
                        <a14:foregroundMark x1="62277" y1="33030" x2="62277" y2="33030"/>
                        <a14:foregroundMark x1="62475" y1="34242" x2="62574" y2="34697"/>
                        <a14:foregroundMark x1="61782" y1="32576" x2="62475" y2="34394"/>
                        <a14:foregroundMark x1="62475" y1="34242" x2="62673" y2="39394"/>
                        <a14:backgroundMark x1="34833" y1="85665" x2="34950" y2="95909"/>
                        <a14:backgroundMark x1="34771" y1="80208" x2="34780" y2="80957"/>
                        <a14:backgroundMark x1="34653" y1="69848" x2="34705" y2="74368"/>
                        <a14:backgroundMark x1="34950" y1="95909" x2="27129" y2="97727"/>
                        <a14:backgroundMark x1="27129" y1="97727" x2="32772" y2="87879"/>
                        <a14:backgroundMark x1="32772" y1="87879" x2="33564" y2="75909"/>
                        <a14:backgroundMark x1="34950" y1="66515" x2="36539" y2="65673"/>
                        <a14:backgroundMark x1="42117" y1="61293" x2="33960" y2="44697"/>
                        <a14:backgroundMark x1="40990" y1="55152" x2="40693" y2="55606"/>
                        <a14:backgroundMark x1="40000" y1="51970" x2="40990" y2="55758"/>
                        <a14:backgroundMark x1="38812" y1="36515" x2="42178" y2="30000"/>
                        <a14:backgroundMark x1="42178" y1="30000" x2="38713" y2="35606"/>
                        <a14:backgroundMark x1="38713" y1="35606" x2="41683" y2="28939"/>
                        <a14:backgroundMark x1="41683" y1="28939" x2="42277" y2="28485"/>
                        <a14:backgroundMark x1="43168" y1="29091" x2="42079" y2="27273"/>
                        <a14:backgroundMark x1="42772" y1="27121" x2="42970" y2="27576"/>
                        <a14:backgroundMark x1="43465" y1="28485" x2="44356" y2="27273"/>
                        <a14:backgroundMark x1="44455" y1="28333" x2="44554" y2="25909"/>
                        <a14:backgroundMark x1="49495" y1="24099" x2="51188" y2="23182"/>
                        <a14:backgroundMark x1="44752" y1="26667" x2="46556" y2="25690"/>
                        <a14:backgroundMark x1="52277" y1="25758" x2="52475" y2="23788"/>
                        <a14:backgroundMark x1="37030" y1="14394" x2="45446" y2="13636"/>
                        <a14:backgroundMark x1="45446" y1="13636" x2="38317" y2="12273"/>
                        <a14:backgroundMark x1="38317" y1="12273" x2="49208" y2="14242"/>
                        <a14:backgroundMark x1="49208" y1="14242" x2="42772" y2="19394"/>
                        <a14:backgroundMark x1="42772" y1="19394" x2="52871" y2="20758"/>
                        <a14:backgroundMark x1="52871" y1="20758" x2="46139" y2="21061"/>
                        <a14:backgroundMark x1="58317" y1="24394" x2="65545" y2="27879"/>
                        <a14:backgroundMark x1="65545" y1="27879" x2="65644" y2="28333"/>
                        <a14:backgroundMark x1="61173" y1="27727" x2="62061" y2="32022"/>
                        <a14:backgroundMark x1="60891" y1="26364" x2="61173" y2="27727"/>
                        <a14:backgroundMark x1="76436" y1="68485" x2="70495" y2="63939"/>
                        <a14:backgroundMark x1="70495" y1="63939" x2="70792" y2="5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59" r="18000"/>
          <a:stretch/>
        </p:blipFill>
        <p:spPr>
          <a:xfrm>
            <a:off x="4996591" y="3730375"/>
            <a:ext cx="2198815" cy="3127625"/>
          </a:xfrm>
          <a:prstGeom prst="rect">
            <a:avLst/>
          </a:prstGeom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C02A9A3C-8FCB-E978-3CD8-86AE9609F004}"/>
              </a:ext>
            </a:extLst>
          </p:cNvPr>
          <p:cNvSpPr txBox="1"/>
          <p:nvPr/>
        </p:nvSpPr>
        <p:spPr>
          <a:xfrm>
            <a:off x="12399591" y="137160"/>
            <a:ext cx="11926152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Főbb szerepei: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Phaedra (Jean Racine: címszerep)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Mirigy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(Vörösmarty Mihály: Csongor és Tünde)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Mina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néni, </a:t>
            </a:r>
            <a:r>
              <a:rPr lang="hu-HU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Zsani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néni (Móricz Zsigmond: Nem élhetek muzsikaszó nélkül)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Nyilas Misi (Móricz Zsigmond: Légy jó mindhalálig)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Pallagné (Kodolányi János: Vidéki történet)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York hercegné, majd Margit királyné (Shakespeare: III. Richárd)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Gertrud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(Shakespeare: Hamlet)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Karnyóné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(Csokonai: Az özvegy </a:t>
            </a:r>
            <a:r>
              <a:rPr lang="hu-HU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Karnyóné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és a két </a:t>
            </a:r>
            <a:r>
              <a:rPr lang="hu-HU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szeleburdiak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Iluska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mostohája (Kacsóh-Heltai: János vitéz)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Ljubov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hu-HU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Jarovaja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(</a:t>
            </a:r>
            <a:r>
              <a:rPr lang="hu-HU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Trenyov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: </a:t>
            </a:r>
            <a:r>
              <a:rPr lang="hu-HU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Ljubov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hu-HU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Jarovaja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C9EFC992-2AD4-AB8C-61A1-319A64060CA1}"/>
              </a:ext>
            </a:extLst>
          </p:cNvPr>
          <p:cNvSpPr txBox="1"/>
          <p:nvPr/>
        </p:nvSpPr>
        <p:spPr>
          <a:xfrm>
            <a:off x="2247047" y="6159652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4400" dirty="0">
                <a:latin typeface="Rockwell Nova Cond" panose="02060506020205020403" pitchFamily="18" charset="0"/>
              </a:rPr>
              <a:t>Mirigy: </a:t>
            </a:r>
            <a:r>
              <a:rPr lang="hu-HU" sz="4400" dirty="0" err="1">
                <a:latin typeface="Rockwell Nova Cond" panose="02060506020205020403" pitchFamily="18" charset="0"/>
              </a:rPr>
              <a:t>Gobbi</a:t>
            </a:r>
            <a:r>
              <a:rPr lang="hu-HU" sz="4400" dirty="0">
                <a:latin typeface="Rockwell Nova Cond" panose="02060506020205020403" pitchFamily="18" charset="0"/>
              </a:rPr>
              <a:t> Hilda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746F4D1C-9B7B-A9B6-6A1B-048C0F357C11}"/>
              </a:ext>
            </a:extLst>
          </p:cNvPr>
          <p:cNvSpPr txBox="1"/>
          <p:nvPr/>
        </p:nvSpPr>
        <p:spPr>
          <a:xfrm>
            <a:off x="-6443113" y="326826"/>
            <a:ext cx="653650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Miért is volt számára fontos mirigy szerepe? </a:t>
            </a:r>
            <a:r>
              <a:rPr lang="hu-HU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Gobbi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Hilda </a:t>
            </a:r>
            <a:r>
              <a:rPr lang="hu-HU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1938-ban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játszotta a boszorkányt a darabban (Németh Antal rendezése), </a:t>
            </a:r>
            <a:r>
              <a:rPr lang="hu-HU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46-ban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, Both Béla rendezésében is ő volt Mirigy, majd </a:t>
            </a:r>
            <a:r>
              <a:rPr lang="hu-HU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1952-ben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is újból ő játszotta a karaktert, és mindemellett az </a:t>
            </a:r>
            <a:r>
              <a:rPr lang="hu-HU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1976-os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hu-HU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Zsurzs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Éva által rendezett tévéfilmben is ő kapta meg Mirigy szerepét.</a:t>
            </a:r>
          </a:p>
        </p:txBody>
      </p:sp>
      <p:grpSp>
        <p:nvGrpSpPr>
          <p:cNvPr id="27" name="Csoportba foglalás 26">
            <a:extLst>
              <a:ext uri="{FF2B5EF4-FFF2-40B4-BE49-F238E27FC236}">
                <a16:creationId xmlns:a16="http://schemas.microsoft.com/office/drawing/2014/main" id="{8DD2ED78-1642-BB89-80AC-93A078DCA661}"/>
              </a:ext>
            </a:extLst>
          </p:cNvPr>
          <p:cNvGrpSpPr/>
          <p:nvPr/>
        </p:nvGrpSpPr>
        <p:grpSpPr>
          <a:xfrm>
            <a:off x="578448" y="6901809"/>
            <a:ext cx="4698846" cy="3450462"/>
            <a:chOff x="337775" y="2007208"/>
            <a:chExt cx="6160746" cy="4523966"/>
          </a:xfrm>
        </p:grpSpPr>
        <p:pic>
          <p:nvPicPr>
            <p:cNvPr id="23" name="Kép 22">
              <a:extLst>
                <a:ext uri="{FF2B5EF4-FFF2-40B4-BE49-F238E27FC236}">
                  <a16:creationId xmlns:a16="http://schemas.microsoft.com/office/drawing/2014/main" id="{2CBEC70B-EEB3-10F6-E4FD-5AA7CCC44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37775" y="2007208"/>
              <a:ext cx="3471962" cy="452396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6" name="Ábra 25" descr="Vissza egyszínű kitöltéssel">
              <a:extLst>
                <a:ext uri="{FF2B5EF4-FFF2-40B4-BE49-F238E27FC236}">
                  <a16:creationId xmlns:a16="http://schemas.microsoft.com/office/drawing/2014/main" id="{CF2CD790-E1C0-C0B1-728F-5488C56DEE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315265">
              <a:off x="2810699" y="3781962"/>
              <a:ext cx="3687822" cy="2279872"/>
            </a:xfrm>
            <a:prstGeom prst="rect">
              <a:avLst/>
            </a:prstGeom>
          </p:spPr>
        </p:pic>
        <p:sp>
          <p:nvSpPr>
            <p:cNvPr id="24" name="Szövegdoboz 23">
              <a:extLst>
                <a:ext uri="{FF2B5EF4-FFF2-40B4-BE49-F238E27FC236}">
                  <a16:creationId xmlns:a16="http://schemas.microsoft.com/office/drawing/2014/main" id="{E15484E6-E3E0-2BDF-C9B5-C1FD9AC3ACA4}"/>
                </a:ext>
              </a:extLst>
            </p:cNvPr>
            <p:cNvSpPr txBox="1"/>
            <p:nvPr/>
          </p:nvSpPr>
          <p:spPr>
            <a:xfrm rot="1047323">
              <a:off x="3757933" y="4844447"/>
              <a:ext cx="1514095" cy="52322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hu-HU" sz="2800" dirty="0">
                  <a:latin typeface="Amasis MT Pro" panose="02040504050005020304" pitchFamily="18" charset="-18"/>
                </a:rPr>
                <a:t>1952</a:t>
              </a:r>
            </a:p>
          </p:txBody>
        </p:sp>
      </p:grpSp>
      <p:grpSp>
        <p:nvGrpSpPr>
          <p:cNvPr id="40" name="Csoportba foglalás 39">
            <a:extLst>
              <a:ext uri="{FF2B5EF4-FFF2-40B4-BE49-F238E27FC236}">
                <a16:creationId xmlns:a16="http://schemas.microsoft.com/office/drawing/2014/main" id="{2AD2D18D-CD34-570F-83DE-C46752E9ABAF}"/>
              </a:ext>
            </a:extLst>
          </p:cNvPr>
          <p:cNvGrpSpPr/>
          <p:nvPr/>
        </p:nvGrpSpPr>
        <p:grpSpPr>
          <a:xfrm>
            <a:off x="10064620" y="3905597"/>
            <a:ext cx="1887348" cy="2798012"/>
            <a:chOff x="-1840480" y="4192596"/>
            <a:chExt cx="3509033" cy="5050228"/>
          </a:xfrm>
        </p:grpSpPr>
        <p:pic>
          <p:nvPicPr>
            <p:cNvPr id="32" name="Kép 31">
              <a:extLst>
                <a:ext uri="{FF2B5EF4-FFF2-40B4-BE49-F238E27FC236}">
                  <a16:creationId xmlns:a16="http://schemas.microsoft.com/office/drawing/2014/main" id="{82252939-0116-0517-D47A-FC697F882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-1649902" y="4852508"/>
              <a:ext cx="3318455" cy="439031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5" name="Szövegdoboz 34">
              <a:extLst>
                <a:ext uri="{FF2B5EF4-FFF2-40B4-BE49-F238E27FC236}">
                  <a16:creationId xmlns:a16="http://schemas.microsoft.com/office/drawing/2014/main" id="{F6A4CC21-1250-2B89-61D1-9193153EE9DB}"/>
                </a:ext>
              </a:extLst>
            </p:cNvPr>
            <p:cNvSpPr txBox="1"/>
            <p:nvPr/>
          </p:nvSpPr>
          <p:spPr>
            <a:xfrm>
              <a:off x="-1840480" y="4192596"/>
              <a:ext cx="3105513" cy="9377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u-HU" sz="3200" b="1" kern="100" dirty="0" err="1">
                  <a:latin typeface="Arial Nova Cond" panose="020B0506020202020204" pitchFamily="34" charset="0"/>
                  <a:cs typeface="Times New Roman" panose="02020603050405020304" pitchFamily="18" charset="0"/>
                </a:rPr>
                <a:t>Gertrud</a:t>
              </a:r>
              <a:endParaRPr lang="hu-HU" sz="3600" b="1" dirty="0"/>
            </a:p>
          </p:txBody>
        </p:sp>
      </p:grpSp>
      <p:grpSp>
        <p:nvGrpSpPr>
          <p:cNvPr id="41" name="Csoportba foglalás 40">
            <a:extLst>
              <a:ext uri="{FF2B5EF4-FFF2-40B4-BE49-F238E27FC236}">
                <a16:creationId xmlns:a16="http://schemas.microsoft.com/office/drawing/2014/main" id="{2B4A4DCC-3976-761D-C2C2-2F5201BBFDE3}"/>
              </a:ext>
            </a:extLst>
          </p:cNvPr>
          <p:cNvGrpSpPr/>
          <p:nvPr/>
        </p:nvGrpSpPr>
        <p:grpSpPr>
          <a:xfrm>
            <a:off x="51882" y="4073511"/>
            <a:ext cx="2860066" cy="2673526"/>
            <a:chOff x="-8614312" y="4060819"/>
            <a:chExt cx="3827834" cy="3868164"/>
          </a:xfrm>
        </p:grpSpPr>
        <p:pic>
          <p:nvPicPr>
            <p:cNvPr id="33" name="Kép 32">
              <a:extLst>
                <a:ext uri="{FF2B5EF4-FFF2-40B4-BE49-F238E27FC236}">
                  <a16:creationId xmlns:a16="http://schemas.microsoft.com/office/drawing/2014/main" id="{857EFE5E-754C-363B-F1D4-FDE3125DE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-8462577" y="4619992"/>
              <a:ext cx="2433082" cy="330899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8" name="Szövegdoboz 37">
              <a:extLst>
                <a:ext uri="{FF2B5EF4-FFF2-40B4-BE49-F238E27FC236}">
                  <a16:creationId xmlns:a16="http://schemas.microsoft.com/office/drawing/2014/main" id="{00292EAE-45F3-9896-1E84-E54EDA85EBA4}"/>
                </a:ext>
              </a:extLst>
            </p:cNvPr>
            <p:cNvSpPr txBox="1"/>
            <p:nvPr/>
          </p:nvSpPr>
          <p:spPr>
            <a:xfrm>
              <a:off x="-8614312" y="4060819"/>
              <a:ext cx="3827834" cy="7570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u-HU" sz="2800" b="1" kern="100" dirty="0" err="1">
                  <a:latin typeface="Arial Nova Cond" panose="020B0506020202020204" pitchFamily="34" charset="0"/>
                  <a:cs typeface="Times New Roman" panose="02020603050405020304" pitchFamily="18" charset="0"/>
                </a:rPr>
                <a:t>Ljubov</a:t>
              </a:r>
              <a:r>
                <a:rPr lang="hu-HU" sz="2800" b="1" kern="100" dirty="0">
                  <a:latin typeface="Arial Nova Cond" panose="020B0506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hu-HU" sz="2800" b="1" kern="100" dirty="0" err="1">
                  <a:latin typeface="Arial Nova Cond" panose="020B0506020202020204" pitchFamily="34" charset="0"/>
                  <a:cs typeface="Times New Roman" panose="02020603050405020304" pitchFamily="18" charset="0"/>
                </a:rPr>
                <a:t>Jarovaja</a:t>
              </a:r>
              <a:r>
                <a:rPr lang="hu-HU" sz="2800" b="1" kern="100" dirty="0">
                  <a:latin typeface="Arial Nova Cond" panose="020B0506020202020204" pitchFamily="34" charset="0"/>
                  <a:cs typeface="Times New Roman" panose="02020603050405020304" pitchFamily="18" charset="0"/>
                </a:rPr>
                <a:t> </a:t>
              </a:r>
              <a:endParaRPr lang="hu-HU" sz="2800" b="1" dirty="0"/>
            </a:p>
          </p:txBody>
        </p:sp>
      </p:grpSp>
      <p:grpSp>
        <p:nvGrpSpPr>
          <p:cNvPr id="45" name="Csoportba foglalás 44">
            <a:extLst>
              <a:ext uri="{FF2B5EF4-FFF2-40B4-BE49-F238E27FC236}">
                <a16:creationId xmlns:a16="http://schemas.microsoft.com/office/drawing/2014/main" id="{DFACB38E-9CEB-13D8-AA0D-922B36C7B299}"/>
              </a:ext>
            </a:extLst>
          </p:cNvPr>
          <p:cNvGrpSpPr/>
          <p:nvPr/>
        </p:nvGrpSpPr>
        <p:grpSpPr>
          <a:xfrm>
            <a:off x="6532345" y="7115129"/>
            <a:ext cx="4866235" cy="3675757"/>
            <a:chOff x="6566211" y="10085467"/>
            <a:chExt cx="4866235" cy="3675757"/>
          </a:xfrm>
        </p:grpSpPr>
        <p:pic>
          <p:nvPicPr>
            <p:cNvPr id="22" name="Kép 21" descr="A képen Emberi arc, személy, portré, mosoly látható&#10;&#10;Előfordulhat, hogy a mesterséges intelligencia által létrehozott tartalom helytelen.">
              <a:extLst>
                <a:ext uri="{FF2B5EF4-FFF2-40B4-BE49-F238E27FC236}">
                  <a16:creationId xmlns:a16="http://schemas.microsoft.com/office/drawing/2014/main" id="{198221AF-722E-841B-1C10-648277A07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7956" y="10085467"/>
              <a:ext cx="3194490" cy="337977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3" name="Ábra 42" descr="Vissza egyszínű kitöltéssel">
              <a:extLst>
                <a:ext uri="{FF2B5EF4-FFF2-40B4-BE49-F238E27FC236}">
                  <a16:creationId xmlns:a16="http://schemas.microsoft.com/office/drawing/2014/main" id="{1E1C48FA-86DB-8EAD-3D1C-09BA67260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6566211" y="11226980"/>
              <a:ext cx="2534244" cy="2534244"/>
            </a:xfrm>
            <a:prstGeom prst="rect">
              <a:avLst/>
            </a:prstGeom>
          </p:spPr>
        </p:pic>
        <p:sp>
          <p:nvSpPr>
            <p:cNvPr id="44" name="Szövegdoboz 43">
              <a:extLst>
                <a:ext uri="{FF2B5EF4-FFF2-40B4-BE49-F238E27FC236}">
                  <a16:creationId xmlns:a16="http://schemas.microsoft.com/office/drawing/2014/main" id="{154D89A5-30F0-63FD-CEB3-04503E203D8C}"/>
                </a:ext>
              </a:extLst>
            </p:cNvPr>
            <p:cNvSpPr txBox="1"/>
            <p:nvPr/>
          </p:nvSpPr>
          <p:spPr>
            <a:xfrm rot="20288214">
              <a:off x="7147456" y="12474002"/>
              <a:ext cx="1154811" cy="39906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hu-HU" sz="2800" dirty="0">
                  <a:latin typeface="Amasis MT Pro" panose="02040504050005020304" pitchFamily="18" charset="-18"/>
                </a:rPr>
                <a:t>1938</a:t>
              </a:r>
            </a:p>
          </p:txBody>
        </p:sp>
      </p:grpSp>
      <p:sp>
        <p:nvSpPr>
          <p:cNvPr id="5" name="Szövegdoboz 4">
            <a:extLst>
              <a:ext uri="{FF2B5EF4-FFF2-40B4-BE49-F238E27FC236}">
                <a16:creationId xmlns:a16="http://schemas.microsoft.com/office/drawing/2014/main" id="{66B4179C-F9A3-46CD-EC44-7466A552AB02}"/>
              </a:ext>
            </a:extLst>
          </p:cNvPr>
          <p:cNvSpPr txBox="1"/>
          <p:nvPr/>
        </p:nvSpPr>
        <p:spPr>
          <a:xfrm>
            <a:off x="1857157" y="634555"/>
            <a:ext cx="86191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Érdemes és kiváló művész, a magyar színház- és filmtörténet egyik legérdekesebb, legeredetibb és legközkedveltebb alakja.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1949-ben </a:t>
            </a:r>
            <a:r>
              <a:rPr lang="hu-HU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Kossuth-díjat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, 1950-ben </a:t>
            </a:r>
            <a:r>
              <a:rPr lang="hu-HU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Érdemes művész 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és 1955-ben pedig </a:t>
            </a:r>
            <a:r>
              <a:rPr lang="hu-HU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Kiváló művész 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díjat nyert.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1960 és 1970 között a József Attila Színház tagja volt.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1971-től 1982-ig újra a Nemzeti, majd 1982-től haláláig a Katona József Színház tagja volt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a Nemzeti Színház előtti szoborparkot díszíti </a:t>
            </a:r>
            <a:r>
              <a:rPr lang="hu-HU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Gobbi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Hilda szobra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regisztrált bemutatóinak száma: 124</a:t>
            </a:r>
          </a:p>
        </p:txBody>
      </p:sp>
    </p:spTree>
    <p:extLst>
      <p:ext uri="{BB962C8B-B14F-4D97-AF65-F5344CB8AC3E}">
        <p14:creationId xmlns:p14="http://schemas.microsoft.com/office/powerpoint/2010/main" val="32781800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-0.88581 -0.011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97" y="-5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33333E-6 L -0.93893 0.0016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53" y="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23929-AC17-CDB1-29A5-14A5F7A5A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függöny, bútorok, fedett pályás, Színházi függöny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1CBE5B00-E7EF-0C8D-0A3A-DE43DD33E3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3" t="20390" r="15397" b="24184"/>
          <a:stretch/>
        </p:blipFill>
        <p:spPr>
          <a:xfrm>
            <a:off x="0" y="-36480"/>
            <a:ext cx="12333416" cy="6861539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73B9273F-5015-CC8C-D0C6-98B23CB424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50" b="99115" l="0" r="99701">
                        <a14:foregroundMark x1="41791" y1="9292" x2="68657" y2="12832"/>
                        <a14:foregroundMark x1="68657" y1="12832" x2="75821" y2="19912"/>
                        <a14:foregroundMark x1="75821" y1="19912" x2="79403" y2="30531"/>
                        <a14:foregroundMark x1="71940" y1="34735" x2="72836" y2="42920"/>
                        <a14:foregroundMark x1="81493" y1="32743" x2="79701" y2="23230"/>
                        <a14:foregroundMark x1="79701" y1="23230" x2="68955" y2="14159"/>
                        <a14:foregroundMark x1="68955" y1="14159" x2="78209" y2="21460"/>
                        <a14:foregroundMark x1="78209" y1="21460" x2="78806" y2="22124"/>
                        <a14:foregroundMark x1="81493" y1="23894" x2="75224" y2="15265"/>
                        <a14:foregroundMark x1="75224" y1="15265" x2="61194" y2="8850"/>
                        <a14:foregroundMark x1="28358" y1="65265" x2="1194" y2="78982"/>
                        <a14:foregroundMark x1="27164" y1="65487" x2="0" y2="74558"/>
                        <a14:foregroundMark x1="27463" y1="63496" x2="0" y2="70796"/>
                        <a14:foregroundMark x1="21194" y1="75221" x2="23284" y2="90044"/>
                        <a14:foregroundMark x1="23284" y1="90044" x2="7761" y2="91814"/>
                        <a14:foregroundMark x1="7761" y1="91814" x2="20299" y2="80973"/>
                        <a14:foregroundMark x1="2388" y1="96239" x2="30149" y2="96903"/>
                        <a14:foregroundMark x1="30149" y1="96903" x2="70967" y2="93951"/>
                        <a14:foregroundMark x1="67463" y1="76327" x2="70967" y2="78024"/>
                        <a14:foregroundMark x1="71045" y1="52655" x2="67164" y2="79867"/>
                        <a14:foregroundMark x1="67164" y1="79867" x2="69254" y2="83850"/>
                        <a14:foregroundMark x1="76716" y1="71239" x2="99104" y2="80973"/>
                        <a14:foregroundMark x1="83881" y1="81195" x2="97612" y2="90708"/>
                        <a14:foregroundMark x1="83284" y1="90487" x2="94328" y2="95354"/>
                        <a14:foregroundMark x1="66866" y1="89602" x2="82687" y2="84513"/>
                        <a14:foregroundMark x1="77015" y1="79204" x2="78507" y2="87168"/>
                        <a14:foregroundMark x1="74328" y1="75442" x2="81791" y2="78097"/>
                        <a14:foregroundMark x1="93134" y1="89823" x2="85672" y2="97124"/>
                        <a14:foregroundMark x1="70448" y1="95354" x2="99701" y2="94690"/>
                        <a14:foregroundMark x1="99701" y1="94690" x2="99701" y2="94690"/>
                        <a14:foregroundMark x1="72537" y1="87168" x2="98806" y2="96239"/>
                        <a14:foregroundMark x1="98806" y1="96239" x2="98209" y2="95575"/>
                        <a14:foregroundMark x1="89254" y1="90487" x2="99701" y2="99115"/>
                        <a14:foregroundMark x1="55224" y1="51327" x2="53731" y2="57522"/>
                        <a14:foregroundMark x1="52537" y1="51991" x2="53731" y2="58628"/>
                        <a14:foregroundMark x1="51940" y1="55973" x2="43582" y2="55752"/>
                        <a14:backgroundMark x1="88806" y1="71192" x2="75796" y2="64088"/>
                        <a14:backgroundMark x1="76222" y1="61099" x2="80597" y2="43363"/>
                        <a14:backgroundMark x1="80597" y1="43363" x2="85672" y2="35398"/>
                        <a14:backgroundMark x1="85672" y1="35398" x2="97612" y2="38274"/>
                        <a14:backgroundMark x1="97612" y1="38274" x2="87761" y2="50885"/>
                        <a14:backgroundMark x1="87761" y1="50885" x2="87761" y2="51770"/>
                        <a14:backgroundMark x1="77313" y1="66593" x2="77313" y2="70779"/>
                        <a14:backgroundMark x1="75724" y1="64593" x2="79701" y2="61504"/>
                        <a14:backgroundMark x1="75777" y1="64225" x2="78968" y2="695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294" y="25557140"/>
            <a:ext cx="1637411" cy="2209283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28B926BF-D684-A7E0-6BFE-227692DECF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91" b="99636" l="8219" r="94521">
                        <a14:foregroundMark x1="40000" y1="9091" x2="53973" y2="9091"/>
                        <a14:foregroundMark x1="53973" y1="9091" x2="56712" y2="10545"/>
                        <a14:foregroundMark x1="30685" y1="28000" x2="45479" y2="27091"/>
                        <a14:foregroundMark x1="45479" y1="27091" x2="50959" y2="28000"/>
                        <a14:foregroundMark x1="19726" y1="57273" x2="13425" y2="67273"/>
                        <a14:foregroundMark x1="13425" y1="67273" x2="31233" y2="68909"/>
                        <a14:foregroundMark x1="31233" y1="68909" x2="47671" y2="68182"/>
                        <a14:foregroundMark x1="47671" y1="68182" x2="83836" y2="70909"/>
                        <a14:foregroundMark x1="83836" y1="70909" x2="90685" y2="61636"/>
                        <a14:foregroundMark x1="90685" y1="61636" x2="78082" y2="57273"/>
                        <a14:foregroundMark x1="92055" y1="62727" x2="99452" y2="81818"/>
                        <a14:foregroundMark x1="99452" y1="81818" x2="83014" y2="95455"/>
                        <a14:foregroundMark x1="83014" y1="95455" x2="69589" y2="99273"/>
                        <a14:foregroundMark x1="79452" y1="77636" x2="59178" y2="88727"/>
                        <a14:foregroundMark x1="59178" y1="88727" x2="80274" y2="71273"/>
                        <a14:foregroundMark x1="12329" y1="70364" x2="8493" y2="99818"/>
                        <a14:foregroundMark x1="52055" y1="77091" x2="21918" y2="88909"/>
                        <a14:foregroundMark x1="21918" y1="88909" x2="26575" y2="75091"/>
                        <a14:foregroundMark x1="26575" y1="75091" x2="52603" y2="66545"/>
                        <a14:foregroundMark x1="52603" y1="66545" x2="52055" y2="81091"/>
                        <a14:foregroundMark x1="52055" y1="81091" x2="59452" y2="78182"/>
                        <a14:foregroundMark x1="23288" y1="77091" x2="31507" y2="76727"/>
                        <a14:foregroundMark x1="36164" y1="78545" x2="34795" y2="81818"/>
                        <a14:foregroundMark x1="91233" y1="71273" x2="94521" y2="98364"/>
                        <a14:foregroundMark x1="83288" y1="80909" x2="83014" y2="81273"/>
                        <a14:foregroundMark x1="84658" y1="82000" x2="81096" y2="84182"/>
                        <a14:foregroundMark x1="65753" y1="80727" x2="54795" y2="81273"/>
                        <a14:foregroundMark x1="83562" y1="81455" x2="86301" y2="82909"/>
                        <a14:foregroundMark x1="39178" y1="77818" x2="23014" y2="72909"/>
                        <a14:foregroundMark x1="24110" y1="76909" x2="20548" y2="75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270" y="3160651"/>
            <a:ext cx="2474821" cy="3729183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22D2511D-1F72-FA23-5A44-081D62189E86}"/>
              </a:ext>
            </a:extLst>
          </p:cNvPr>
          <p:cNvSpPr txBox="1"/>
          <p:nvPr/>
        </p:nvSpPr>
        <p:spPr>
          <a:xfrm>
            <a:off x="4136484" y="3608446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4400" dirty="0">
                <a:latin typeface="Rockwell Nova Cond" panose="02060506020205020403" pitchFamily="18" charset="0"/>
              </a:rPr>
              <a:t>Mirigy: </a:t>
            </a:r>
            <a:r>
              <a:rPr lang="hu-HU" sz="4400" dirty="0" err="1">
                <a:latin typeface="Rockwell Nova Cond" panose="02060506020205020403" pitchFamily="18" charset="0"/>
              </a:rPr>
              <a:t>Gobbi</a:t>
            </a:r>
            <a:r>
              <a:rPr lang="hu-HU" sz="4400" dirty="0">
                <a:latin typeface="Rockwell Nova Cond" panose="02060506020205020403" pitchFamily="18" charset="0"/>
              </a:rPr>
              <a:t> Hilda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C4E8816C-0E8F-A8F2-ABFD-098DB65A78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981" l="1089" r="98445">
                        <a14:foregroundMark x1="12597" y1="2505" x2="12490" y2="14369"/>
                        <a14:foregroundMark x1="11999" y1="20202" x2="1555" y2="33141"/>
                        <a14:foregroundMark x1="1555" y1="33141" x2="1555" y2="33141"/>
                        <a14:foregroundMark x1="6065" y1="9441" x2="13955" y2="48170"/>
                        <a14:foregroundMark x1="10886" y1="44894" x2="11820" y2="63391"/>
                        <a14:foregroundMark x1="11820" y1="63391" x2="11820" y2="63776"/>
                        <a14:foregroundMark x1="1555" y1="4046" x2="1866" y2="71676"/>
                        <a14:foregroundMark x1="1244" y1="72254" x2="3621" y2="73358"/>
                        <a14:foregroundMark x1="10811" y1="73259" x2="13375" y2="67437"/>
                        <a14:foregroundMark x1="13375" y1="67437" x2="13375" y2="60116"/>
                        <a14:foregroundMark x1="5910" y1="68593" x2="5599" y2="32370"/>
                        <a14:foregroundMark x1="5599" y1="32370" x2="5443" y2="31985"/>
                        <a14:foregroundMark x1="3421" y1="49133" x2="3421" y2="55877"/>
                        <a14:foregroundMark x1="2799" y1="52601" x2="2799" y2="55684"/>
                        <a14:foregroundMark x1="3577" y1="41618" x2="4355" y2="35067"/>
                        <a14:foregroundMark x1="3577" y1="27168" x2="4355" y2="0"/>
                        <a14:foregroundMark x1="6687" y1="21002" x2="7621" y2="193"/>
                        <a14:foregroundMark x1="7621" y1="193" x2="7621" y2="193"/>
                        <a14:foregroundMark x1="8865" y1="57996" x2="8865" y2="29287"/>
                        <a14:foregroundMark x1="5599" y1="4624" x2="4821" y2="28516"/>
                        <a14:foregroundMark x1="11198" y1="4432" x2="11198" y2="18497"/>
                        <a14:foregroundMark x1="3266" y1="2505" x2="3733" y2="16378"/>
                        <a14:foregroundMark x1="94557" y1="74759" x2="98445" y2="65896"/>
                        <a14:foregroundMark x1="98445" y1="65896" x2="96734" y2="36031"/>
                        <a14:foregroundMark x1="13219" y1="72832" x2="13686" y2="72832"/>
                        <a14:foregroundMark x1="13841" y1="72832" x2="13375" y2="65896"/>
                        <a14:foregroundMark x1="13375" y1="65896" x2="13375" y2="65896"/>
                        <a14:foregroundMark x1="14152" y1="68208" x2="13841" y2="64933"/>
                        <a14:foregroundMark x1="13841" y1="64933" x2="13841" y2="64933"/>
                        <a14:foregroundMark x1="13841" y1="64933" x2="13686" y2="71484"/>
                        <a14:backgroundMark x1="46034" y1="49133" x2="46034" y2="49133"/>
                        <a14:backgroundMark x1="15801" y1="13799" x2="25972" y2="74952"/>
                        <a14:backgroundMark x1="25972" y1="74952" x2="40591" y2="73025"/>
                        <a14:backgroundMark x1="40591" y1="73025" x2="55988" y2="62620"/>
                        <a14:backgroundMark x1="55988" y1="62620" x2="65630" y2="62428"/>
                        <a14:backgroundMark x1="65630" y1="62428" x2="72317" y2="63198"/>
                        <a14:backgroundMark x1="72317" y1="63198" x2="79938" y2="38150"/>
                        <a14:backgroundMark x1="79938" y1="38150" x2="67030" y2="13102"/>
                        <a14:backgroundMark x1="67030" y1="13102" x2="30016" y2="19268"/>
                        <a14:backgroundMark x1="30016" y1="19268" x2="37636" y2="69557"/>
                        <a14:backgroundMark x1="37636" y1="69557" x2="50389" y2="65896"/>
                        <a14:backgroundMark x1="34681" y1="18497" x2="41369" y2="46243"/>
                        <a14:backgroundMark x1="41369" y1="46243" x2="74184" y2="57611"/>
                        <a14:backgroundMark x1="74184" y1="57611" x2="64541" y2="24855"/>
                        <a14:backgroundMark x1="64541" y1="24855" x2="32659" y2="45665"/>
                        <a14:backgroundMark x1="32659" y1="45665" x2="43235" y2="60501"/>
                        <a14:backgroundMark x1="43235" y1="60501" x2="45257" y2="58767"/>
                        <a14:backgroundMark x1="14910" y1="71528" x2="16330" y2="77842"/>
                        <a14:backgroundMark x1="15189" y1="72772" x2="14909" y2="71528"/>
                        <a14:backgroundMark x1="16330" y1="77842" x2="80560" y2="67245"/>
                        <a14:backgroundMark x1="80560" y1="67245" x2="84914" y2="71869"/>
                        <a14:backgroundMark x1="84914" y1="71869" x2="66096" y2="83815"/>
                        <a14:backgroundMark x1="66096" y1="83815" x2="47745" y2="76879"/>
                        <a14:backgroundMark x1="47745" y1="76879" x2="46501" y2="75530"/>
                        <a14:backgroundMark x1="51166" y1="75530" x2="56299" y2="82081"/>
                        <a14:backgroundMark x1="56299" y1="82081" x2="68429" y2="82852"/>
                        <a14:backgroundMark x1="68429" y1="82852" x2="76516" y2="73218"/>
                        <a14:backgroundMark x1="76516" y1="73218" x2="65008" y2="71098"/>
                        <a14:backgroundMark x1="65008" y1="71098" x2="60809" y2="72640"/>
                        <a14:backgroundMark x1="25816" y1="50867" x2="14775" y2="56305"/>
                        <a14:backgroundMark x1="17121" y1="66128" x2="23484" y2="79576"/>
                        <a14:backgroundMark x1="15050" y1="61752" x2="16555" y2="64933"/>
                        <a14:backgroundMark x1="23484" y1="79576" x2="32037" y2="59923"/>
                        <a14:backgroundMark x1="32037" y1="59923" x2="23328" y2="52987"/>
                        <a14:backgroundMark x1="57387" y1="65896" x2="35770" y2="71676"/>
                        <a14:backgroundMark x1="35770" y1="71676" x2="34215" y2="81310"/>
                        <a14:backgroundMark x1="34215" y1="81310" x2="54743" y2="76686"/>
                        <a14:backgroundMark x1="54743" y1="76686" x2="54588" y2="76108"/>
                        <a14:backgroundMark x1="62830" y1="74566" x2="55054" y2="82659"/>
                        <a14:backgroundMark x1="55054" y1="82659" x2="65008" y2="86898"/>
                        <a14:backgroundMark x1="65008" y1="86898" x2="63764" y2="76108"/>
                        <a14:backgroundMark x1="63764" y1="76108" x2="57076" y2="77264"/>
                        <a14:backgroundMark x1="57076" y1="77264" x2="57076" y2="77264"/>
                        <a14:backgroundMark x1="61431" y1="65318" x2="66874" y2="65511"/>
                        <a14:backgroundMark x1="66874" y1="65511" x2="67030" y2="65896"/>
                        <a14:backgroundMark x1="42613" y1="77264" x2="37636" y2="81503"/>
                        <a14:backgroundMark x1="46967" y1="64933" x2="41369" y2="65703"/>
                        <a14:backgroundMark x1="74495" y1="78805" x2="81026" y2="78227"/>
                        <a14:backgroundMark x1="77760" y1="79191" x2="75583" y2="79576"/>
                        <a14:backgroundMark x1="16952" y1="15414" x2="19285" y2="67052"/>
                        <a14:backgroundMark x1="19285" y1="67052" x2="50855" y2="72832"/>
                        <a14:backgroundMark x1="50855" y1="72832" x2="67341" y2="70713"/>
                        <a14:backgroundMark x1="67341" y1="70713" x2="72939" y2="70713"/>
                        <a14:backgroundMark x1="72939" y1="70713" x2="78538" y2="70328"/>
                        <a14:backgroundMark x1="78538" y1="70328" x2="79160" y2="59345"/>
                        <a14:backgroundMark x1="79160" y1="59345" x2="77760" y2="21580"/>
                        <a14:backgroundMark x1="77760" y1="21580" x2="73250" y2="8478"/>
                        <a14:backgroundMark x1="73250" y1="8478" x2="58476" y2="578"/>
                        <a14:backgroundMark x1="58476" y1="578" x2="27994" y2="10597"/>
                        <a14:backgroundMark x1="27994" y1="10597" x2="16796" y2="14836"/>
                        <a14:backgroundMark x1="70140" y1="3276" x2="79160" y2="10405"/>
                        <a14:backgroundMark x1="79160" y1="10405" x2="82893" y2="41811"/>
                        <a14:backgroundMark x1="82893" y1="41811" x2="82271" y2="70135"/>
                        <a14:backgroundMark x1="96734" y1="77071" x2="84448" y2="75915"/>
                        <a14:backgroundMark x1="95023" y1="78227" x2="99222" y2="79576"/>
                        <a14:backgroundMark x1="99222" y1="79576" x2="99844" y2="78613"/>
                        <a14:backgroundMark x1="95645" y1="77071" x2="99689" y2="75915"/>
                        <a14:backgroundMark x1="99689" y1="75915" x2="99689" y2="75915"/>
                        <a14:backgroundMark x1="14152" y1="76686" x2="156" y2="76879"/>
                        <a14:backgroundMark x1="14619" y1="48170" x2="14619" y2="51638"/>
                        <a14:backgroundMark x1="16174" y1="14258" x2="15241" y2="32370"/>
                        <a14:backgroundMark x1="15552" y1="14451" x2="15241" y2="32177"/>
                        <a14:backgroundMark x1="15397" y1="15607" x2="15086" y2="31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0600" b="22171"/>
          <a:stretch/>
        </p:blipFill>
        <p:spPr>
          <a:xfrm>
            <a:off x="-2068607" y="-3539"/>
            <a:ext cx="2392680" cy="6720840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4F571414-1CE8-A4A5-8944-AA9512D2DE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981" l="1089" r="98445">
                        <a14:foregroundMark x1="12597" y1="2505" x2="12490" y2="14369"/>
                        <a14:foregroundMark x1="11999" y1="20202" x2="1555" y2="33141"/>
                        <a14:foregroundMark x1="1555" y1="33141" x2="1555" y2="33141"/>
                        <a14:foregroundMark x1="6065" y1="9441" x2="13955" y2="48170"/>
                        <a14:foregroundMark x1="10886" y1="44894" x2="11820" y2="63391"/>
                        <a14:foregroundMark x1="11820" y1="63391" x2="11820" y2="63776"/>
                        <a14:foregroundMark x1="1555" y1="4046" x2="1866" y2="71676"/>
                        <a14:foregroundMark x1="1244" y1="72254" x2="3621" y2="73358"/>
                        <a14:foregroundMark x1="10811" y1="73259" x2="13375" y2="67437"/>
                        <a14:foregroundMark x1="13375" y1="67437" x2="13375" y2="60116"/>
                        <a14:foregroundMark x1="5910" y1="68593" x2="5599" y2="32370"/>
                        <a14:foregroundMark x1="5599" y1="32370" x2="5443" y2="31985"/>
                        <a14:foregroundMark x1="3421" y1="49133" x2="3421" y2="55877"/>
                        <a14:foregroundMark x1="2799" y1="52601" x2="2799" y2="55684"/>
                        <a14:foregroundMark x1="3577" y1="41618" x2="4355" y2="35067"/>
                        <a14:foregroundMark x1="3577" y1="27168" x2="4355" y2="0"/>
                        <a14:foregroundMark x1="6687" y1="21002" x2="7621" y2="193"/>
                        <a14:foregroundMark x1="7621" y1="193" x2="7621" y2="193"/>
                        <a14:foregroundMark x1="8865" y1="57996" x2="8865" y2="29287"/>
                        <a14:foregroundMark x1="5599" y1="4624" x2="4821" y2="28516"/>
                        <a14:foregroundMark x1="11198" y1="4432" x2="11198" y2="18497"/>
                        <a14:foregroundMark x1="3266" y1="2505" x2="3733" y2="16378"/>
                        <a14:foregroundMark x1="94557" y1="74759" x2="98445" y2="65896"/>
                        <a14:foregroundMark x1="98445" y1="65896" x2="96734" y2="36031"/>
                        <a14:foregroundMark x1="13219" y1="72832" x2="13686" y2="72832"/>
                        <a14:foregroundMark x1="13841" y1="72832" x2="13375" y2="65896"/>
                        <a14:foregroundMark x1="13375" y1="65896" x2="13375" y2="65896"/>
                        <a14:foregroundMark x1="14152" y1="68208" x2="13841" y2="64933"/>
                        <a14:foregroundMark x1="13841" y1="64933" x2="13841" y2="64933"/>
                        <a14:foregroundMark x1="13841" y1="64933" x2="13686" y2="71484"/>
                        <a14:backgroundMark x1="46034" y1="49133" x2="46034" y2="49133"/>
                        <a14:backgroundMark x1="15801" y1="13799" x2="25972" y2="74952"/>
                        <a14:backgroundMark x1="25972" y1="74952" x2="40591" y2="73025"/>
                        <a14:backgroundMark x1="40591" y1="73025" x2="55988" y2="62620"/>
                        <a14:backgroundMark x1="55988" y1="62620" x2="65630" y2="62428"/>
                        <a14:backgroundMark x1="65630" y1="62428" x2="72317" y2="63198"/>
                        <a14:backgroundMark x1="72317" y1="63198" x2="79938" y2="38150"/>
                        <a14:backgroundMark x1="79938" y1="38150" x2="67030" y2="13102"/>
                        <a14:backgroundMark x1="67030" y1="13102" x2="30016" y2="19268"/>
                        <a14:backgroundMark x1="30016" y1="19268" x2="37636" y2="69557"/>
                        <a14:backgroundMark x1="37636" y1="69557" x2="50389" y2="65896"/>
                        <a14:backgroundMark x1="34681" y1="18497" x2="41369" y2="46243"/>
                        <a14:backgroundMark x1="41369" y1="46243" x2="74184" y2="57611"/>
                        <a14:backgroundMark x1="74184" y1="57611" x2="64541" y2="24855"/>
                        <a14:backgroundMark x1="64541" y1="24855" x2="32659" y2="45665"/>
                        <a14:backgroundMark x1="32659" y1="45665" x2="43235" y2="60501"/>
                        <a14:backgroundMark x1="43235" y1="60501" x2="45257" y2="58767"/>
                        <a14:backgroundMark x1="14910" y1="71528" x2="16330" y2="77842"/>
                        <a14:backgroundMark x1="15189" y1="72772" x2="14909" y2="71528"/>
                        <a14:backgroundMark x1="16330" y1="77842" x2="80560" y2="67245"/>
                        <a14:backgroundMark x1="80560" y1="67245" x2="84914" y2="71869"/>
                        <a14:backgroundMark x1="84914" y1="71869" x2="66096" y2="83815"/>
                        <a14:backgroundMark x1="66096" y1="83815" x2="47745" y2="76879"/>
                        <a14:backgroundMark x1="47745" y1="76879" x2="46501" y2="75530"/>
                        <a14:backgroundMark x1="51166" y1="75530" x2="56299" y2="82081"/>
                        <a14:backgroundMark x1="56299" y1="82081" x2="68429" y2="82852"/>
                        <a14:backgroundMark x1="68429" y1="82852" x2="76516" y2="73218"/>
                        <a14:backgroundMark x1="76516" y1="73218" x2="65008" y2="71098"/>
                        <a14:backgroundMark x1="65008" y1="71098" x2="60809" y2="72640"/>
                        <a14:backgroundMark x1="25816" y1="50867" x2="14775" y2="56305"/>
                        <a14:backgroundMark x1="17121" y1="66128" x2="23484" y2="79576"/>
                        <a14:backgroundMark x1="15050" y1="61752" x2="16555" y2="64933"/>
                        <a14:backgroundMark x1="23484" y1="79576" x2="32037" y2="59923"/>
                        <a14:backgroundMark x1="32037" y1="59923" x2="23328" y2="52987"/>
                        <a14:backgroundMark x1="57387" y1="65896" x2="35770" y2="71676"/>
                        <a14:backgroundMark x1="35770" y1="71676" x2="34215" y2="81310"/>
                        <a14:backgroundMark x1="34215" y1="81310" x2="54743" y2="76686"/>
                        <a14:backgroundMark x1="54743" y1="76686" x2="54588" y2="76108"/>
                        <a14:backgroundMark x1="62830" y1="74566" x2="55054" y2="82659"/>
                        <a14:backgroundMark x1="55054" y1="82659" x2="65008" y2="86898"/>
                        <a14:backgroundMark x1="65008" y1="86898" x2="63764" y2="76108"/>
                        <a14:backgroundMark x1="63764" y1="76108" x2="57076" y2="77264"/>
                        <a14:backgroundMark x1="57076" y1="77264" x2="57076" y2="77264"/>
                        <a14:backgroundMark x1="61431" y1="65318" x2="66874" y2="65511"/>
                        <a14:backgroundMark x1="66874" y1="65511" x2="67030" y2="65896"/>
                        <a14:backgroundMark x1="42613" y1="77264" x2="37636" y2="81503"/>
                        <a14:backgroundMark x1="46967" y1="64933" x2="41369" y2="65703"/>
                        <a14:backgroundMark x1="74495" y1="78805" x2="81026" y2="78227"/>
                        <a14:backgroundMark x1="77760" y1="79191" x2="75583" y2="79576"/>
                        <a14:backgroundMark x1="16952" y1="15414" x2="19285" y2="67052"/>
                        <a14:backgroundMark x1="19285" y1="67052" x2="50855" y2="72832"/>
                        <a14:backgroundMark x1="50855" y1="72832" x2="67341" y2="70713"/>
                        <a14:backgroundMark x1="67341" y1="70713" x2="72939" y2="70713"/>
                        <a14:backgroundMark x1="72939" y1="70713" x2="78538" y2="70328"/>
                        <a14:backgroundMark x1="78538" y1="70328" x2="79160" y2="59345"/>
                        <a14:backgroundMark x1="79160" y1="59345" x2="77760" y2="21580"/>
                        <a14:backgroundMark x1="77760" y1="21580" x2="73250" y2="8478"/>
                        <a14:backgroundMark x1="73250" y1="8478" x2="58476" y2="578"/>
                        <a14:backgroundMark x1="58476" y1="578" x2="27994" y2="10597"/>
                        <a14:backgroundMark x1="27994" y1="10597" x2="16796" y2="14836"/>
                        <a14:backgroundMark x1="70140" y1="3276" x2="79160" y2="10405"/>
                        <a14:backgroundMark x1="79160" y1="10405" x2="82893" y2="41811"/>
                        <a14:backgroundMark x1="82893" y1="41811" x2="82271" y2="70135"/>
                        <a14:backgroundMark x1="96734" y1="77071" x2="84448" y2="75915"/>
                        <a14:backgroundMark x1="95023" y1="78227" x2="99222" y2="79576"/>
                        <a14:backgroundMark x1="99222" y1="79576" x2="99844" y2="78613"/>
                        <a14:backgroundMark x1="95645" y1="77071" x2="99689" y2="75915"/>
                        <a14:backgroundMark x1="99689" y1="75915" x2="99689" y2="75915"/>
                        <a14:backgroundMark x1="14152" y1="76686" x2="156" y2="76879"/>
                        <a14:backgroundMark x1="14619" y1="48170" x2="14619" y2="51638"/>
                        <a14:backgroundMark x1="16174" y1="14258" x2="15241" y2="32370"/>
                        <a14:backgroundMark x1="15552" y1="14451" x2="15241" y2="32177"/>
                        <a14:backgroundMark x1="15397" y1="15607" x2="15086" y2="31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23" b="22171"/>
          <a:stretch/>
        </p:blipFill>
        <p:spPr>
          <a:xfrm>
            <a:off x="11218456" y="0"/>
            <a:ext cx="3006535" cy="6720840"/>
          </a:xfrm>
          <a:prstGeom prst="rect">
            <a:avLst/>
          </a:prstGeom>
        </p:spPr>
      </p:pic>
      <p:pic>
        <p:nvPicPr>
          <p:cNvPr id="15" name="Kép 14" descr="A képen könyv, Emberi arc, személy, fedett pályá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C8E7A528-B70F-14B6-3095-3AB071EEED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9242" l="10000" r="90000">
                        <a14:foregroundMark x1="61881" y1="55303" x2="62673" y2="43333"/>
                        <a14:foregroundMark x1="60315" y1="34255" x2="59604" y2="31515"/>
                        <a14:foregroundMark x1="62673" y1="43333" x2="61591" y2="39166"/>
                        <a14:foregroundMark x1="59604" y1="31515" x2="53465" y2="26818"/>
                        <a14:foregroundMark x1="53465" y1="26818" x2="49128" y2="26623"/>
                        <a14:foregroundMark x1="45617" y1="28524" x2="43771" y2="31847"/>
                        <a14:foregroundMark x1="41683" y1="35606" x2="40396" y2="48485"/>
                        <a14:foregroundMark x1="42344" y1="52266" x2="44455" y2="56364"/>
                        <a14:foregroundMark x1="40396" y1="48485" x2="41685" y2="50988"/>
                        <a14:foregroundMark x1="44455" y1="56364" x2="45446" y2="57273"/>
                        <a14:foregroundMark x1="41782" y1="35909" x2="40891" y2="48182"/>
                        <a14:foregroundMark x1="40891" y1="48182" x2="41624" y2="51024"/>
                        <a14:foregroundMark x1="41485" y1="40303" x2="41584" y2="36970"/>
                        <a14:foregroundMark x1="41089" y1="36970" x2="40891" y2="47576"/>
                        <a14:foregroundMark x1="40891" y1="47576" x2="41089" y2="48788"/>
                        <a14:foregroundMark x1="54158" y1="26667" x2="58219" y2="27503"/>
                        <a14:foregroundMark x1="57821" y1="25355" x2="56436" y2="24545"/>
                        <a14:foregroundMark x1="56436" y1="24545" x2="57631" y2="25723"/>
                        <a14:foregroundMark x1="55248" y1="56515" x2="52178" y2="54545"/>
                        <a14:foregroundMark x1="39176" y1="66610" x2="35700" y2="69820"/>
                        <a14:foregroundMark x1="42524" y1="63518" x2="42193" y2="63824"/>
                        <a14:foregroundMark x1="45842" y1="60455" x2="42875" y2="63194"/>
                        <a14:foregroundMark x1="34941" y1="98827" x2="34950" y2="99242"/>
                        <a14:foregroundMark x1="76915" y1="69978" x2="79604" y2="72121"/>
                        <a14:foregroundMark x1="70326" y1="64727" x2="70894" y2="65179"/>
                        <a14:foregroundMark x1="60594" y1="56970" x2="69994" y2="64462"/>
                        <a14:foregroundMark x1="79604" y1="72121" x2="82277" y2="99242"/>
                        <a14:foregroundMark x1="45050" y1="62576" x2="37822" y2="67879"/>
                        <a14:foregroundMark x1="37822" y1="67879" x2="35941" y2="80606"/>
                        <a14:foregroundMark x1="35941" y1="80606" x2="36535" y2="85152"/>
                        <a14:foregroundMark x1="49901" y1="25303" x2="48020" y2="26667"/>
                        <a14:foregroundMark x1="48713" y1="25152" x2="49208" y2="24242"/>
                        <a14:foregroundMark x1="49604" y1="24242" x2="47525" y2="26970"/>
                        <a14:foregroundMark x1="59109" y1="27727" x2="59109" y2="27727"/>
                        <a14:foregroundMark x1="61485" y1="32424" x2="61485" y2="32424"/>
                        <a14:foregroundMark x1="62178" y1="33788" x2="62178" y2="33788"/>
                        <a14:foregroundMark x1="62376" y1="33030" x2="62376" y2="33030"/>
                        <a14:foregroundMark x1="61782" y1="32273" x2="61980" y2="32727"/>
                        <a14:foregroundMark x1="62376" y1="33333" x2="62376" y2="33485"/>
                        <a14:foregroundMark x1="62277" y1="33030" x2="62277" y2="33030"/>
                        <a14:foregroundMark x1="62475" y1="34242" x2="62574" y2="34697"/>
                        <a14:foregroundMark x1="61782" y1="32576" x2="62475" y2="34394"/>
                        <a14:foregroundMark x1="62475" y1="34242" x2="62673" y2="39394"/>
                        <a14:backgroundMark x1="34833" y1="85665" x2="34950" y2="95909"/>
                        <a14:backgroundMark x1="34771" y1="80208" x2="34780" y2="80957"/>
                        <a14:backgroundMark x1="34653" y1="69848" x2="34705" y2="74368"/>
                        <a14:backgroundMark x1="34950" y1="95909" x2="27129" y2="97727"/>
                        <a14:backgroundMark x1="27129" y1="97727" x2="32772" y2="87879"/>
                        <a14:backgroundMark x1="32772" y1="87879" x2="33564" y2="75909"/>
                        <a14:backgroundMark x1="34950" y1="66515" x2="36539" y2="65673"/>
                        <a14:backgroundMark x1="42117" y1="61293" x2="33960" y2="44697"/>
                        <a14:backgroundMark x1="40990" y1="55152" x2="40693" y2="55606"/>
                        <a14:backgroundMark x1="40000" y1="51970" x2="40990" y2="55758"/>
                        <a14:backgroundMark x1="38812" y1="36515" x2="42178" y2="30000"/>
                        <a14:backgroundMark x1="42178" y1="30000" x2="38713" y2="35606"/>
                        <a14:backgroundMark x1="38713" y1="35606" x2="41683" y2="28939"/>
                        <a14:backgroundMark x1="41683" y1="28939" x2="42277" y2="28485"/>
                        <a14:backgroundMark x1="43168" y1="29091" x2="42079" y2="27273"/>
                        <a14:backgroundMark x1="42772" y1="27121" x2="42970" y2="27576"/>
                        <a14:backgroundMark x1="43465" y1="28485" x2="44356" y2="27273"/>
                        <a14:backgroundMark x1="44455" y1="28333" x2="44554" y2="25909"/>
                        <a14:backgroundMark x1="49495" y1="24099" x2="51188" y2="23182"/>
                        <a14:backgroundMark x1="44752" y1="26667" x2="46556" y2="25690"/>
                        <a14:backgroundMark x1="52277" y1="25758" x2="52475" y2="23788"/>
                        <a14:backgroundMark x1="37030" y1="14394" x2="45446" y2="13636"/>
                        <a14:backgroundMark x1="45446" y1="13636" x2="38317" y2="12273"/>
                        <a14:backgroundMark x1="38317" y1="12273" x2="49208" y2="14242"/>
                        <a14:backgroundMark x1="49208" y1="14242" x2="42772" y2="19394"/>
                        <a14:backgroundMark x1="42772" y1="19394" x2="52871" y2="20758"/>
                        <a14:backgroundMark x1="52871" y1="20758" x2="46139" y2="21061"/>
                        <a14:backgroundMark x1="58317" y1="24394" x2="65545" y2="27879"/>
                        <a14:backgroundMark x1="65545" y1="27879" x2="65644" y2="28333"/>
                        <a14:backgroundMark x1="61173" y1="27727" x2="62061" y2="32022"/>
                        <a14:backgroundMark x1="60891" y1="26364" x2="61173" y2="27727"/>
                        <a14:backgroundMark x1="76436" y1="68485" x2="70495" y2="63939"/>
                        <a14:backgroundMark x1="70495" y1="63939" x2="70792" y2="5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59" r="18000"/>
          <a:stretch/>
        </p:blipFill>
        <p:spPr>
          <a:xfrm>
            <a:off x="4996591" y="3730375"/>
            <a:ext cx="2198815" cy="3127625"/>
          </a:xfrm>
          <a:prstGeom prst="rect">
            <a:avLst/>
          </a:prstGeom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FEA9AD9C-AD95-1F36-723C-CB97BF86EDF3}"/>
              </a:ext>
            </a:extLst>
          </p:cNvPr>
          <p:cNvSpPr txBox="1"/>
          <p:nvPr/>
        </p:nvSpPr>
        <p:spPr>
          <a:xfrm>
            <a:off x="1232330" y="-5061161"/>
            <a:ext cx="11926152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Főbb szerepei: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Phaedra (Jean Racine: címszerep)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Mirigy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(Vörösmarty Mihály: Csongor és Tünde)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Mina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néni, </a:t>
            </a:r>
            <a:r>
              <a:rPr lang="hu-HU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Zsani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néni (Móricz Zsigmond: Nem élhetek muzsikaszó nélkül)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Nyilas Misi (Móricz Zsigmond: Légy jó mindhalálig)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Pallagné (Kodolányi János: Vidéki történet)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York hercegné, majd Margit királyné (Shakespeare: III. Richárd)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Gertrud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(Shakespeare: Hamlet)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Karnyóné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(Csokonai: Az özvegy </a:t>
            </a:r>
            <a:r>
              <a:rPr lang="hu-HU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Karnyóné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és a két </a:t>
            </a:r>
            <a:r>
              <a:rPr lang="hu-HU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szeleburdiak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Iluska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mostohája (Kacsóh-Heltai: János vitéz)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Ljubov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hu-HU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Jarovaja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(</a:t>
            </a:r>
            <a:r>
              <a:rPr lang="hu-HU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Trenyov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: </a:t>
            </a:r>
            <a:r>
              <a:rPr lang="hu-HU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Ljubov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hu-HU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Jarovaja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B4B3CD53-D2B9-2DAB-DB84-4155F6DD3243}"/>
              </a:ext>
            </a:extLst>
          </p:cNvPr>
          <p:cNvSpPr txBox="1"/>
          <p:nvPr/>
        </p:nvSpPr>
        <p:spPr>
          <a:xfrm>
            <a:off x="2827744" y="571899"/>
            <a:ext cx="653650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Miért is volt számára fontos mirigy szerepe? </a:t>
            </a:r>
            <a:r>
              <a:rPr lang="hu-HU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Gobbi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Hilda </a:t>
            </a:r>
            <a:r>
              <a:rPr lang="hu-HU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1938-ban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játszotta a boszorkányt a darabban (Németh Antal rendezése), </a:t>
            </a:r>
            <a:r>
              <a:rPr lang="hu-HU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46-ban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, Both Béla rendezésében is ő volt Mirigy, majd </a:t>
            </a:r>
            <a:r>
              <a:rPr lang="hu-HU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1952-ben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is újból ő játszotta a karaktert, és mindemellett az </a:t>
            </a:r>
            <a:r>
              <a:rPr lang="hu-HU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1976-os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hu-HU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Zsurzs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Éva által rendezett tévéfilmben is ő kapta meg Mirigy szerepét.</a:t>
            </a:r>
          </a:p>
        </p:txBody>
      </p:sp>
      <p:grpSp>
        <p:nvGrpSpPr>
          <p:cNvPr id="27" name="Csoportba foglalás 26">
            <a:extLst>
              <a:ext uri="{FF2B5EF4-FFF2-40B4-BE49-F238E27FC236}">
                <a16:creationId xmlns:a16="http://schemas.microsoft.com/office/drawing/2014/main" id="{A41847EB-A0F8-9B06-D1FB-AD7F0E7402BA}"/>
              </a:ext>
            </a:extLst>
          </p:cNvPr>
          <p:cNvGrpSpPr/>
          <p:nvPr/>
        </p:nvGrpSpPr>
        <p:grpSpPr>
          <a:xfrm>
            <a:off x="1185829" y="3317099"/>
            <a:ext cx="4698846" cy="3450462"/>
            <a:chOff x="337775" y="2007208"/>
            <a:chExt cx="6160746" cy="4523966"/>
          </a:xfrm>
        </p:grpSpPr>
        <p:pic>
          <p:nvPicPr>
            <p:cNvPr id="23" name="Kép 22">
              <a:extLst>
                <a:ext uri="{FF2B5EF4-FFF2-40B4-BE49-F238E27FC236}">
                  <a16:creationId xmlns:a16="http://schemas.microsoft.com/office/drawing/2014/main" id="{11BD7542-2510-14BB-42C3-7AFB33EEB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37775" y="2007208"/>
              <a:ext cx="3471962" cy="452396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6" name="Ábra 25" descr="Vissza egyszínű kitöltéssel">
              <a:extLst>
                <a:ext uri="{FF2B5EF4-FFF2-40B4-BE49-F238E27FC236}">
                  <a16:creationId xmlns:a16="http://schemas.microsoft.com/office/drawing/2014/main" id="{3644096D-C856-D4A1-26CA-EF37FA427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315265">
              <a:off x="2810699" y="3781962"/>
              <a:ext cx="3687822" cy="2279872"/>
            </a:xfrm>
            <a:prstGeom prst="rect">
              <a:avLst/>
            </a:prstGeom>
          </p:spPr>
        </p:pic>
        <p:sp>
          <p:nvSpPr>
            <p:cNvPr id="24" name="Szövegdoboz 23">
              <a:extLst>
                <a:ext uri="{FF2B5EF4-FFF2-40B4-BE49-F238E27FC236}">
                  <a16:creationId xmlns:a16="http://schemas.microsoft.com/office/drawing/2014/main" id="{9CFBB926-9F27-A522-194B-276B02B5D4B3}"/>
                </a:ext>
              </a:extLst>
            </p:cNvPr>
            <p:cNvSpPr txBox="1"/>
            <p:nvPr/>
          </p:nvSpPr>
          <p:spPr>
            <a:xfrm rot="1047323">
              <a:off x="3757933" y="4844447"/>
              <a:ext cx="1514095" cy="52322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hu-HU" sz="2800" dirty="0">
                  <a:latin typeface="Amasis MT Pro" panose="02040504050005020304" pitchFamily="18" charset="-18"/>
                </a:rPr>
                <a:t>1952</a:t>
              </a:r>
            </a:p>
          </p:txBody>
        </p:sp>
      </p:grpSp>
      <p:grpSp>
        <p:nvGrpSpPr>
          <p:cNvPr id="40" name="Csoportba foglalás 39">
            <a:extLst>
              <a:ext uri="{FF2B5EF4-FFF2-40B4-BE49-F238E27FC236}">
                <a16:creationId xmlns:a16="http://schemas.microsoft.com/office/drawing/2014/main" id="{4A0F4426-0D24-0D10-6541-562CF665DC7A}"/>
              </a:ext>
            </a:extLst>
          </p:cNvPr>
          <p:cNvGrpSpPr/>
          <p:nvPr/>
        </p:nvGrpSpPr>
        <p:grpSpPr>
          <a:xfrm>
            <a:off x="12765923" y="3451820"/>
            <a:ext cx="2124314" cy="3149316"/>
            <a:chOff x="-1840480" y="4192596"/>
            <a:chExt cx="3509033" cy="5050228"/>
          </a:xfrm>
        </p:grpSpPr>
        <p:pic>
          <p:nvPicPr>
            <p:cNvPr id="32" name="Kép 31">
              <a:extLst>
                <a:ext uri="{FF2B5EF4-FFF2-40B4-BE49-F238E27FC236}">
                  <a16:creationId xmlns:a16="http://schemas.microsoft.com/office/drawing/2014/main" id="{6E8D6864-BF79-3C13-9A02-29A655BDE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-1649902" y="4852508"/>
              <a:ext cx="3318455" cy="439031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5" name="Szövegdoboz 34">
              <a:extLst>
                <a:ext uri="{FF2B5EF4-FFF2-40B4-BE49-F238E27FC236}">
                  <a16:creationId xmlns:a16="http://schemas.microsoft.com/office/drawing/2014/main" id="{A47155D5-3A5C-478B-A4EF-64FE34C4DD9F}"/>
                </a:ext>
              </a:extLst>
            </p:cNvPr>
            <p:cNvSpPr txBox="1"/>
            <p:nvPr/>
          </p:nvSpPr>
          <p:spPr>
            <a:xfrm>
              <a:off x="-1840480" y="4192596"/>
              <a:ext cx="3105513" cy="9377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u-HU" sz="3200" b="1" kern="100" dirty="0" err="1">
                  <a:latin typeface="Arial Nova Cond" panose="020B0506020202020204" pitchFamily="34" charset="0"/>
                  <a:cs typeface="Times New Roman" panose="02020603050405020304" pitchFamily="18" charset="0"/>
                </a:rPr>
                <a:t>Gertrud</a:t>
              </a:r>
              <a:endParaRPr lang="hu-HU" sz="3600" b="1" dirty="0"/>
            </a:p>
          </p:txBody>
        </p:sp>
      </p:grpSp>
      <p:grpSp>
        <p:nvGrpSpPr>
          <p:cNvPr id="41" name="Csoportba foglalás 40">
            <a:extLst>
              <a:ext uri="{FF2B5EF4-FFF2-40B4-BE49-F238E27FC236}">
                <a16:creationId xmlns:a16="http://schemas.microsoft.com/office/drawing/2014/main" id="{A3274D13-7434-2BE5-C63A-302F69DA5CB4}"/>
              </a:ext>
            </a:extLst>
          </p:cNvPr>
          <p:cNvGrpSpPr/>
          <p:nvPr/>
        </p:nvGrpSpPr>
        <p:grpSpPr>
          <a:xfrm>
            <a:off x="-2798426" y="3622812"/>
            <a:ext cx="2798426" cy="3116393"/>
            <a:chOff x="-8565247" y="4054844"/>
            <a:chExt cx="3218055" cy="3874139"/>
          </a:xfrm>
        </p:grpSpPr>
        <p:pic>
          <p:nvPicPr>
            <p:cNvPr id="33" name="Kép 32">
              <a:extLst>
                <a:ext uri="{FF2B5EF4-FFF2-40B4-BE49-F238E27FC236}">
                  <a16:creationId xmlns:a16="http://schemas.microsoft.com/office/drawing/2014/main" id="{BB2D9C55-9947-E300-95C5-F8AF3DBA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-8462577" y="4619992"/>
              <a:ext cx="2433082" cy="330899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8" name="Szövegdoboz 37">
              <a:extLst>
                <a:ext uri="{FF2B5EF4-FFF2-40B4-BE49-F238E27FC236}">
                  <a16:creationId xmlns:a16="http://schemas.microsoft.com/office/drawing/2014/main" id="{FB2FA5FA-09BE-3CDB-A9D2-4763620CD027}"/>
                </a:ext>
              </a:extLst>
            </p:cNvPr>
            <p:cNvSpPr txBox="1"/>
            <p:nvPr/>
          </p:nvSpPr>
          <p:spPr>
            <a:xfrm>
              <a:off x="-8565247" y="4054844"/>
              <a:ext cx="321805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u-HU" sz="3200" b="1" kern="100" dirty="0" err="1">
                  <a:latin typeface="Arial Nova Cond" panose="020B0506020202020204" pitchFamily="34" charset="0"/>
                  <a:cs typeface="Times New Roman" panose="02020603050405020304" pitchFamily="18" charset="0"/>
                </a:rPr>
                <a:t>Ljubov</a:t>
              </a:r>
              <a:r>
                <a:rPr lang="hu-HU" sz="3200" b="1" kern="100" dirty="0">
                  <a:latin typeface="Arial Nova Cond" panose="020B0506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hu-HU" sz="3200" b="1" kern="100" dirty="0" err="1">
                  <a:latin typeface="Arial Nova Cond" panose="020B0506020202020204" pitchFamily="34" charset="0"/>
                  <a:cs typeface="Times New Roman" panose="02020603050405020304" pitchFamily="18" charset="0"/>
                </a:rPr>
                <a:t>Jarovaja</a:t>
              </a:r>
              <a:r>
                <a:rPr lang="hu-HU" sz="3200" b="1" kern="100" dirty="0">
                  <a:latin typeface="Arial Nova Cond" panose="020B0506020202020204" pitchFamily="34" charset="0"/>
                  <a:cs typeface="Times New Roman" panose="02020603050405020304" pitchFamily="18" charset="0"/>
                </a:rPr>
                <a:t> </a:t>
              </a:r>
              <a:endParaRPr lang="hu-HU" sz="3200" b="1" dirty="0"/>
            </a:p>
          </p:txBody>
        </p:sp>
      </p:grpSp>
      <p:grpSp>
        <p:nvGrpSpPr>
          <p:cNvPr id="45" name="Csoportba foglalás 44">
            <a:extLst>
              <a:ext uri="{FF2B5EF4-FFF2-40B4-BE49-F238E27FC236}">
                <a16:creationId xmlns:a16="http://schemas.microsoft.com/office/drawing/2014/main" id="{7A4FFB8A-C14E-6E0F-F4C5-EC38E623F127}"/>
              </a:ext>
            </a:extLst>
          </p:cNvPr>
          <p:cNvGrpSpPr/>
          <p:nvPr/>
        </p:nvGrpSpPr>
        <p:grpSpPr>
          <a:xfrm>
            <a:off x="6325912" y="3427230"/>
            <a:ext cx="4866235" cy="3675757"/>
            <a:chOff x="6566211" y="10085467"/>
            <a:chExt cx="4866235" cy="3675757"/>
          </a:xfrm>
        </p:grpSpPr>
        <p:pic>
          <p:nvPicPr>
            <p:cNvPr id="22" name="Kép 21" descr="A képen Emberi arc, személy, portré, mosoly látható&#10;&#10;Előfordulhat, hogy a mesterséges intelligencia által létrehozott tartalom helytelen.">
              <a:extLst>
                <a:ext uri="{FF2B5EF4-FFF2-40B4-BE49-F238E27FC236}">
                  <a16:creationId xmlns:a16="http://schemas.microsoft.com/office/drawing/2014/main" id="{EC6114DD-17A7-040F-704F-0158A7C75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7956" y="10085467"/>
              <a:ext cx="3194490" cy="337977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3" name="Ábra 42" descr="Vissza egyszínű kitöltéssel">
              <a:extLst>
                <a:ext uri="{FF2B5EF4-FFF2-40B4-BE49-F238E27FC236}">
                  <a16:creationId xmlns:a16="http://schemas.microsoft.com/office/drawing/2014/main" id="{201C26FD-856F-57E3-8431-A0187510D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6566211" y="11226980"/>
              <a:ext cx="2534244" cy="2534244"/>
            </a:xfrm>
            <a:prstGeom prst="rect">
              <a:avLst/>
            </a:prstGeom>
          </p:spPr>
        </p:pic>
        <p:sp>
          <p:nvSpPr>
            <p:cNvPr id="44" name="Szövegdoboz 43">
              <a:extLst>
                <a:ext uri="{FF2B5EF4-FFF2-40B4-BE49-F238E27FC236}">
                  <a16:creationId xmlns:a16="http://schemas.microsoft.com/office/drawing/2014/main" id="{F8E606B5-8B3F-7F43-03BC-3D96B81A2E44}"/>
                </a:ext>
              </a:extLst>
            </p:cNvPr>
            <p:cNvSpPr txBox="1"/>
            <p:nvPr/>
          </p:nvSpPr>
          <p:spPr>
            <a:xfrm rot="20288214">
              <a:off x="7147456" y="12474002"/>
              <a:ext cx="1154811" cy="39906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hu-HU" sz="2800" dirty="0">
                  <a:latin typeface="Amasis MT Pro" panose="02040504050005020304" pitchFamily="18" charset="-18"/>
                </a:rPr>
                <a:t>1938</a:t>
              </a:r>
            </a:p>
          </p:txBody>
        </p:sp>
      </p:grpSp>
      <p:sp>
        <p:nvSpPr>
          <p:cNvPr id="5" name="Szövegdoboz 4">
            <a:extLst>
              <a:ext uri="{FF2B5EF4-FFF2-40B4-BE49-F238E27FC236}">
                <a16:creationId xmlns:a16="http://schemas.microsoft.com/office/drawing/2014/main" id="{23D2BD19-496F-0F2C-E18A-ADD433546FB6}"/>
              </a:ext>
            </a:extLst>
          </p:cNvPr>
          <p:cNvSpPr txBox="1"/>
          <p:nvPr/>
        </p:nvSpPr>
        <p:spPr>
          <a:xfrm>
            <a:off x="1475275" y="6177547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4400" dirty="0">
                <a:latin typeface="Rockwell Nova Cond" panose="02060506020205020403" pitchFamily="18" charset="0"/>
              </a:rPr>
              <a:t>Tünde: Ács Eszter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9157B7D8-21A1-D638-ECD9-8D3E9A0D97C2}"/>
              </a:ext>
            </a:extLst>
          </p:cNvPr>
          <p:cNvSpPr txBox="1"/>
          <p:nvPr/>
        </p:nvSpPr>
        <p:spPr>
          <a:xfrm>
            <a:off x="40861" y="231880"/>
            <a:ext cx="5615535" cy="3761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Született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: Kecskemét, 1990. december 4.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Sz</a:t>
            </a:r>
            <a:r>
              <a:rPr lang="en-US" sz="2400" b="1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ülei</a:t>
            </a:r>
            <a:r>
              <a:rPr lang="en-US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színházi</a:t>
            </a:r>
            <a:r>
              <a:rPr lang="en-US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szakemberek</a:t>
            </a:r>
            <a:r>
              <a:rPr lang="en-US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. </a:t>
            </a:r>
            <a:endParaRPr lang="hu-HU" sz="2400" b="1" kern="100" dirty="0">
              <a:latin typeface="Arial Nova Cond" panose="020B0506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A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helyi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Református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Általános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Iskola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tanulója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volt.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Középiskolai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tanulmányait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Békéscsabán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és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Budapesten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végezte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2012–2017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között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a </a:t>
            </a:r>
            <a:r>
              <a:rPr lang="en-US" sz="2400" b="1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Kaposvári</a:t>
            </a:r>
            <a:r>
              <a:rPr lang="en-US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Egyetem</a:t>
            </a:r>
            <a:r>
              <a:rPr lang="en-US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színművész</a:t>
            </a:r>
            <a:r>
              <a:rPr lang="en-US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szakos</a:t>
            </a:r>
            <a:r>
              <a:rPr lang="en-US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hallgatója</a:t>
            </a:r>
            <a:r>
              <a:rPr lang="en-US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volt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Vidnyánszky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Attila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osztályában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. </a:t>
            </a:r>
            <a:endParaRPr lang="hu-HU" sz="2400" kern="100" dirty="0">
              <a:latin typeface="Arial Nova Cond" panose="020B0506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35638536-D96A-4757-92BD-441E9EDDF891}"/>
              </a:ext>
            </a:extLst>
          </p:cNvPr>
          <p:cNvSpPr txBox="1"/>
          <p:nvPr/>
        </p:nvSpPr>
        <p:spPr>
          <a:xfrm>
            <a:off x="6589587" y="187364"/>
            <a:ext cx="6214577" cy="4288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2017-től a </a:t>
            </a:r>
            <a:r>
              <a:rPr lang="en-US" sz="2400" b="1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Nemzeti</a:t>
            </a:r>
            <a:r>
              <a:rPr lang="en-US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Színház</a:t>
            </a:r>
            <a:r>
              <a:rPr lang="en-US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társulatának</a:t>
            </a:r>
            <a:r>
              <a:rPr lang="en-US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tagja</a:t>
            </a:r>
            <a:r>
              <a:rPr lang="en-US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. </a:t>
            </a:r>
            <a:endParaRPr lang="hu-HU" sz="2400" b="1" kern="100" dirty="0">
              <a:latin typeface="Arial Nova Cond" panose="020B0506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2011-ben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alapítója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énekese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és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egyik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szövegírója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volt a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Pegazusok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Nem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Léteznek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nevű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zenekarnak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amely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2019-ig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működött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.</a:t>
            </a:r>
            <a:endParaRPr lang="hu-HU" sz="2400" kern="100" dirty="0">
              <a:latin typeface="Arial Nova Cond" panose="020B0506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2023: Jászai Mari-</a:t>
            </a:r>
            <a:r>
              <a:rPr lang="en-US" sz="2400" b="1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díj</a:t>
            </a:r>
            <a:r>
              <a:rPr lang="en-US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endParaRPr lang="hu-HU" sz="2400" b="1" kern="100" dirty="0">
              <a:latin typeface="Arial Nova Cond" panose="020B0506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F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é</a:t>
            </a:r>
            <a:r>
              <a:rPr lang="hu-HU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rje:Horv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áth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Lajos Ottó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A sz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ínészpár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2022-ben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házasodott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össze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.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2024-ben </a:t>
            </a:r>
            <a:r>
              <a:rPr lang="hu-HU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kisl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á</a:t>
            </a:r>
            <a:r>
              <a:rPr lang="hu-HU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nyuk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sz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ü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letett.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BE906A58-69F3-4274-9464-551EFC6F41FF}"/>
              </a:ext>
            </a:extLst>
          </p:cNvPr>
          <p:cNvSpPr txBox="1"/>
          <p:nvPr/>
        </p:nvSpPr>
        <p:spPr>
          <a:xfrm>
            <a:off x="-6850072" y="152318"/>
            <a:ext cx="6588369" cy="6705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Fontos szerepei: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Bánk bán (2023) – Gertrudis / Bánk bán (2017) – Bendeleiben Izidora, türingiai leány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Don Juan (2023) – </a:t>
            </a:r>
            <a:r>
              <a:rPr lang="hu-HU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Maturina</a:t>
            </a:r>
            <a:endParaRPr lang="hu-HU" sz="2400" kern="100" dirty="0">
              <a:latin typeface="Arial Nova Cond" panose="020B050602020202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A kertész kutyája (2022) – </a:t>
            </a:r>
            <a:r>
              <a:rPr lang="hu-HU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Anarda</a:t>
            </a:r>
            <a:endParaRPr lang="hu-HU" sz="2400" kern="100" dirty="0">
              <a:latin typeface="Arial Nova Cond" panose="020B050602020202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Üvegfigurák (2021) – Laura </a:t>
            </a:r>
            <a:r>
              <a:rPr lang="hu-HU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Wingfield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, a lánya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Tartuffe (2019) – Elmira, </a:t>
            </a:r>
            <a:r>
              <a:rPr lang="hu-HU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Orgon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felesége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Médeia (2019) – A korinthoszi nők kórusa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Meggyeskert (2019) – Várja, a fogadott leánya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Othello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(2018) – </a:t>
            </a:r>
            <a:r>
              <a:rPr lang="hu-HU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Desdemona</a:t>
            </a:r>
            <a:endParaRPr lang="hu-HU" sz="2400" kern="100" dirty="0">
              <a:latin typeface="Arial Nova Cond" panose="020B050602020202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Az ember tragédiája (2018) – Éva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Csongor és Tünde (2016) – Tünde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János vitéz (2014) – Jancsi nevelőanyja</a:t>
            </a:r>
          </a:p>
        </p:txBody>
      </p:sp>
      <p:pic>
        <p:nvPicPr>
          <p:cNvPr id="21" name="Kép 20">
            <a:extLst>
              <a:ext uri="{FF2B5EF4-FFF2-40B4-BE49-F238E27FC236}">
                <a16:creationId xmlns:a16="http://schemas.microsoft.com/office/drawing/2014/main" id="{CDEFD8EA-E6DF-3016-9800-65921DB4C36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7500" l="9863" r="89876">
                        <a14:foregroundMark x1="33116" y1="10469" x2="46571" y2="10469"/>
                        <a14:foregroundMark x1="46571" y1="10469" x2="49641" y2="13021"/>
                        <a14:foregroundMark x1="29131" y1="89635" x2="46048" y2="85573"/>
                        <a14:foregroundMark x1="46048" y1="85573" x2="42652" y2="90469"/>
                        <a14:foregroundMark x1="29980" y1="90990" x2="40562" y2="84740"/>
                        <a14:foregroundMark x1="40562" y1="84740" x2="36643" y2="91563"/>
                        <a14:foregroundMark x1="36643" y1="91563" x2="43436" y2="87135"/>
                        <a14:foregroundMark x1="43436" y1="87135" x2="43958" y2="85208"/>
                        <a14:foregroundMark x1="33965" y1="92500" x2="46179" y2="89792"/>
                        <a14:foregroundMark x1="46179" y1="89792" x2="36969" y2="93646"/>
                        <a14:foregroundMark x1="21097" y1="82188" x2="14958" y2="90625"/>
                        <a14:foregroundMark x1="14958" y1="90625" x2="30699" y2="97500"/>
                        <a14:foregroundMark x1="30699" y1="97500" x2="33769" y2="89427"/>
                      </a14:backgroundRemoval>
                    </a14:imgEffect>
                  </a14:imgLayer>
                </a14:imgProps>
              </a:ext>
            </a:extLst>
          </a:blip>
          <a:srcRect b="8339"/>
          <a:stretch/>
        </p:blipFill>
        <p:spPr>
          <a:xfrm>
            <a:off x="41756559" y="3131571"/>
            <a:ext cx="3244172" cy="372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93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25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5" grpId="0"/>
      <p:bldP spid="9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FE62AC-15FE-9628-2D8F-035CB571B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függöny, bútorok, fedett pályás, Színházi függöny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91C5F8D7-0188-D880-1AC9-2840EBA47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3" t="20390" r="15397" b="24184"/>
          <a:stretch/>
        </p:blipFill>
        <p:spPr>
          <a:xfrm>
            <a:off x="0" y="-36480"/>
            <a:ext cx="12333416" cy="6861539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60C553F6-5C4A-043C-5D6D-AA93835094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600" l="9408" r="89547">
                        <a14:foregroundMark x1="47038" y1="17600" x2="63763" y2="17000"/>
                        <a14:foregroundMark x1="63763" y1="17000" x2="63763" y2="25200"/>
                        <a14:foregroundMark x1="63763" y1="25200" x2="51568" y2="20800"/>
                        <a14:foregroundMark x1="51568" y1="20800" x2="51916" y2="18800"/>
                        <a14:foregroundMark x1="61672" y1="13600" x2="47038" y2="14400"/>
                        <a14:foregroundMark x1="47038" y1="14400" x2="44599" y2="17200"/>
                        <a14:foregroundMark x1="49129" y1="13600" x2="62021" y2="12600"/>
                        <a14:foregroundMark x1="62021" y1="12600" x2="62718" y2="12000"/>
                        <a14:foregroundMark x1="53659" y1="10800" x2="45296" y2="15000"/>
                        <a14:foregroundMark x1="55749" y1="58400" x2="41812" y2="64200"/>
                        <a14:foregroundMark x1="41812" y1="64200" x2="45993" y2="56600"/>
                        <a14:foregroundMark x1="45993" y1="56600" x2="29965" y2="54000"/>
                        <a14:foregroundMark x1="29965" y1="54000" x2="32404" y2="55400"/>
                        <a14:foregroundMark x1="66202" y1="13400" x2="64111" y2="14800"/>
                        <a14:foregroundMark x1="20209" y1="87000" x2="25436" y2="98400"/>
                        <a14:foregroundMark x1="25436" y1="98400" x2="49826" y2="94200"/>
                        <a14:foregroundMark x1="49826" y1="94200" x2="32404" y2="95400"/>
                        <a14:foregroundMark x1="9408" y1="52200" x2="10105" y2="55200"/>
                        <a14:foregroundMark x1="79791" y1="68000" x2="61324" y2="99600"/>
                        <a14:foregroundMark x1="61324" y1="99600" x2="61324" y2="99600"/>
                        <a14:foregroundMark x1="53310" y1="74800" x2="70383" y2="74600"/>
                        <a14:foregroundMark x1="69686" y1="64400" x2="82230" y2="79600"/>
                        <a14:foregroundMark x1="82230" y1="79600" x2="74564" y2="97200"/>
                        <a14:foregroundMark x1="74564" y1="97200" x2="78397" y2="94200"/>
                        <a14:foregroundMark x1="73171" y1="64200" x2="74216" y2="66200"/>
                        <a14:foregroundMark x1="82927" y1="69400" x2="85017" y2="98000"/>
                        <a14:foregroundMark x1="85017" y1="98000" x2="82230" y2="99200"/>
                        <a14:foregroundMark x1="84321" y1="66200" x2="81882" y2="69800"/>
                        <a14:foregroundMark x1="85017" y1="66600" x2="83624" y2="70400"/>
                        <a14:foregroundMark x1="83624" y1="70400" x2="85714" y2="70400"/>
                        <a14:foregroundMark x1="84669" y1="71200" x2="84669" y2="77200"/>
                        <a14:backgroundMark x1="52962" y1="74400" x2="53659" y2="74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795"/>
          <a:stretch/>
        </p:blipFill>
        <p:spPr>
          <a:xfrm flipH="1">
            <a:off x="-4033786" y="1077317"/>
            <a:ext cx="2844086" cy="5747742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02FE0383-CC0D-E365-5213-8D2E3840DB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91" b="99636" l="8219" r="94521">
                        <a14:foregroundMark x1="40000" y1="9091" x2="53973" y2="9091"/>
                        <a14:foregroundMark x1="53973" y1="9091" x2="56712" y2="10545"/>
                        <a14:foregroundMark x1="30685" y1="28000" x2="45479" y2="27091"/>
                        <a14:foregroundMark x1="45479" y1="27091" x2="50959" y2="28000"/>
                        <a14:foregroundMark x1="19726" y1="57273" x2="13425" y2="67273"/>
                        <a14:foregroundMark x1="13425" y1="67273" x2="31233" y2="68909"/>
                        <a14:foregroundMark x1="31233" y1="68909" x2="47671" y2="68182"/>
                        <a14:foregroundMark x1="47671" y1="68182" x2="83836" y2="70909"/>
                        <a14:foregroundMark x1="83836" y1="70909" x2="90685" y2="61636"/>
                        <a14:foregroundMark x1="90685" y1="61636" x2="78082" y2="57273"/>
                        <a14:foregroundMark x1="92055" y1="62727" x2="99452" y2="81818"/>
                        <a14:foregroundMark x1="99452" y1="81818" x2="83014" y2="95455"/>
                        <a14:foregroundMark x1="83014" y1="95455" x2="69589" y2="99273"/>
                        <a14:foregroundMark x1="79452" y1="77636" x2="59178" y2="88727"/>
                        <a14:foregroundMark x1="59178" y1="88727" x2="80274" y2="71273"/>
                        <a14:foregroundMark x1="12329" y1="70364" x2="8493" y2="99818"/>
                        <a14:foregroundMark x1="52055" y1="77091" x2="21918" y2="88909"/>
                        <a14:foregroundMark x1="21918" y1="88909" x2="26575" y2="75091"/>
                        <a14:foregroundMark x1="26575" y1="75091" x2="52603" y2="66545"/>
                        <a14:foregroundMark x1="52603" y1="66545" x2="52055" y2="81091"/>
                        <a14:foregroundMark x1="52055" y1="81091" x2="59452" y2="78182"/>
                        <a14:foregroundMark x1="23288" y1="77091" x2="31507" y2="76727"/>
                        <a14:foregroundMark x1="36164" y1="78545" x2="34795" y2="81818"/>
                        <a14:foregroundMark x1="91233" y1="71273" x2="94521" y2="98364"/>
                        <a14:foregroundMark x1="83288" y1="80909" x2="83014" y2="81273"/>
                        <a14:foregroundMark x1="84658" y1="82000" x2="81096" y2="84182"/>
                        <a14:foregroundMark x1="65753" y1="80727" x2="54795" y2="81273"/>
                        <a14:foregroundMark x1="83562" y1="81455" x2="86301" y2="82909"/>
                        <a14:foregroundMark x1="39178" y1="77818" x2="23014" y2="72909"/>
                        <a14:foregroundMark x1="24110" y1="76909" x2="20548" y2="75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1761" y="2833084"/>
            <a:ext cx="2474821" cy="3729183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2997860D-EEA2-7D9C-CE8F-6DB3F7F67B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981" l="1089" r="98445">
                        <a14:foregroundMark x1="12597" y1="2505" x2="12490" y2="14369"/>
                        <a14:foregroundMark x1="11999" y1="20202" x2="1555" y2="33141"/>
                        <a14:foregroundMark x1="1555" y1="33141" x2="1555" y2="33141"/>
                        <a14:foregroundMark x1="6065" y1="9441" x2="13955" y2="48170"/>
                        <a14:foregroundMark x1="10886" y1="44894" x2="11820" y2="63391"/>
                        <a14:foregroundMark x1="11820" y1="63391" x2="11820" y2="63776"/>
                        <a14:foregroundMark x1="1555" y1="4046" x2="1866" y2="71676"/>
                        <a14:foregroundMark x1="1244" y1="72254" x2="3621" y2="73358"/>
                        <a14:foregroundMark x1="10811" y1="73259" x2="13375" y2="67437"/>
                        <a14:foregroundMark x1="13375" y1="67437" x2="13375" y2="60116"/>
                        <a14:foregroundMark x1="5910" y1="68593" x2="5599" y2="32370"/>
                        <a14:foregroundMark x1="5599" y1="32370" x2="5443" y2="31985"/>
                        <a14:foregroundMark x1="3421" y1="49133" x2="3421" y2="55877"/>
                        <a14:foregroundMark x1="2799" y1="52601" x2="2799" y2="55684"/>
                        <a14:foregroundMark x1="3577" y1="41618" x2="4355" y2="35067"/>
                        <a14:foregroundMark x1="3577" y1="27168" x2="4355" y2="0"/>
                        <a14:foregroundMark x1="6687" y1="21002" x2="7621" y2="193"/>
                        <a14:foregroundMark x1="7621" y1="193" x2="7621" y2="193"/>
                        <a14:foregroundMark x1="8865" y1="57996" x2="8865" y2="29287"/>
                        <a14:foregroundMark x1="5599" y1="4624" x2="4821" y2="28516"/>
                        <a14:foregroundMark x1="11198" y1="4432" x2="11198" y2="18497"/>
                        <a14:foregroundMark x1="3266" y1="2505" x2="3733" y2="16378"/>
                        <a14:foregroundMark x1="94557" y1="74759" x2="98445" y2="65896"/>
                        <a14:foregroundMark x1="98445" y1="65896" x2="96734" y2="36031"/>
                        <a14:foregroundMark x1="13219" y1="72832" x2="13686" y2="72832"/>
                        <a14:foregroundMark x1="13841" y1="72832" x2="13375" y2="65896"/>
                        <a14:foregroundMark x1="13375" y1="65896" x2="13375" y2="65896"/>
                        <a14:foregroundMark x1="14152" y1="68208" x2="13841" y2="64933"/>
                        <a14:foregroundMark x1="13841" y1="64933" x2="13841" y2="64933"/>
                        <a14:foregroundMark x1="13841" y1="64933" x2="13686" y2="71484"/>
                        <a14:backgroundMark x1="46034" y1="49133" x2="46034" y2="49133"/>
                        <a14:backgroundMark x1="15801" y1="13799" x2="25972" y2="74952"/>
                        <a14:backgroundMark x1="25972" y1="74952" x2="40591" y2="73025"/>
                        <a14:backgroundMark x1="40591" y1="73025" x2="55988" y2="62620"/>
                        <a14:backgroundMark x1="55988" y1="62620" x2="65630" y2="62428"/>
                        <a14:backgroundMark x1="65630" y1="62428" x2="72317" y2="63198"/>
                        <a14:backgroundMark x1="72317" y1="63198" x2="79938" y2="38150"/>
                        <a14:backgroundMark x1="79938" y1="38150" x2="67030" y2="13102"/>
                        <a14:backgroundMark x1="67030" y1="13102" x2="30016" y2="19268"/>
                        <a14:backgroundMark x1="30016" y1="19268" x2="37636" y2="69557"/>
                        <a14:backgroundMark x1="37636" y1="69557" x2="50389" y2="65896"/>
                        <a14:backgroundMark x1="34681" y1="18497" x2="41369" y2="46243"/>
                        <a14:backgroundMark x1="41369" y1="46243" x2="74184" y2="57611"/>
                        <a14:backgroundMark x1="74184" y1="57611" x2="64541" y2="24855"/>
                        <a14:backgroundMark x1="64541" y1="24855" x2="32659" y2="45665"/>
                        <a14:backgroundMark x1="32659" y1="45665" x2="43235" y2="60501"/>
                        <a14:backgroundMark x1="43235" y1="60501" x2="45257" y2="58767"/>
                        <a14:backgroundMark x1="14910" y1="71528" x2="16330" y2="77842"/>
                        <a14:backgroundMark x1="15189" y1="72772" x2="14909" y2="71528"/>
                        <a14:backgroundMark x1="16330" y1="77842" x2="80560" y2="67245"/>
                        <a14:backgroundMark x1="80560" y1="67245" x2="84914" y2="71869"/>
                        <a14:backgroundMark x1="84914" y1="71869" x2="66096" y2="83815"/>
                        <a14:backgroundMark x1="66096" y1="83815" x2="47745" y2="76879"/>
                        <a14:backgroundMark x1="47745" y1="76879" x2="46501" y2="75530"/>
                        <a14:backgroundMark x1="51166" y1="75530" x2="56299" y2="82081"/>
                        <a14:backgroundMark x1="56299" y1="82081" x2="68429" y2="82852"/>
                        <a14:backgroundMark x1="68429" y1="82852" x2="76516" y2="73218"/>
                        <a14:backgroundMark x1="76516" y1="73218" x2="65008" y2="71098"/>
                        <a14:backgroundMark x1="65008" y1="71098" x2="60809" y2="72640"/>
                        <a14:backgroundMark x1="25816" y1="50867" x2="14775" y2="56305"/>
                        <a14:backgroundMark x1="17121" y1="66128" x2="23484" y2="79576"/>
                        <a14:backgroundMark x1="15050" y1="61752" x2="16555" y2="64933"/>
                        <a14:backgroundMark x1="23484" y1="79576" x2="32037" y2="59923"/>
                        <a14:backgroundMark x1="32037" y1="59923" x2="23328" y2="52987"/>
                        <a14:backgroundMark x1="57387" y1="65896" x2="35770" y2="71676"/>
                        <a14:backgroundMark x1="35770" y1="71676" x2="34215" y2="81310"/>
                        <a14:backgroundMark x1="34215" y1="81310" x2="54743" y2="76686"/>
                        <a14:backgroundMark x1="54743" y1="76686" x2="54588" y2="76108"/>
                        <a14:backgroundMark x1="62830" y1="74566" x2="55054" y2="82659"/>
                        <a14:backgroundMark x1="55054" y1="82659" x2="65008" y2="86898"/>
                        <a14:backgroundMark x1="65008" y1="86898" x2="63764" y2="76108"/>
                        <a14:backgroundMark x1="63764" y1="76108" x2="57076" y2="77264"/>
                        <a14:backgroundMark x1="57076" y1="77264" x2="57076" y2="77264"/>
                        <a14:backgroundMark x1="61431" y1="65318" x2="66874" y2="65511"/>
                        <a14:backgroundMark x1="66874" y1="65511" x2="67030" y2="65896"/>
                        <a14:backgroundMark x1="42613" y1="77264" x2="37636" y2="81503"/>
                        <a14:backgroundMark x1="46967" y1="64933" x2="41369" y2="65703"/>
                        <a14:backgroundMark x1="74495" y1="78805" x2="81026" y2="78227"/>
                        <a14:backgroundMark x1="77760" y1="79191" x2="75583" y2="79576"/>
                        <a14:backgroundMark x1="16952" y1="15414" x2="19285" y2="67052"/>
                        <a14:backgroundMark x1="19285" y1="67052" x2="50855" y2="72832"/>
                        <a14:backgroundMark x1="50855" y1="72832" x2="67341" y2="70713"/>
                        <a14:backgroundMark x1="67341" y1="70713" x2="72939" y2="70713"/>
                        <a14:backgroundMark x1="72939" y1="70713" x2="78538" y2="70328"/>
                        <a14:backgroundMark x1="78538" y1="70328" x2="79160" y2="59345"/>
                        <a14:backgroundMark x1="79160" y1="59345" x2="77760" y2="21580"/>
                        <a14:backgroundMark x1="77760" y1="21580" x2="73250" y2="8478"/>
                        <a14:backgroundMark x1="73250" y1="8478" x2="58476" y2="578"/>
                        <a14:backgroundMark x1="58476" y1="578" x2="27994" y2="10597"/>
                        <a14:backgroundMark x1="27994" y1="10597" x2="16796" y2="14836"/>
                        <a14:backgroundMark x1="70140" y1="3276" x2="79160" y2="10405"/>
                        <a14:backgroundMark x1="79160" y1="10405" x2="82893" y2="41811"/>
                        <a14:backgroundMark x1="82893" y1="41811" x2="82271" y2="70135"/>
                        <a14:backgroundMark x1="96734" y1="77071" x2="84448" y2="75915"/>
                        <a14:backgroundMark x1="95023" y1="78227" x2="99222" y2="79576"/>
                        <a14:backgroundMark x1="99222" y1="79576" x2="99844" y2="78613"/>
                        <a14:backgroundMark x1="95645" y1="77071" x2="99689" y2="75915"/>
                        <a14:backgroundMark x1="99689" y1="75915" x2="99689" y2="75915"/>
                        <a14:backgroundMark x1="14152" y1="76686" x2="156" y2="76879"/>
                        <a14:backgroundMark x1="14619" y1="48170" x2="14619" y2="51638"/>
                        <a14:backgroundMark x1="16174" y1="14258" x2="15241" y2="32370"/>
                        <a14:backgroundMark x1="15552" y1="14451" x2="15241" y2="32177"/>
                        <a14:backgroundMark x1="15397" y1="15607" x2="15086" y2="31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0600" b="22171"/>
          <a:stretch/>
        </p:blipFill>
        <p:spPr>
          <a:xfrm>
            <a:off x="-2068607" y="-3539"/>
            <a:ext cx="2392680" cy="6720840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BD91D1ED-2F87-21A1-504C-B31E435B36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981" l="1089" r="98445">
                        <a14:foregroundMark x1="12597" y1="2505" x2="12490" y2="14369"/>
                        <a14:foregroundMark x1="11999" y1="20202" x2="1555" y2="33141"/>
                        <a14:foregroundMark x1="1555" y1="33141" x2="1555" y2="33141"/>
                        <a14:foregroundMark x1="6065" y1="9441" x2="13955" y2="48170"/>
                        <a14:foregroundMark x1="10886" y1="44894" x2="11820" y2="63391"/>
                        <a14:foregroundMark x1="11820" y1="63391" x2="11820" y2="63776"/>
                        <a14:foregroundMark x1="1555" y1="4046" x2="1866" y2="71676"/>
                        <a14:foregroundMark x1="1244" y1="72254" x2="3621" y2="73358"/>
                        <a14:foregroundMark x1="10811" y1="73259" x2="13375" y2="67437"/>
                        <a14:foregroundMark x1="13375" y1="67437" x2="13375" y2="60116"/>
                        <a14:foregroundMark x1="5910" y1="68593" x2="5599" y2="32370"/>
                        <a14:foregroundMark x1="5599" y1="32370" x2="5443" y2="31985"/>
                        <a14:foregroundMark x1="3421" y1="49133" x2="3421" y2="55877"/>
                        <a14:foregroundMark x1="2799" y1="52601" x2="2799" y2="55684"/>
                        <a14:foregroundMark x1="3577" y1="41618" x2="4355" y2="35067"/>
                        <a14:foregroundMark x1="3577" y1="27168" x2="4355" y2="0"/>
                        <a14:foregroundMark x1="6687" y1="21002" x2="7621" y2="193"/>
                        <a14:foregroundMark x1="7621" y1="193" x2="7621" y2="193"/>
                        <a14:foregroundMark x1="8865" y1="57996" x2="8865" y2="29287"/>
                        <a14:foregroundMark x1="5599" y1="4624" x2="4821" y2="28516"/>
                        <a14:foregroundMark x1="11198" y1="4432" x2="11198" y2="18497"/>
                        <a14:foregroundMark x1="3266" y1="2505" x2="3733" y2="16378"/>
                        <a14:foregroundMark x1="94557" y1="74759" x2="98445" y2="65896"/>
                        <a14:foregroundMark x1="98445" y1="65896" x2="96734" y2="36031"/>
                        <a14:foregroundMark x1="13219" y1="72832" x2="13686" y2="72832"/>
                        <a14:foregroundMark x1="13841" y1="72832" x2="13375" y2="65896"/>
                        <a14:foregroundMark x1="13375" y1="65896" x2="13375" y2="65896"/>
                        <a14:foregroundMark x1="14152" y1="68208" x2="13841" y2="64933"/>
                        <a14:foregroundMark x1="13841" y1="64933" x2="13841" y2="64933"/>
                        <a14:foregroundMark x1="13841" y1="64933" x2="13686" y2="71484"/>
                        <a14:backgroundMark x1="46034" y1="49133" x2="46034" y2="49133"/>
                        <a14:backgroundMark x1="15801" y1="13799" x2="25972" y2="74952"/>
                        <a14:backgroundMark x1="25972" y1="74952" x2="40591" y2="73025"/>
                        <a14:backgroundMark x1="40591" y1="73025" x2="55988" y2="62620"/>
                        <a14:backgroundMark x1="55988" y1="62620" x2="65630" y2="62428"/>
                        <a14:backgroundMark x1="65630" y1="62428" x2="72317" y2="63198"/>
                        <a14:backgroundMark x1="72317" y1="63198" x2="79938" y2="38150"/>
                        <a14:backgroundMark x1="79938" y1="38150" x2="67030" y2="13102"/>
                        <a14:backgroundMark x1="67030" y1="13102" x2="30016" y2="19268"/>
                        <a14:backgroundMark x1="30016" y1="19268" x2="37636" y2="69557"/>
                        <a14:backgroundMark x1="37636" y1="69557" x2="50389" y2="65896"/>
                        <a14:backgroundMark x1="34681" y1="18497" x2="41369" y2="46243"/>
                        <a14:backgroundMark x1="41369" y1="46243" x2="74184" y2="57611"/>
                        <a14:backgroundMark x1="74184" y1="57611" x2="64541" y2="24855"/>
                        <a14:backgroundMark x1="64541" y1="24855" x2="32659" y2="45665"/>
                        <a14:backgroundMark x1="32659" y1="45665" x2="43235" y2="60501"/>
                        <a14:backgroundMark x1="43235" y1="60501" x2="45257" y2="58767"/>
                        <a14:backgroundMark x1="14910" y1="71528" x2="16330" y2="77842"/>
                        <a14:backgroundMark x1="15189" y1="72772" x2="14909" y2="71528"/>
                        <a14:backgroundMark x1="16330" y1="77842" x2="80560" y2="67245"/>
                        <a14:backgroundMark x1="80560" y1="67245" x2="84914" y2="71869"/>
                        <a14:backgroundMark x1="84914" y1="71869" x2="66096" y2="83815"/>
                        <a14:backgroundMark x1="66096" y1="83815" x2="47745" y2="76879"/>
                        <a14:backgroundMark x1="47745" y1="76879" x2="46501" y2="75530"/>
                        <a14:backgroundMark x1="51166" y1="75530" x2="56299" y2="82081"/>
                        <a14:backgroundMark x1="56299" y1="82081" x2="68429" y2="82852"/>
                        <a14:backgroundMark x1="68429" y1="82852" x2="76516" y2="73218"/>
                        <a14:backgroundMark x1="76516" y1="73218" x2="65008" y2="71098"/>
                        <a14:backgroundMark x1="65008" y1="71098" x2="60809" y2="72640"/>
                        <a14:backgroundMark x1="25816" y1="50867" x2="14775" y2="56305"/>
                        <a14:backgroundMark x1="17121" y1="66128" x2="23484" y2="79576"/>
                        <a14:backgroundMark x1="15050" y1="61752" x2="16555" y2="64933"/>
                        <a14:backgroundMark x1="23484" y1="79576" x2="32037" y2="59923"/>
                        <a14:backgroundMark x1="32037" y1="59923" x2="23328" y2="52987"/>
                        <a14:backgroundMark x1="57387" y1="65896" x2="35770" y2="71676"/>
                        <a14:backgroundMark x1="35770" y1="71676" x2="34215" y2="81310"/>
                        <a14:backgroundMark x1="34215" y1="81310" x2="54743" y2="76686"/>
                        <a14:backgroundMark x1="54743" y1="76686" x2="54588" y2="76108"/>
                        <a14:backgroundMark x1="62830" y1="74566" x2="55054" y2="82659"/>
                        <a14:backgroundMark x1="55054" y1="82659" x2="65008" y2="86898"/>
                        <a14:backgroundMark x1="65008" y1="86898" x2="63764" y2="76108"/>
                        <a14:backgroundMark x1="63764" y1="76108" x2="57076" y2="77264"/>
                        <a14:backgroundMark x1="57076" y1="77264" x2="57076" y2="77264"/>
                        <a14:backgroundMark x1="61431" y1="65318" x2="66874" y2="65511"/>
                        <a14:backgroundMark x1="66874" y1="65511" x2="67030" y2="65896"/>
                        <a14:backgroundMark x1="42613" y1="77264" x2="37636" y2="81503"/>
                        <a14:backgroundMark x1="46967" y1="64933" x2="41369" y2="65703"/>
                        <a14:backgroundMark x1="74495" y1="78805" x2="81026" y2="78227"/>
                        <a14:backgroundMark x1="77760" y1="79191" x2="75583" y2="79576"/>
                        <a14:backgroundMark x1="16952" y1="15414" x2="19285" y2="67052"/>
                        <a14:backgroundMark x1="19285" y1="67052" x2="50855" y2="72832"/>
                        <a14:backgroundMark x1="50855" y1="72832" x2="67341" y2="70713"/>
                        <a14:backgroundMark x1="67341" y1="70713" x2="72939" y2="70713"/>
                        <a14:backgroundMark x1="72939" y1="70713" x2="78538" y2="70328"/>
                        <a14:backgroundMark x1="78538" y1="70328" x2="79160" y2="59345"/>
                        <a14:backgroundMark x1="79160" y1="59345" x2="77760" y2="21580"/>
                        <a14:backgroundMark x1="77760" y1="21580" x2="73250" y2="8478"/>
                        <a14:backgroundMark x1="73250" y1="8478" x2="58476" y2="578"/>
                        <a14:backgroundMark x1="58476" y1="578" x2="27994" y2="10597"/>
                        <a14:backgroundMark x1="27994" y1="10597" x2="16796" y2="14836"/>
                        <a14:backgroundMark x1="70140" y1="3276" x2="79160" y2="10405"/>
                        <a14:backgroundMark x1="79160" y1="10405" x2="82893" y2="41811"/>
                        <a14:backgroundMark x1="82893" y1="41811" x2="82271" y2="70135"/>
                        <a14:backgroundMark x1="96734" y1="77071" x2="84448" y2="75915"/>
                        <a14:backgroundMark x1="95023" y1="78227" x2="99222" y2="79576"/>
                        <a14:backgroundMark x1="99222" y1="79576" x2="99844" y2="78613"/>
                        <a14:backgroundMark x1="95645" y1="77071" x2="99689" y2="75915"/>
                        <a14:backgroundMark x1="99689" y1="75915" x2="99689" y2="75915"/>
                        <a14:backgroundMark x1="14152" y1="76686" x2="156" y2="76879"/>
                        <a14:backgroundMark x1="14619" y1="48170" x2="14619" y2="51638"/>
                        <a14:backgroundMark x1="16174" y1="14258" x2="15241" y2="32370"/>
                        <a14:backgroundMark x1="15552" y1="14451" x2="15241" y2="32177"/>
                        <a14:backgroundMark x1="15397" y1="15607" x2="15086" y2="31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23" b="22171"/>
          <a:stretch/>
        </p:blipFill>
        <p:spPr>
          <a:xfrm>
            <a:off x="11218456" y="0"/>
            <a:ext cx="3006535" cy="6720840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0BFE1C9B-8E1B-2600-2C26-E1FF674BDE16}"/>
              </a:ext>
            </a:extLst>
          </p:cNvPr>
          <p:cNvSpPr txBox="1"/>
          <p:nvPr/>
        </p:nvSpPr>
        <p:spPr>
          <a:xfrm>
            <a:off x="5656396" y="6249316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4400" dirty="0">
                <a:latin typeface="Rockwell Nova Cond" panose="02060506020205020403" pitchFamily="18" charset="0"/>
              </a:rPr>
              <a:t>Tünde: Ács Eszter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19871015-298A-B121-6551-EABB45A1B5B1}"/>
              </a:ext>
            </a:extLst>
          </p:cNvPr>
          <p:cNvSpPr txBox="1"/>
          <p:nvPr/>
        </p:nvSpPr>
        <p:spPr>
          <a:xfrm>
            <a:off x="0" y="-3872583"/>
            <a:ext cx="5615535" cy="3761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Született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: Kecskemét, 1990. december 4.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Sz</a:t>
            </a:r>
            <a:r>
              <a:rPr lang="en-US" sz="2400" b="1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ülei</a:t>
            </a:r>
            <a:r>
              <a:rPr lang="en-US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színházi</a:t>
            </a:r>
            <a:r>
              <a:rPr lang="en-US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szakemberek</a:t>
            </a:r>
            <a:r>
              <a:rPr lang="en-US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. </a:t>
            </a:r>
            <a:endParaRPr lang="hu-HU" sz="2400" b="1" kern="100" dirty="0">
              <a:latin typeface="Arial Nova Cond" panose="020B0506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A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helyi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Református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Általános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Iskola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tanulója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volt.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Középiskolai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tanulmányait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Békéscsabán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és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Budapesten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végezte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2012–2017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között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a </a:t>
            </a:r>
            <a:r>
              <a:rPr lang="en-US" sz="2400" b="1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Kaposvári</a:t>
            </a:r>
            <a:r>
              <a:rPr lang="en-US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Egyetem</a:t>
            </a:r>
            <a:r>
              <a:rPr lang="en-US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színművész</a:t>
            </a:r>
            <a:r>
              <a:rPr lang="en-US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szakos</a:t>
            </a:r>
            <a:r>
              <a:rPr lang="en-US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hallgatója</a:t>
            </a:r>
            <a:r>
              <a:rPr lang="en-US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volt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Vidnyánszky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Attila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osztályában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. </a:t>
            </a:r>
            <a:endParaRPr lang="hu-HU" sz="2400" kern="100" dirty="0">
              <a:latin typeface="Arial Nova Cond" panose="020B0506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2904D82D-3215-1DE8-4DFE-0466C3880D9E}"/>
              </a:ext>
            </a:extLst>
          </p:cNvPr>
          <p:cNvSpPr txBox="1"/>
          <p:nvPr/>
        </p:nvSpPr>
        <p:spPr>
          <a:xfrm>
            <a:off x="6477889" y="-4225378"/>
            <a:ext cx="6214577" cy="4288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2017-től a </a:t>
            </a:r>
            <a:r>
              <a:rPr lang="en-US" sz="2400" b="1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Nemzeti</a:t>
            </a:r>
            <a:r>
              <a:rPr lang="en-US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Színház</a:t>
            </a:r>
            <a:r>
              <a:rPr lang="en-US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társulatának</a:t>
            </a:r>
            <a:r>
              <a:rPr lang="en-US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tagja</a:t>
            </a:r>
            <a:r>
              <a:rPr lang="en-US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. </a:t>
            </a:r>
            <a:endParaRPr lang="hu-HU" sz="2400" b="1" kern="100" dirty="0">
              <a:latin typeface="Arial Nova Cond" panose="020B0506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2011-ben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alapítója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énekese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és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egyik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szövegírója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volt a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Pegazusok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Nem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Léteznek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nevű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zenekarnak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amely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2019-ig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működött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.</a:t>
            </a:r>
            <a:endParaRPr lang="hu-HU" sz="2400" kern="100" dirty="0">
              <a:latin typeface="Arial Nova Cond" panose="020B0506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2023: Jászai Mari-</a:t>
            </a:r>
            <a:r>
              <a:rPr lang="en-US" sz="2400" b="1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díj</a:t>
            </a:r>
            <a:r>
              <a:rPr lang="en-US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endParaRPr lang="hu-HU" sz="2400" b="1" kern="100" dirty="0">
              <a:latin typeface="Arial Nova Cond" panose="020B0506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F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é</a:t>
            </a:r>
            <a:r>
              <a:rPr lang="hu-HU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rje:Horv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áth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Lajos Ottó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A sz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ínészpár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2022-ben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házasodott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össze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.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2024-ben </a:t>
            </a:r>
            <a:r>
              <a:rPr lang="hu-HU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kisl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á</a:t>
            </a:r>
            <a:r>
              <a:rPr lang="hu-HU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nyuk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sz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ü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letett.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ECE8CB0B-7AAB-E26F-A4E0-2AB548805BDB}"/>
              </a:ext>
            </a:extLst>
          </p:cNvPr>
          <p:cNvSpPr txBox="1"/>
          <p:nvPr/>
        </p:nvSpPr>
        <p:spPr>
          <a:xfrm>
            <a:off x="-41182" y="227135"/>
            <a:ext cx="6588369" cy="6705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Fontos szerepei: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Bánk bán (2023) – Gertrudis / Bánk bán (2017) – Bendeleiben Izidora, türingiai leány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Don Juan (2023) – </a:t>
            </a:r>
            <a:r>
              <a:rPr lang="hu-HU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Maturina</a:t>
            </a:r>
            <a:endParaRPr lang="hu-HU" sz="2400" kern="100" dirty="0">
              <a:latin typeface="Arial Nova Cond" panose="020B050602020202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A kertész kutyája (2022) – </a:t>
            </a:r>
            <a:r>
              <a:rPr lang="hu-HU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Anarda</a:t>
            </a:r>
            <a:endParaRPr lang="hu-HU" sz="2400" kern="100" dirty="0">
              <a:latin typeface="Arial Nova Cond" panose="020B050602020202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Üvegfigurák (2021) – Laura </a:t>
            </a:r>
            <a:r>
              <a:rPr lang="hu-HU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Wingfield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, a lánya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Tartuffe (2019) – Elmira, </a:t>
            </a:r>
            <a:r>
              <a:rPr lang="hu-HU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Orgon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felesége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Médeia (2019) – A korinthoszi nők kórusa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Meggyeskert (2019) – Várja, a fogadott leánya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Othello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(2018) – </a:t>
            </a:r>
            <a:r>
              <a:rPr lang="hu-HU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Desdemona</a:t>
            </a:r>
            <a:endParaRPr lang="hu-HU" sz="2400" kern="100" dirty="0">
              <a:latin typeface="Arial Nova Cond" panose="020B050602020202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Az ember tragédiája (2018) – Éva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Csongor és Tünde (2016) – Tünde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János vitéz (2014) – Jancsi nevelőanyja</a:t>
            </a:r>
          </a:p>
        </p:txBody>
      </p:sp>
      <p:grpSp>
        <p:nvGrpSpPr>
          <p:cNvPr id="29" name="Csoportba foglalás 28">
            <a:extLst>
              <a:ext uri="{FF2B5EF4-FFF2-40B4-BE49-F238E27FC236}">
                <a16:creationId xmlns:a16="http://schemas.microsoft.com/office/drawing/2014/main" id="{611AF977-3379-4D1D-22BD-3BB40807CAE9}"/>
              </a:ext>
            </a:extLst>
          </p:cNvPr>
          <p:cNvGrpSpPr/>
          <p:nvPr/>
        </p:nvGrpSpPr>
        <p:grpSpPr>
          <a:xfrm>
            <a:off x="6671306" y="2398481"/>
            <a:ext cx="5118974" cy="3944962"/>
            <a:chOff x="6671306" y="2398481"/>
            <a:chExt cx="5118974" cy="3944962"/>
          </a:xfrm>
        </p:grpSpPr>
        <p:pic>
          <p:nvPicPr>
            <p:cNvPr id="25" name="Kép 24">
              <a:extLst>
                <a:ext uri="{FF2B5EF4-FFF2-40B4-BE49-F238E27FC236}">
                  <a16:creationId xmlns:a16="http://schemas.microsoft.com/office/drawing/2014/main" id="{29FA93FB-DC34-5950-1243-70C8DDC8B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-198" t="44305" r="15381"/>
            <a:stretch/>
          </p:blipFill>
          <p:spPr>
            <a:xfrm flipH="1">
              <a:off x="6671306" y="2896416"/>
              <a:ext cx="3551216" cy="3447027"/>
            </a:xfrm>
            <a:prstGeom prst="rect">
              <a:avLst/>
            </a:prstGeom>
          </p:spPr>
        </p:pic>
        <p:sp>
          <p:nvSpPr>
            <p:cNvPr id="28" name="Szövegdoboz 27">
              <a:extLst>
                <a:ext uri="{FF2B5EF4-FFF2-40B4-BE49-F238E27FC236}">
                  <a16:creationId xmlns:a16="http://schemas.microsoft.com/office/drawing/2014/main" id="{7065907A-B961-C547-30F6-B83CCF38E58E}"/>
                </a:ext>
              </a:extLst>
            </p:cNvPr>
            <p:cNvSpPr txBox="1"/>
            <p:nvPr/>
          </p:nvSpPr>
          <p:spPr>
            <a:xfrm>
              <a:off x="8776735" y="2398481"/>
              <a:ext cx="30135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800" b="1" kern="100" dirty="0">
                  <a:latin typeface="Arial Nova Cond" panose="020B0506020202020204" pitchFamily="34" charset="0"/>
                  <a:cs typeface="Times New Roman" panose="02020603050405020304" pitchFamily="18" charset="0"/>
                </a:rPr>
                <a:t>Tünde</a:t>
              </a:r>
            </a:p>
          </p:txBody>
        </p:sp>
      </p:grpSp>
      <p:pic>
        <p:nvPicPr>
          <p:cNvPr id="21" name="Kép 20">
            <a:extLst>
              <a:ext uri="{FF2B5EF4-FFF2-40B4-BE49-F238E27FC236}">
                <a16:creationId xmlns:a16="http://schemas.microsoft.com/office/drawing/2014/main" id="{7A322448-67C0-A899-5EDA-1E1D28D67A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7500" l="9863" r="89876">
                        <a14:foregroundMark x1="33116" y1="10469" x2="46571" y2="10469"/>
                        <a14:foregroundMark x1="46571" y1="10469" x2="49641" y2="13021"/>
                        <a14:foregroundMark x1="29131" y1="89635" x2="46048" y2="85573"/>
                        <a14:foregroundMark x1="46048" y1="85573" x2="42652" y2="90469"/>
                        <a14:foregroundMark x1="29980" y1="90990" x2="40562" y2="84740"/>
                        <a14:foregroundMark x1="40562" y1="84740" x2="36643" y2="91563"/>
                        <a14:foregroundMark x1="36643" y1="91563" x2="43436" y2="87135"/>
                        <a14:foregroundMark x1="43436" y1="87135" x2="43958" y2="85208"/>
                        <a14:foregroundMark x1="33965" y1="92500" x2="46179" y2="89792"/>
                        <a14:foregroundMark x1="46179" y1="89792" x2="36969" y2="93646"/>
                        <a14:foregroundMark x1="21097" y1="82188" x2="14958" y2="90625"/>
                        <a14:foregroundMark x1="14958" y1="90625" x2="30699" y2="97500"/>
                        <a14:foregroundMark x1="30699" y1="97500" x2="33769" y2="89427"/>
                      </a14:backgroundRemoval>
                    </a14:imgEffect>
                  </a14:imgLayer>
                </a14:imgProps>
              </a:ext>
            </a:extLst>
          </a:blip>
          <a:srcRect b="8339"/>
          <a:stretch/>
        </p:blipFill>
        <p:spPr>
          <a:xfrm>
            <a:off x="8790224" y="1611823"/>
            <a:ext cx="4856463" cy="5582515"/>
          </a:xfrm>
          <a:prstGeom prst="rect">
            <a:avLst/>
          </a:prstGeom>
        </p:spPr>
      </p:pic>
      <p:grpSp>
        <p:nvGrpSpPr>
          <p:cNvPr id="30" name="Csoportba foglalás 29">
            <a:extLst>
              <a:ext uri="{FF2B5EF4-FFF2-40B4-BE49-F238E27FC236}">
                <a16:creationId xmlns:a16="http://schemas.microsoft.com/office/drawing/2014/main" id="{5BF76A37-8A23-2FDE-523C-83EF4A0232FA}"/>
              </a:ext>
            </a:extLst>
          </p:cNvPr>
          <p:cNvGrpSpPr/>
          <p:nvPr/>
        </p:nvGrpSpPr>
        <p:grpSpPr>
          <a:xfrm>
            <a:off x="6736189" y="63233"/>
            <a:ext cx="4905562" cy="2769852"/>
            <a:chOff x="6736189" y="63233"/>
            <a:chExt cx="4905562" cy="2769852"/>
          </a:xfrm>
        </p:grpSpPr>
        <p:pic>
          <p:nvPicPr>
            <p:cNvPr id="2" name="Kép 1">
              <a:extLst>
                <a:ext uri="{FF2B5EF4-FFF2-40B4-BE49-F238E27FC236}">
                  <a16:creationId xmlns:a16="http://schemas.microsoft.com/office/drawing/2014/main" id="{EAAB557C-32ED-7056-4D34-CA2FE45C3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l="16876" r="35804"/>
            <a:stretch/>
          </p:blipFill>
          <p:spPr>
            <a:xfrm>
              <a:off x="6736189" y="63233"/>
              <a:ext cx="1961459" cy="2769852"/>
            </a:xfrm>
            <a:prstGeom prst="rect">
              <a:avLst/>
            </a:prstGeom>
          </p:spPr>
        </p:pic>
        <p:sp>
          <p:nvSpPr>
            <p:cNvPr id="17" name="Szövegdoboz 16">
              <a:extLst>
                <a:ext uri="{FF2B5EF4-FFF2-40B4-BE49-F238E27FC236}">
                  <a16:creationId xmlns:a16="http://schemas.microsoft.com/office/drawing/2014/main" id="{232DBCBA-E942-AD47-57D3-B8A756EA97D0}"/>
                </a:ext>
              </a:extLst>
            </p:cNvPr>
            <p:cNvSpPr txBox="1"/>
            <p:nvPr/>
          </p:nvSpPr>
          <p:spPr>
            <a:xfrm>
              <a:off x="8628206" y="155774"/>
              <a:ext cx="30135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800" b="1" kern="100" dirty="0">
                  <a:latin typeface="Arial Nova Cond" panose="020B0506020202020204" pitchFamily="34" charset="0"/>
                  <a:cs typeface="Times New Roman" panose="02020603050405020304" pitchFamily="18" charset="0"/>
                </a:rPr>
                <a:t>Gertrudis</a:t>
              </a:r>
            </a:p>
          </p:txBody>
        </p:sp>
      </p:grpSp>
      <p:sp>
        <p:nvSpPr>
          <p:cNvPr id="34" name="Szövegdoboz 33">
            <a:extLst>
              <a:ext uri="{FF2B5EF4-FFF2-40B4-BE49-F238E27FC236}">
                <a16:creationId xmlns:a16="http://schemas.microsoft.com/office/drawing/2014/main" id="{75E750FA-FCEB-6209-BDC2-897D1AF46303}"/>
              </a:ext>
            </a:extLst>
          </p:cNvPr>
          <p:cNvSpPr txBox="1"/>
          <p:nvPr/>
        </p:nvSpPr>
        <p:spPr>
          <a:xfrm>
            <a:off x="14673456" y="301945"/>
            <a:ext cx="9144002" cy="2619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Miért volt meghatározó szerep karrierjében? A színésznő negatív kritikát kapott alakításáért: „Ács Eszter Tündéje viszont moccanthatatlanul dermed bele egy pátoszos tündérkisasszonyba, minden egyes megszólalása pózból indul és pózban zárul. [...] Tünde valahogy félúton lehagyja a színésznőt, aki ezután már csak kullog a szövege után.” – írja a 7óra7</a:t>
            </a:r>
          </a:p>
        </p:txBody>
      </p:sp>
      <p:pic>
        <p:nvPicPr>
          <p:cNvPr id="36" name="Kép 35">
            <a:extLst>
              <a:ext uri="{FF2B5EF4-FFF2-40B4-BE49-F238E27FC236}">
                <a16:creationId xmlns:a16="http://schemas.microsoft.com/office/drawing/2014/main" id="{76EA3D96-6A2A-F669-D7DF-8109685FF31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7786" b="41857" l="29582" r="62058">
                        <a14:foregroundMark x1="37406" y1="33571" x2="40086" y2="34571"/>
                        <a14:foregroundMark x1="40086" y1="34571" x2="40193" y2="35214"/>
                        <a14:foregroundMark x1="36013" y1="34214" x2="36013" y2="35571"/>
                        <a14:foregroundMark x1="34191" y1="35143" x2="31404" y2="37000"/>
                        <a14:foregroundMark x1="31404" y1="37000" x2="29689" y2="39500"/>
                        <a14:foregroundMark x1="29689" y1="39500" x2="43516" y2="40071"/>
                        <a14:foregroundMark x1="43516" y1="40071" x2="37728" y2="39500"/>
                        <a14:foregroundMark x1="37728" y1="39500" x2="35370" y2="38000"/>
                        <a14:foregroundMark x1="35370" y1="38000" x2="38800" y2="37214"/>
                        <a14:foregroundMark x1="38800" y1="37214" x2="44159" y2="38571"/>
                        <a14:foregroundMark x1="44159" y1="38571" x2="48875" y2="38786"/>
                        <a14:foregroundMark x1="48875" y1="38786" x2="51876" y2="38429"/>
                        <a14:foregroundMark x1="51876" y1="38429" x2="52412" y2="38143"/>
                        <a14:foregroundMark x1="30332" y1="40286" x2="40514" y2="39214"/>
                        <a14:foregroundMark x1="40514" y1="39214" x2="49839" y2="40643"/>
                        <a14:foregroundMark x1="49839" y1="40643" x2="49518" y2="40714"/>
                        <a14:foregroundMark x1="31511" y1="40571" x2="39550" y2="40500"/>
                        <a14:foregroundMark x1="39550" y1="40500" x2="51340" y2="37143"/>
                        <a14:foregroundMark x1="51340" y1="37143" x2="48982" y2="35500"/>
                        <a14:foregroundMark x1="48982" y1="35500" x2="53376" y2="36071"/>
                        <a14:foregroundMark x1="53376" y1="36071" x2="52412" y2="40714"/>
                        <a14:foregroundMark x1="52412" y1="40714" x2="49946" y2="41000"/>
                        <a14:foregroundMark x1="54341" y1="34643" x2="54770" y2="38071"/>
                        <a14:foregroundMark x1="54770" y1="38071" x2="51768" y2="38214"/>
                        <a14:foregroundMark x1="51768" y1="38214" x2="56056" y2="38857"/>
                        <a14:foregroundMark x1="56056" y1="38857" x2="57878" y2="36000"/>
                        <a14:foregroundMark x1="57878" y1="36000" x2="59378" y2="38357"/>
                        <a14:foregroundMark x1="59378" y1="38357" x2="59057" y2="35714"/>
                        <a14:foregroundMark x1="59057" y1="35714" x2="62165" y2="40214"/>
                        <a14:foregroundMark x1="62165" y1="40214" x2="62165" y2="41071"/>
                        <a14:foregroundMark x1="61308" y1="40500" x2="54555" y2="41500"/>
                        <a14:foregroundMark x1="54555" y1="41500" x2="41372" y2="40429"/>
                        <a14:foregroundMark x1="41372" y1="40429" x2="38907" y2="41857"/>
                        <a14:foregroundMark x1="38907" y1="41857" x2="38907" y2="41714"/>
                        <a14:foregroundMark x1="47053" y1="31143" x2="45981" y2="33643"/>
                        <a14:foregroundMark x1="45981" y1="33643" x2="45445" y2="33571"/>
                        <a14:foregroundMark x1="46302" y1="30786" x2="42658" y2="21857"/>
                        <a14:foregroundMark x1="42658" y1="21857" x2="42658" y2="21857"/>
                        <a14:foregroundMark x1="42337" y1="21929" x2="41158" y2="27500"/>
                        <a14:foregroundMark x1="41158" y1="27500" x2="41158" y2="27500"/>
                      </a14:backgroundRemoval>
                    </a14:imgEffect>
                  </a14:imgLayer>
                </a14:imgProps>
              </a:ext>
            </a:extLst>
          </a:blip>
          <a:srcRect l="25637" t="15366" r="34635" b="59127"/>
          <a:stretch/>
        </p:blipFill>
        <p:spPr>
          <a:xfrm>
            <a:off x="-29828589" y="2745545"/>
            <a:ext cx="4196015" cy="404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57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BB036-CBB8-375A-4FB4-5CF6D9E34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függöny, bútorok, fedett pályás, Színházi függöny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7F0A25D9-2D2A-AC0A-03F0-60EA51D880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3" t="20390" r="15397" b="24184"/>
          <a:stretch/>
        </p:blipFill>
        <p:spPr>
          <a:xfrm>
            <a:off x="0" y="-36480"/>
            <a:ext cx="12333416" cy="6861539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5AE0D98F-F4EA-FE5C-4DE4-16D11361EE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600" l="9408" r="89547">
                        <a14:foregroundMark x1="47038" y1="17600" x2="63763" y2="17000"/>
                        <a14:foregroundMark x1="63763" y1="17000" x2="63763" y2="25200"/>
                        <a14:foregroundMark x1="63763" y1="25200" x2="51568" y2="20800"/>
                        <a14:foregroundMark x1="51568" y1="20800" x2="51916" y2="18800"/>
                        <a14:foregroundMark x1="61672" y1="13600" x2="47038" y2="14400"/>
                        <a14:foregroundMark x1="47038" y1="14400" x2="44599" y2="17200"/>
                        <a14:foregroundMark x1="49129" y1="13600" x2="62021" y2="12600"/>
                        <a14:foregroundMark x1="62021" y1="12600" x2="62718" y2="12000"/>
                        <a14:foregroundMark x1="53659" y1="10800" x2="45296" y2="15000"/>
                        <a14:foregroundMark x1="55749" y1="58400" x2="41812" y2="64200"/>
                        <a14:foregroundMark x1="41812" y1="64200" x2="45993" y2="56600"/>
                        <a14:foregroundMark x1="45993" y1="56600" x2="29965" y2="54000"/>
                        <a14:foregroundMark x1="29965" y1="54000" x2="32404" y2="55400"/>
                        <a14:foregroundMark x1="66202" y1="13400" x2="64111" y2="14800"/>
                        <a14:foregroundMark x1="20209" y1="87000" x2="25436" y2="98400"/>
                        <a14:foregroundMark x1="25436" y1="98400" x2="49826" y2="94200"/>
                        <a14:foregroundMark x1="49826" y1="94200" x2="32404" y2="95400"/>
                        <a14:foregroundMark x1="9408" y1="52200" x2="10105" y2="55200"/>
                        <a14:foregroundMark x1="79791" y1="68000" x2="61324" y2="99600"/>
                        <a14:foregroundMark x1="61324" y1="99600" x2="61324" y2="99600"/>
                        <a14:foregroundMark x1="53310" y1="74800" x2="70383" y2="74600"/>
                        <a14:foregroundMark x1="69686" y1="64400" x2="82230" y2="79600"/>
                        <a14:foregroundMark x1="82230" y1="79600" x2="74564" y2="97200"/>
                        <a14:foregroundMark x1="74564" y1="97200" x2="78397" y2="94200"/>
                        <a14:foregroundMark x1="73171" y1="64200" x2="74216" y2="66200"/>
                        <a14:foregroundMark x1="82927" y1="69400" x2="85017" y2="98000"/>
                        <a14:foregroundMark x1="85017" y1="98000" x2="82230" y2="99200"/>
                        <a14:foregroundMark x1="84321" y1="66200" x2="81882" y2="69800"/>
                        <a14:foregroundMark x1="85017" y1="66600" x2="83624" y2="70400"/>
                        <a14:foregroundMark x1="83624" y1="70400" x2="85714" y2="70400"/>
                        <a14:foregroundMark x1="84669" y1="71200" x2="84669" y2="77200"/>
                        <a14:backgroundMark x1="52962" y1="74400" x2="53659" y2="74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795"/>
          <a:stretch/>
        </p:blipFill>
        <p:spPr>
          <a:xfrm flipH="1">
            <a:off x="-4033786" y="1077317"/>
            <a:ext cx="2844086" cy="5747742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32BC78F2-E8DF-30B7-8922-970209EAFF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91" b="99636" l="8219" r="94521">
                        <a14:foregroundMark x1="40000" y1="9091" x2="53973" y2="9091"/>
                        <a14:foregroundMark x1="53973" y1="9091" x2="56712" y2="10545"/>
                        <a14:foregroundMark x1="30685" y1="28000" x2="45479" y2="27091"/>
                        <a14:foregroundMark x1="45479" y1="27091" x2="50959" y2="28000"/>
                        <a14:foregroundMark x1="19726" y1="57273" x2="13425" y2="67273"/>
                        <a14:foregroundMark x1="13425" y1="67273" x2="31233" y2="68909"/>
                        <a14:foregroundMark x1="31233" y1="68909" x2="47671" y2="68182"/>
                        <a14:foregroundMark x1="47671" y1="68182" x2="83836" y2="70909"/>
                        <a14:foregroundMark x1="83836" y1="70909" x2="90685" y2="61636"/>
                        <a14:foregroundMark x1="90685" y1="61636" x2="78082" y2="57273"/>
                        <a14:foregroundMark x1="92055" y1="62727" x2="99452" y2="81818"/>
                        <a14:foregroundMark x1="99452" y1="81818" x2="83014" y2="95455"/>
                        <a14:foregroundMark x1="83014" y1="95455" x2="69589" y2="99273"/>
                        <a14:foregroundMark x1="79452" y1="77636" x2="59178" y2="88727"/>
                        <a14:foregroundMark x1="59178" y1="88727" x2="80274" y2="71273"/>
                        <a14:foregroundMark x1="12329" y1="70364" x2="8493" y2="99818"/>
                        <a14:foregroundMark x1="52055" y1="77091" x2="21918" y2="88909"/>
                        <a14:foregroundMark x1="21918" y1="88909" x2="26575" y2="75091"/>
                        <a14:foregroundMark x1="26575" y1="75091" x2="52603" y2="66545"/>
                        <a14:foregroundMark x1="52603" y1="66545" x2="52055" y2="81091"/>
                        <a14:foregroundMark x1="52055" y1="81091" x2="59452" y2="78182"/>
                        <a14:foregroundMark x1="23288" y1="77091" x2="31507" y2="76727"/>
                        <a14:foregroundMark x1="36164" y1="78545" x2="34795" y2="81818"/>
                        <a14:foregroundMark x1="91233" y1="71273" x2="94521" y2="98364"/>
                        <a14:foregroundMark x1="83288" y1="80909" x2="83014" y2="81273"/>
                        <a14:foregroundMark x1="84658" y1="82000" x2="81096" y2="84182"/>
                        <a14:foregroundMark x1="65753" y1="80727" x2="54795" y2="81273"/>
                        <a14:foregroundMark x1="83562" y1="81455" x2="86301" y2="82909"/>
                        <a14:foregroundMark x1="39178" y1="77818" x2="23014" y2="72909"/>
                        <a14:foregroundMark x1="24110" y1="76909" x2="20548" y2="75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1761" y="2833084"/>
            <a:ext cx="2474821" cy="3729183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A0D78F02-41DE-5D6D-24FD-D2757944B8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981" l="1089" r="98445">
                        <a14:foregroundMark x1="12597" y1="2505" x2="12490" y2="14369"/>
                        <a14:foregroundMark x1="11999" y1="20202" x2="1555" y2="33141"/>
                        <a14:foregroundMark x1="1555" y1="33141" x2="1555" y2="33141"/>
                        <a14:foregroundMark x1="6065" y1="9441" x2="13955" y2="48170"/>
                        <a14:foregroundMark x1="10886" y1="44894" x2="11820" y2="63391"/>
                        <a14:foregroundMark x1="11820" y1="63391" x2="11820" y2="63776"/>
                        <a14:foregroundMark x1="1555" y1="4046" x2="1866" y2="71676"/>
                        <a14:foregroundMark x1="1244" y1="72254" x2="3621" y2="73358"/>
                        <a14:foregroundMark x1="10811" y1="73259" x2="13375" y2="67437"/>
                        <a14:foregroundMark x1="13375" y1="67437" x2="13375" y2="60116"/>
                        <a14:foregroundMark x1="5910" y1="68593" x2="5599" y2="32370"/>
                        <a14:foregroundMark x1="5599" y1="32370" x2="5443" y2="31985"/>
                        <a14:foregroundMark x1="3421" y1="49133" x2="3421" y2="55877"/>
                        <a14:foregroundMark x1="2799" y1="52601" x2="2799" y2="55684"/>
                        <a14:foregroundMark x1="3577" y1="41618" x2="4355" y2="35067"/>
                        <a14:foregroundMark x1="3577" y1="27168" x2="4355" y2="0"/>
                        <a14:foregroundMark x1="6687" y1="21002" x2="7621" y2="193"/>
                        <a14:foregroundMark x1="7621" y1="193" x2="7621" y2="193"/>
                        <a14:foregroundMark x1="8865" y1="57996" x2="8865" y2="29287"/>
                        <a14:foregroundMark x1="5599" y1="4624" x2="4821" y2="28516"/>
                        <a14:foregroundMark x1="11198" y1="4432" x2="11198" y2="18497"/>
                        <a14:foregroundMark x1="3266" y1="2505" x2="3733" y2="16378"/>
                        <a14:foregroundMark x1="94557" y1="74759" x2="98445" y2="65896"/>
                        <a14:foregroundMark x1="98445" y1="65896" x2="96734" y2="36031"/>
                        <a14:foregroundMark x1="13219" y1="72832" x2="13686" y2="72832"/>
                        <a14:foregroundMark x1="13841" y1="72832" x2="13375" y2="65896"/>
                        <a14:foregroundMark x1="13375" y1="65896" x2="13375" y2="65896"/>
                        <a14:foregroundMark x1="14152" y1="68208" x2="13841" y2="64933"/>
                        <a14:foregroundMark x1="13841" y1="64933" x2="13841" y2="64933"/>
                        <a14:foregroundMark x1="13841" y1="64933" x2="13686" y2="71484"/>
                        <a14:backgroundMark x1="46034" y1="49133" x2="46034" y2="49133"/>
                        <a14:backgroundMark x1="15801" y1="13799" x2="25972" y2="74952"/>
                        <a14:backgroundMark x1="25972" y1="74952" x2="40591" y2="73025"/>
                        <a14:backgroundMark x1="40591" y1="73025" x2="55988" y2="62620"/>
                        <a14:backgroundMark x1="55988" y1="62620" x2="65630" y2="62428"/>
                        <a14:backgroundMark x1="65630" y1="62428" x2="72317" y2="63198"/>
                        <a14:backgroundMark x1="72317" y1="63198" x2="79938" y2="38150"/>
                        <a14:backgroundMark x1="79938" y1="38150" x2="67030" y2="13102"/>
                        <a14:backgroundMark x1="67030" y1="13102" x2="30016" y2="19268"/>
                        <a14:backgroundMark x1="30016" y1="19268" x2="37636" y2="69557"/>
                        <a14:backgroundMark x1="37636" y1="69557" x2="50389" y2="65896"/>
                        <a14:backgroundMark x1="34681" y1="18497" x2="41369" y2="46243"/>
                        <a14:backgroundMark x1="41369" y1="46243" x2="74184" y2="57611"/>
                        <a14:backgroundMark x1="74184" y1="57611" x2="64541" y2="24855"/>
                        <a14:backgroundMark x1="64541" y1="24855" x2="32659" y2="45665"/>
                        <a14:backgroundMark x1="32659" y1="45665" x2="43235" y2="60501"/>
                        <a14:backgroundMark x1="43235" y1="60501" x2="45257" y2="58767"/>
                        <a14:backgroundMark x1="14910" y1="71528" x2="16330" y2="77842"/>
                        <a14:backgroundMark x1="15189" y1="72772" x2="14909" y2="71528"/>
                        <a14:backgroundMark x1="16330" y1="77842" x2="80560" y2="67245"/>
                        <a14:backgroundMark x1="80560" y1="67245" x2="84914" y2="71869"/>
                        <a14:backgroundMark x1="84914" y1="71869" x2="66096" y2="83815"/>
                        <a14:backgroundMark x1="66096" y1="83815" x2="47745" y2="76879"/>
                        <a14:backgroundMark x1="47745" y1="76879" x2="46501" y2="75530"/>
                        <a14:backgroundMark x1="51166" y1="75530" x2="56299" y2="82081"/>
                        <a14:backgroundMark x1="56299" y1="82081" x2="68429" y2="82852"/>
                        <a14:backgroundMark x1="68429" y1="82852" x2="76516" y2="73218"/>
                        <a14:backgroundMark x1="76516" y1="73218" x2="65008" y2="71098"/>
                        <a14:backgroundMark x1="65008" y1="71098" x2="60809" y2="72640"/>
                        <a14:backgroundMark x1="25816" y1="50867" x2="14775" y2="56305"/>
                        <a14:backgroundMark x1="17121" y1="66128" x2="23484" y2="79576"/>
                        <a14:backgroundMark x1="15050" y1="61752" x2="16555" y2="64933"/>
                        <a14:backgroundMark x1="23484" y1="79576" x2="32037" y2="59923"/>
                        <a14:backgroundMark x1="32037" y1="59923" x2="23328" y2="52987"/>
                        <a14:backgroundMark x1="57387" y1="65896" x2="35770" y2="71676"/>
                        <a14:backgroundMark x1="35770" y1="71676" x2="34215" y2="81310"/>
                        <a14:backgroundMark x1="34215" y1="81310" x2="54743" y2="76686"/>
                        <a14:backgroundMark x1="54743" y1="76686" x2="54588" y2="76108"/>
                        <a14:backgroundMark x1="62830" y1="74566" x2="55054" y2="82659"/>
                        <a14:backgroundMark x1="55054" y1="82659" x2="65008" y2="86898"/>
                        <a14:backgroundMark x1="65008" y1="86898" x2="63764" y2="76108"/>
                        <a14:backgroundMark x1="63764" y1="76108" x2="57076" y2="77264"/>
                        <a14:backgroundMark x1="57076" y1="77264" x2="57076" y2="77264"/>
                        <a14:backgroundMark x1="61431" y1="65318" x2="66874" y2="65511"/>
                        <a14:backgroundMark x1="66874" y1="65511" x2="67030" y2="65896"/>
                        <a14:backgroundMark x1="42613" y1="77264" x2="37636" y2="81503"/>
                        <a14:backgroundMark x1="46967" y1="64933" x2="41369" y2="65703"/>
                        <a14:backgroundMark x1="74495" y1="78805" x2="81026" y2="78227"/>
                        <a14:backgroundMark x1="77760" y1="79191" x2="75583" y2="79576"/>
                        <a14:backgroundMark x1="16952" y1="15414" x2="19285" y2="67052"/>
                        <a14:backgroundMark x1="19285" y1="67052" x2="50855" y2="72832"/>
                        <a14:backgroundMark x1="50855" y1="72832" x2="67341" y2="70713"/>
                        <a14:backgroundMark x1="67341" y1="70713" x2="72939" y2="70713"/>
                        <a14:backgroundMark x1="72939" y1="70713" x2="78538" y2="70328"/>
                        <a14:backgroundMark x1="78538" y1="70328" x2="79160" y2="59345"/>
                        <a14:backgroundMark x1="79160" y1="59345" x2="77760" y2="21580"/>
                        <a14:backgroundMark x1="77760" y1="21580" x2="73250" y2="8478"/>
                        <a14:backgroundMark x1="73250" y1="8478" x2="58476" y2="578"/>
                        <a14:backgroundMark x1="58476" y1="578" x2="27994" y2="10597"/>
                        <a14:backgroundMark x1="27994" y1="10597" x2="16796" y2="14836"/>
                        <a14:backgroundMark x1="70140" y1="3276" x2="79160" y2="10405"/>
                        <a14:backgroundMark x1="79160" y1="10405" x2="82893" y2="41811"/>
                        <a14:backgroundMark x1="82893" y1="41811" x2="82271" y2="70135"/>
                        <a14:backgroundMark x1="96734" y1="77071" x2="84448" y2="75915"/>
                        <a14:backgroundMark x1="95023" y1="78227" x2="99222" y2="79576"/>
                        <a14:backgroundMark x1="99222" y1="79576" x2="99844" y2="78613"/>
                        <a14:backgroundMark x1="95645" y1="77071" x2="99689" y2="75915"/>
                        <a14:backgroundMark x1="99689" y1="75915" x2="99689" y2="75915"/>
                        <a14:backgroundMark x1="14152" y1="76686" x2="156" y2="76879"/>
                        <a14:backgroundMark x1="14619" y1="48170" x2="14619" y2="51638"/>
                        <a14:backgroundMark x1="16174" y1="14258" x2="15241" y2="32370"/>
                        <a14:backgroundMark x1="15552" y1="14451" x2="15241" y2="32177"/>
                        <a14:backgroundMark x1="15397" y1="15607" x2="15086" y2="31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0600" b="22171"/>
          <a:stretch/>
        </p:blipFill>
        <p:spPr>
          <a:xfrm>
            <a:off x="-2068607" y="-3539"/>
            <a:ext cx="2392680" cy="6720840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B5D2B3D7-E1F3-93A3-6002-F3121666E6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981" l="1089" r="98445">
                        <a14:foregroundMark x1="12597" y1="2505" x2="12490" y2="14369"/>
                        <a14:foregroundMark x1="11999" y1="20202" x2="1555" y2="33141"/>
                        <a14:foregroundMark x1="1555" y1="33141" x2="1555" y2="33141"/>
                        <a14:foregroundMark x1="6065" y1="9441" x2="13955" y2="48170"/>
                        <a14:foregroundMark x1="10886" y1="44894" x2="11820" y2="63391"/>
                        <a14:foregroundMark x1="11820" y1="63391" x2="11820" y2="63776"/>
                        <a14:foregroundMark x1="1555" y1="4046" x2="1866" y2="71676"/>
                        <a14:foregroundMark x1="1244" y1="72254" x2="3621" y2="73358"/>
                        <a14:foregroundMark x1="10811" y1="73259" x2="13375" y2="67437"/>
                        <a14:foregroundMark x1="13375" y1="67437" x2="13375" y2="60116"/>
                        <a14:foregroundMark x1="5910" y1="68593" x2="5599" y2="32370"/>
                        <a14:foregroundMark x1="5599" y1="32370" x2="5443" y2="31985"/>
                        <a14:foregroundMark x1="3421" y1="49133" x2="3421" y2="55877"/>
                        <a14:foregroundMark x1="2799" y1="52601" x2="2799" y2="55684"/>
                        <a14:foregroundMark x1="3577" y1="41618" x2="4355" y2="35067"/>
                        <a14:foregroundMark x1="3577" y1="27168" x2="4355" y2="0"/>
                        <a14:foregroundMark x1="6687" y1="21002" x2="7621" y2="193"/>
                        <a14:foregroundMark x1="7621" y1="193" x2="7621" y2="193"/>
                        <a14:foregroundMark x1="8865" y1="57996" x2="8865" y2="29287"/>
                        <a14:foregroundMark x1="5599" y1="4624" x2="4821" y2="28516"/>
                        <a14:foregroundMark x1="11198" y1="4432" x2="11198" y2="18497"/>
                        <a14:foregroundMark x1="3266" y1="2505" x2="3733" y2="16378"/>
                        <a14:foregroundMark x1="94557" y1="74759" x2="98445" y2="65896"/>
                        <a14:foregroundMark x1="98445" y1="65896" x2="96734" y2="36031"/>
                        <a14:foregroundMark x1="13219" y1="72832" x2="13686" y2="72832"/>
                        <a14:foregroundMark x1="13841" y1="72832" x2="13375" y2="65896"/>
                        <a14:foregroundMark x1="13375" y1="65896" x2="13375" y2="65896"/>
                        <a14:foregroundMark x1="14152" y1="68208" x2="13841" y2="64933"/>
                        <a14:foregroundMark x1="13841" y1="64933" x2="13841" y2="64933"/>
                        <a14:foregroundMark x1="13841" y1="64933" x2="13686" y2="71484"/>
                        <a14:backgroundMark x1="46034" y1="49133" x2="46034" y2="49133"/>
                        <a14:backgroundMark x1="15801" y1="13799" x2="25972" y2="74952"/>
                        <a14:backgroundMark x1="25972" y1="74952" x2="40591" y2="73025"/>
                        <a14:backgroundMark x1="40591" y1="73025" x2="55988" y2="62620"/>
                        <a14:backgroundMark x1="55988" y1="62620" x2="65630" y2="62428"/>
                        <a14:backgroundMark x1="65630" y1="62428" x2="72317" y2="63198"/>
                        <a14:backgroundMark x1="72317" y1="63198" x2="79938" y2="38150"/>
                        <a14:backgroundMark x1="79938" y1="38150" x2="67030" y2="13102"/>
                        <a14:backgroundMark x1="67030" y1="13102" x2="30016" y2="19268"/>
                        <a14:backgroundMark x1="30016" y1="19268" x2="37636" y2="69557"/>
                        <a14:backgroundMark x1="37636" y1="69557" x2="50389" y2="65896"/>
                        <a14:backgroundMark x1="34681" y1="18497" x2="41369" y2="46243"/>
                        <a14:backgroundMark x1="41369" y1="46243" x2="74184" y2="57611"/>
                        <a14:backgroundMark x1="74184" y1="57611" x2="64541" y2="24855"/>
                        <a14:backgroundMark x1="64541" y1="24855" x2="32659" y2="45665"/>
                        <a14:backgroundMark x1="32659" y1="45665" x2="43235" y2="60501"/>
                        <a14:backgroundMark x1="43235" y1="60501" x2="45257" y2="58767"/>
                        <a14:backgroundMark x1="14910" y1="71528" x2="16330" y2="77842"/>
                        <a14:backgroundMark x1="15189" y1="72772" x2="14909" y2="71528"/>
                        <a14:backgroundMark x1="16330" y1="77842" x2="80560" y2="67245"/>
                        <a14:backgroundMark x1="80560" y1="67245" x2="84914" y2="71869"/>
                        <a14:backgroundMark x1="84914" y1="71869" x2="66096" y2="83815"/>
                        <a14:backgroundMark x1="66096" y1="83815" x2="47745" y2="76879"/>
                        <a14:backgroundMark x1="47745" y1="76879" x2="46501" y2="75530"/>
                        <a14:backgroundMark x1="51166" y1="75530" x2="56299" y2="82081"/>
                        <a14:backgroundMark x1="56299" y1="82081" x2="68429" y2="82852"/>
                        <a14:backgroundMark x1="68429" y1="82852" x2="76516" y2="73218"/>
                        <a14:backgroundMark x1="76516" y1="73218" x2="65008" y2="71098"/>
                        <a14:backgroundMark x1="65008" y1="71098" x2="60809" y2="72640"/>
                        <a14:backgroundMark x1="25816" y1="50867" x2="14775" y2="56305"/>
                        <a14:backgroundMark x1="17121" y1="66128" x2="23484" y2="79576"/>
                        <a14:backgroundMark x1="15050" y1="61752" x2="16555" y2="64933"/>
                        <a14:backgroundMark x1="23484" y1="79576" x2="32037" y2="59923"/>
                        <a14:backgroundMark x1="32037" y1="59923" x2="23328" y2="52987"/>
                        <a14:backgroundMark x1="57387" y1="65896" x2="35770" y2="71676"/>
                        <a14:backgroundMark x1="35770" y1="71676" x2="34215" y2="81310"/>
                        <a14:backgroundMark x1="34215" y1="81310" x2="54743" y2="76686"/>
                        <a14:backgroundMark x1="54743" y1="76686" x2="54588" y2="76108"/>
                        <a14:backgroundMark x1="62830" y1="74566" x2="55054" y2="82659"/>
                        <a14:backgroundMark x1="55054" y1="82659" x2="65008" y2="86898"/>
                        <a14:backgroundMark x1="65008" y1="86898" x2="63764" y2="76108"/>
                        <a14:backgroundMark x1="63764" y1="76108" x2="57076" y2="77264"/>
                        <a14:backgroundMark x1="57076" y1="77264" x2="57076" y2="77264"/>
                        <a14:backgroundMark x1="61431" y1="65318" x2="66874" y2="65511"/>
                        <a14:backgroundMark x1="66874" y1="65511" x2="67030" y2="65896"/>
                        <a14:backgroundMark x1="42613" y1="77264" x2="37636" y2="81503"/>
                        <a14:backgroundMark x1="46967" y1="64933" x2="41369" y2="65703"/>
                        <a14:backgroundMark x1="74495" y1="78805" x2="81026" y2="78227"/>
                        <a14:backgroundMark x1="77760" y1="79191" x2="75583" y2="79576"/>
                        <a14:backgroundMark x1="16952" y1="15414" x2="19285" y2="67052"/>
                        <a14:backgroundMark x1="19285" y1="67052" x2="50855" y2="72832"/>
                        <a14:backgroundMark x1="50855" y1="72832" x2="67341" y2="70713"/>
                        <a14:backgroundMark x1="67341" y1="70713" x2="72939" y2="70713"/>
                        <a14:backgroundMark x1="72939" y1="70713" x2="78538" y2="70328"/>
                        <a14:backgroundMark x1="78538" y1="70328" x2="79160" y2="59345"/>
                        <a14:backgroundMark x1="79160" y1="59345" x2="77760" y2="21580"/>
                        <a14:backgroundMark x1="77760" y1="21580" x2="73250" y2="8478"/>
                        <a14:backgroundMark x1="73250" y1="8478" x2="58476" y2="578"/>
                        <a14:backgroundMark x1="58476" y1="578" x2="27994" y2="10597"/>
                        <a14:backgroundMark x1="27994" y1="10597" x2="16796" y2="14836"/>
                        <a14:backgroundMark x1="70140" y1="3276" x2="79160" y2="10405"/>
                        <a14:backgroundMark x1="79160" y1="10405" x2="82893" y2="41811"/>
                        <a14:backgroundMark x1="82893" y1="41811" x2="82271" y2="70135"/>
                        <a14:backgroundMark x1="96734" y1="77071" x2="84448" y2="75915"/>
                        <a14:backgroundMark x1="95023" y1="78227" x2="99222" y2="79576"/>
                        <a14:backgroundMark x1="99222" y1="79576" x2="99844" y2="78613"/>
                        <a14:backgroundMark x1="95645" y1="77071" x2="99689" y2="75915"/>
                        <a14:backgroundMark x1="99689" y1="75915" x2="99689" y2="75915"/>
                        <a14:backgroundMark x1="14152" y1="76686" x2="156" y2="76879"/>
                        <a14:backgroundMark x1="14619" y1="48170" x2="14619" y2="51638"/>
                        <a14:backgroundMark x1="16174" y1="14258" x2="15241" y2="32370"/>
                        <a14:backgroundMark x1="15552" y1="14451" x2="15241" y2="32177"/>
                        <a14:backgroundMark x1="15397" y1="15607" x2="15086" y2="31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23" b="22171"/>
          <a:stretch/>
        </p:blipFill>
        <p:spPr>
          <a:xfrm>
            <a:off x="11218456" y="0"/>
            <a:ext cx="3006535" cy="6720840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307F97FB-F02A-B916-868F-4863CEE5915A}"/>
              </a:ext>
            </a:extLst>
          </p:cNvPr>
          <p:cNvSpPr txBox="1"/>
          <p:nvPr/>
        </p:nvSpPr>
        <p:spPr>
          <a:xfrm>
            <a:off x="3580004" y="6199531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4400" dirty="0">
                <a:latin typeface="Rockwell Nova Cond" panose="02060506020205020403" pitchFamily="18" charset="0"/>
              </a:rPr>
              <a:t>Tünde: Ács Eszter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A8D96F48-1BD4-698E-238B-798A0FF0DBFB}"/>
              </a:ext>
            </a:extLst>
          </p:cNvPr>
          <p:cNvSpPr txBox="1"/>
          <p:nvPr/>
        </p:nvSpPr>
        <p:spPr>
          <a:xfrm>
            <a:off x="12516746" y="76159"/>
            <a:ext cx="6588369" cy="6705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Fontos szerepei: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Bánk bán (2023) – Gertrudis / Bánk bán (2017) – Bendeleiben Izidora, türingiai leány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Don Juan (2023) – </a:t>
            </a:r>
            <a:r>
              <a:rPr lang="hu-HU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Maturina</a:t>
            </a:r>
            <a:endParaRPr lang="hu-HU" sz="2400" kern="100" dirty="0">
              <a:latin typeface="Arial Nova Cond" panose="020B050602020202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A kertész kutyája (2022) – </a:t>
            </a:r>
            <a:r>
              <a:rPr lang="hu-HU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Anarda</a:t>
            </a:r>
            <a:endParaRPr lang="hu-HU" sz="2400" kern="100" dirty="0">
              <a:latin typeface="Arial Nova Cond" panose="020B050602020202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Üvegfigurák (2021) – Laura </a:t>
            </a:r>
            <a:r>
              <a:rPr lang="hu-HU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Wingfield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, a lánya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Tartuffe (2019) – Elmira, </a:t>
            </a:r>
            <a:r>
              <a:rPr lang="hu-HU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Orgon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felesége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Médeia (2019) – A korinthoszi nők kórusa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Meggyeskert (2019) – Várja, a fogadott leánya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Othello</a:t>
            </a: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(2018) – </a:t>
            </a:r>
            <a:r>
              <a:rPr lang="hu-HU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Desdemona</a:t>
            </a:r>
            <a:endParaRPr lang="hu-HU" sz="2400" kern="100" dirty="0">
              <a:latin typeface="Arial Nova Cond" panose="020B050602020202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Az ember tragédiája (2018) – Éva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Csongor és Tünde (2016) – Tünde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János vitéz (2014) – Jancsi nevelőanyja</a:t>
            </a:r>
          </a:p>
        </p:txBody>
      </p:sp>
      <p:grpSp>
        <p:nvGrpSpPr>
          <p:cNvPr id="29" name="Csoportba foglalás 28">
            <a:extLst>
              <a:ext uri="{FF2B5EF4-FFF2-40B4-BE49-F238E27FC236}">
                <a16:creationId xmlns:a16="http://schemas.microsoft.com/office/drawing/2014/main" id="{4C00ADC0-2EBB-B202-674D-B828210BF158}"/>
              </a:ext>
            </a:extLst>
          </p:cNvPr>
          <p:cNvGrpSpPr/>
          <p:nvPr/>
        </p:nvGrpSpPr>
        <p:grpSpPr>
          <a:xfrm>
            <a:off x="6547187" y="7442686"/>
            <a:ext cx="5118974" cy="3944962"/>
            <a:chOff x="6671306" y="2398481"/>
            <a:chExt cx="5118974" cy="3944962"/>
          </a:xfrm>
        </p:grpSpPr>
        <p:pic>
          <p:nvPicPr>
            <p:cNvPr id="25" name="Kép 24">
              <a:extLst>
                <a:ext uri="{FF2B5EF4-FFF2-40B4-BE49-F238E27FC236}">
                  <a16:creationId xmlns:a16="http://schemas.microsoft.com/office/drawing/2014/main" id="{550250C2-D650-D777-6F53-DEC9BB183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-198" t="44305" r="15381"/>
            <a:stretch/>
          </p:blipFill>
          <p:spPr>
            <a:xfrm flipH="1">
              <a:off x="6671306" y="2896416"/>
              <a:ext cx="3551216" cy="3447027"/>
            </a:xfrm>
            <a:prstGeom prst="rect">
              <a:avLst/>
            </a:prstGeom>
          </p:spPr>
        </p:pic>
        <p:sp>
          <p:nvSpPr>
            <p:cNvPr id="28" name="Szövegdoboz 27">
              <a:extLst>
                <a:ext uri="{FF2B5EF4-FFF2-40B4-BE49-F238E27FC236}">
                  <a16:creationId xmlns:a16="http://schemas.microsoft.com/office/drawing/2014/main" id="{AE465781-E3C2-E005-3A18-842D27FC7A4D}"/>
                </a:ext>
              </a:extLst>
            </p:cNvPr>
            <p:cNvSpPr txBox="1"/>
            <p:nvPr/>
          </p:nvSpPr>
          <p:spPr>
            <a:xfrm>
              <a:off x="8776735" y="2398481"/>
              <a:ext cx="30135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800" b="1" kern="100" dirty="0">
                  <a:latin typeface="Arial Nova Cond" panose="020B0506020202020204" pitchFamily="34" charset="0"/>
                  <a:cs typeface="Times New Roman" panose="02020603050405020304" pitchFamily="18" charset="0"/>
                </a:rPr>
                <a:t>Tünde</a:t>
              </a:r>
            </a:p>
          </p:txBody>
        </p:sp>
      </p:grpSp>
      <p:pic>
        <p:nvPicPr>
          <p:cNvPr id="21" name="Kép 20">
            <a:extLst>
              <a:ext uri="{FF2B5EF4-FFF2-40B4-BE49-F238E27FC236}">
                <a16:creationId xmlns:a16="http://schemas.microsoft.com/office/drawing/2014/main" id="{580AF6BA-81D3-D2B2-F11A-D11D4B0C68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7500" l="9863" r="89876">
                        <a14:foregroundMark x1="33116" y1="10469" x2="46571" y2="10469"/>
                        <a14:foregroundMark x1="46571" y1="10469" x2="49641" y2="13021"/>
                        <a14:foregroundMark x1="29131" y1="89635" x2="46048" y2="85573"/>
                        <a14:foregroundMark x1="46048" y1="85573" x2="42652" y2="90469"/>
                        <a14:foregroundMark x1="29980" y1="90990" x2="40562" y2="84740"/>
                        <a14:foregroundMark x1="40562" y1="84740" x2="36643" y2="91563"/>
                        <a14:foregroundMark x1="36643" y1="91563" x2="43436" y2="87135"/>
                        <a14:foregroundMark x1="43436" y1="87135" x2="43958" y2="85208"/>
                        <a14:foregroundMark x1="33965" y1="92500" x2="46179" y2="89792"/>
                        <a14:foregroundMark x1="46179" y1="89792" x2="36969" y2="93646"/>
                        <a14:foregroundMark x1="21097" y1="82188" x2="14958" y2="90625"/>
                        <a14:foregroundMark x1="14958" y1="90625" x2="30699" y2="97500"/>
                        <a14:foregroundMark x1="30699" y1="97500" x2="33769" y2="89427"/>
                      </a14:backgroundRemoval>
                    </a14:imgEffect>
                  </a14:imgLayer>
                </a14:imgProps>
              </a:ext>
            </a:extLst>
          </a:blip>
          <a:srcRect b="8339"/>
          <a:stretch/>
        </p:blipFill>
        <p:spPr>
          <a:xfrm>
            <a:off x="-49055377" y="1350302"/>
            <a:ext cx="4856463" cy="5582515"/>
          </a:xfrm>
          <a:prstGeom prst="rect">
            <a:avLst/>
          </a:prstGeom>
        </p:spPr>
      </p:pic>
      <p:grpSp>
        <p:nvGrpSpPr>
          <p:cNvPr id="30" name="Csoportba foglalás 29">
            <a:extLst>
              <a:ext uri="{FF2B5EF4-FFF2-40B4-BE49-F238E27FC236}">
                <a16:creationId xmlns:a16="http://schemas.microsoft.com/office/drawing/2014/main" id="{45F236D9-A506-3C40-E837-D7CF274FCD3A}"/>
              </a:ext>
            </a:extLst>
          </p:cNvPr>
          <p:cNvGrpSpPr/>
          <p:nvPr/>
        </p:nvGrpSpPr>
        <p:grpSpPr>
          <a:xfrm>
            <a:off x="6773038" y="-4428115"/>
            <a:ext cx="4905562" cy="2769852"/>
            <a:chOff x="6736189" y="63233"/>
            <a:chExt cx="4905562" cy="2769852"/>
          </a:xfrm>
        </p:grpSpPr>
        <p:pic>
          <p:nvPicPr>
            <p:cNvPr id="2" name="Kép 1">
              <a:extLst>
                <a:ext uri="{FF2B5EF4-FFF2-40B4-BE49-F238E27FC236}">
                  <a16:creationId xmlns:a16="http://schemas.microsoft.com/office/drawing/2014/main" id="{6496945D-7786-C50C-B5C2-08B0B53B4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l="16876" r="35804"/>
            <a:stretch/>
          </p:blipFill>
          <p:spPr>
            <a:xfrm>
              <a:off x="6736189" y="63233"/>
              <a:ext cx="1961459" cy="2769852"/>
            </a:xfrm>
            <a:prstGeom prst="rect">
              <a:avLst/>
            </a:prstGeom>
          </p:spPr>
        </p:pic>
        <p:sp>
          <p:nvSpPr>
            <p:cNvPr id="17" name="Szövegdoboz 16">
              <a:extLst>
                <a:ext uri="{FF2B5EF4-FFF2-40B4-BE49-F238E27FC236}">
                  <a16:creationId xmlns:a16="http://schemas.microsoft.com/office/drawing/2014/main" id="{5EA8D465-1953-2BB0-A4CA-2E2AD2D9AA0B}"/>
                </a:ext>
              </a:extLst>
            </p:cNvPr>
            <p:cNvSpPr txBox="1"/>
            <p:nvPr/>
          </p:nvSpPr>
          <p:spPr>
            <a:xfrm>
              <a:off x="8628206" y="155774"/>
              <a:ext cx="30135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800" b="1" kern="100" dirty="0">
                  <a:latin typeface="Arial Nova Cond" panose="020B0506020202020204" pitchFamily="34" charset="0"/>
                  <a:cs typeface="Times New Roman" panose="02020603050405020304" pitchFamily="18" charset="0"/>
                </a:rPr>
                <a:t>Gertrudis</a:t>
              </a:r>
            </a:p>
          </p:txBody>
        </p:sp>
      </p:grpSp>
      <p:sp>
        <p:nvSpPr>
          <p:cNvPr id="34" name="Szövegdoboz 33">
            <a:extLst>
              <a:ext uri="{FF2B5EF4-FFF2-40B4-BE49-F238E27FC236}">
                <a16:creationId xmlns:a16="http://schemas.microsoft.com/office/drawing/2014/main" id="{9B65D822-0E7F-D6ED-B339-914BCD07FB34}"/>
              </a:ext>
            </a:extLst>
          </p:cNvPr>
          <p:cNvSpPr txBox="1"/>
          <p:nvPr/>
        </p:nvSpPr>
        <p:spPr>
          <a:xfrm>
            <a:off x="3064621" y="2119122"/>
            <a:ext cx="9144002" cy="2619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hu-HU" sz="2400" b="1" kern="100" dirty="0">
                <a:effectLst/>
                <a:latin typeface="Arial Nova Cond" panose="020B0506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Miért volt meghatározó szerep karrierjében? </a:t>
            </a:r>
            <a:r>
              <a:rPr lang="hu-HU" sz="2400" kern="100" dirty="0">
                <a:effectLst/>
                <a:latin typeface="Arial Nova Cond" panose="020B0506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színésznő negatív kritikát kapott alakításáért: „Ács Eszter Tündéje viszont moccanthatatlanul dermed bele egy pátoszos tündérkisasszonyba, minden egyes megszólalása pózból indul és pózban zárul. [...] Tünde valahogy félúton lehagyja a színésznőt, aki ezután már csak kullog a szövege után.” – írja a 7óra7</a:t>
            </a:r>
          </a:p>
        </p:txBody>
      </p:sp>
      <p:pic>
        <p:nvPicPr>
          <p:cNvPr id="36" name="Kép 35">
            <a:extLst>
              <a:ext uri="{FF2B5EF4-FFF2-40B4-BE49-F238E27FC236}">
                <a16:creationId xmlns:a16="http://schemas.microsoft.com/office/drawing/2014/main" id="{1BBCF0B2-4E7B-7F4D-023D-A5251C614C0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7786" b="41857" l="29582" r="62058">
                        <a14:foregroundMark x1="37406" y1="33571" x2="40086" y2="34571"/>
                        <a14:foregroundMark x1="40086" y1="34571" x2="40193" y2="35214"/>
                        <a14:foregroundMark x1="36013" y1="34214" x2="36013" y2="35571"/>
                        <a14:foregroundMark x1="34191" y1="35143" x2="31404" y2="37000"/>
                        <a14:foregroundMark x1="31404" y1="37000" x2="29689" y2="39500"/>
                        <a14:foregroundMark x1="29689" y1="39500" x2="43516" y2="40071"/>
                        <a14:foregroundMark x1="43516" y1="40071" x2="37728" y2="39500"/>
                        <a14:foregroundMark x1="37728" y1="39500" x2="35370" y2="38000"/>
                        <a14:foregroundMark x1="35370" y1="38000" x2="38800" y2="37214"/>
                        <a14:foregroundMark x1="38800" y1="37214" x2="44159" y2="38571"/>
                        <a14:foregroundMark x1="44159" y1="38571" x2="48875" y2="38786"/>
                        <a14:foregroundMark x1="48875" y1="38786" x2="51876" y2="38429"/>
                        <a14:foregroundMark x1="51876" y1="38429" x2="52412" y2="38143"/>
                        <a14:foregroundMark x1="30332" y1="40286" x2="40514" y2="39214"/>
                        <a14:foregroundMark x1="40514" y1="39214" x2="49839" y2="40643"/>
                        <a14:foregroundMark x1="49839" y1="40643" x2="49518" y2="40714"/>
                        <a14:foregroundMark x1="31511" y1="40571" x2="39550" y2="40500"/>
                        <a14:foregroundMark x1="39550" y1="40500" x2="51340" y2="37143"/>
                        <a14:foregroundMark x1="51340" y1="37143" x2="48982" y2="35500"/>
                        <a14:foregroundMark x1="48982" y1="35500" x2="53376" y2="36071"/>
                        <a14:foregroundMark x1="53376" y1="36071" x2="52412" y2="40714"/>
                        <a14:foregroundMark x1="52412" y1="40714" x2="49946" y2="41000"/>
                        <a14:foregroundMark x1="54341" y1="34643" x2="54770" y2="38071"/>
                        <a14:foregroundMark x1="54770" y1="38071" x2="51768" y2="38214"/>
                        <a14:foregroundMark x1="51768" y1="38214" x2="56056" y2="38857"/>
                        <a14:foregroundMark x1="56056" y1="38857" x2="57878" y2="36000"/>
                        <a14:foregroundMark x1="57878" y1="36000" x2="59378" y2="38357"/>
                        <a14:foregroundMark x1="59378" y1="38357" x2="59057" y2="35714"/>
                        <a14:foregroundMark x1="59057" y1="35714" x2="62165" y2="40214"/>
                        <a14:foregroundMark x1="62165" y1="40214" x2="62165" y2="41071"/>
                        <a14:foregroundMark x1="61308" y1="40500" x2="54555" y2="41500"/>
                        <a14:foregroundMark x1="54555" y1="41500" x2="41372" y2="40429"/>
                        <a14:foregroundMark x1="41372" y1="40429" x2="38907" y2="41857"/>
                        <a14:foregroundMark x1="38907" y1="41857" x2="38907" y2="41714"/>
                        <a14:foregroundMark x1="47053" y1="31143" x2="45981" y2="33643"/>
                        <a14:foregroundMark x1="45981" y1="33643" x2="45445" y2="33571"/>
                        <a14:foregroundMark x1="46302" y1="30786" x2="42658" y2="21857"/>
                        <a14:foregroundMark x1="42658" y1="21857" x2="42658" y2="21857"/>
                        <a14:foregroundMark x1="42337" y1="21929" x2="41158" y2="27500"/>
                        <a14:foregroundMark x1="41158" y1="27500" x2="41158" y2="27500"/>
                      </a14:backgroundRemoval>
                    </a14:imgEffect>
                  </a14:imgLayer>
                </a14:imgProps>
              </a:ext>
            </a:extLst>
          </a:blip>
          <a:srcRect l="25637" t="15366" r="34635" b="59127"/>
          <a:stretch/>
        </p:blipFill>
        <p:spPr>
          <a:xfrm>
            <a:off x="-360596" y="2769040"/>
            <a:ext cx="4196015" cy="4042315"/>
          </a:xfrm>
          <a:prstGeom prst="rect">
            <a:avLst/>
          </a:prstGeom>
        </p:spPr>
      </p:pic>
      <p:grpSp>
        <p:nvGrpSpPr>
          <p:cNvPr id="24" name="Csoportba foglalás 23">
            <a:extLst>
              <a:ext uri="{FF2B5EF4-FFF2-40B4-BE49-F238E27FC236}">
                <a16:creationId xmlns:a16="http://schemas.microsoft.com/office/drawing/2014/main" id="{4CD369AA-6777-4C27-DF88-5FE77821EA5B}"/>
              </a:ext>
            </a:extLst>
          </p:cNvPr>
          <p:cNvGrpSpPr/>
          <p:nvPr/>
        </p:nvGrpSpPr>
        <p:grpSpPr>
          <a:xfrm>
            <a:off x="8840791" y="-2468918"/>
            <a:ext cx="4572000" cy="11795835"/>
            <a:chOff x="-10872343" y="1769787"/>
            <a:chExt cx="4572000" cy="11795835"/>
          </a:xfrm>
        </p:grpSpPr>
        <p:pic>
          <p:nvPicPr>
            <p:cNvPr id="23" name="Kép 22" descr="A képen művészet, narancs látható&#10;&#10;Előfordulhat, hogy a mesterséges intelligencia által létrehozott tartalom helytelen.">
              <a:extLst>
                <a:ext uri="{FF2B5EF4-FFF2-40B4-BE49-F238E27FC236}">
                  <a16:creationId xmlns:a16="http://schemas.microsoft.com/office/drawing/2014/main" id="{42F4FB17-CD74-7BE6-6996-BF7B6FBA9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1815" y="3689952"/>
              <a:ext cx="3144647" cy="9875670"/>
            </a:xfrm>
            <a:prstGeom prst="rect">
              <a:avLst/>
            </a:prstGeom>
          </p:spPr>
        </p:pic>
        <p:pic>
          <p:nvPicPr>
            <p:cNvPr id="7" name="Kép 6" descr="A képen paradicsom, zöldség, Bokros paradicsom, Cseresznyeparadicsom látható&#10;&#10;Előfordulhat, hogy a mesterséges intelligencia által létrehozott tartalom helytelen.">
              <a:extLst>
                <a:ext uri="{FF2B5EF4-FFF2-40B4-BE49-F238E27FC236}">
                  <a16:creationId xmlns:a16="http://schemas.microsoft.com/office/drawing/2014/main" id="{9876D76E-0EEC-32D2-1487-C2903912A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872343" y="1769787"/>
              <a:ext cx="4572000" cy="6858000"/>
            </a:xfrm>
            <a:prstGeom prst="rect">
              <a:avLst/>
            </a:prstGeom>
          </p:spPr>
        </p:pic>
      </p:grpSp>
      <p:grpSp>
        <p:nvGrpSpPr>
          <p:cNvPr id="27" name="Csoportba foglalás 26">
            <a:extLst>
              <a:ext uri="{FF2B5EF4-FFF2-40B4-BE49-F238E27FC236}">
                <a16:creationId xmlns:a16="http://schemas.microsoft.com/office/drawing/2014/main" id="{ADF74308-38FB-3460-5D45-AEBD0BB273FD}"/>
              </a:ext>
            </a:extLst>
          </p:cNvPr>
          <p:cNvGrpSpPr/>
          <p:nvPr/>
        </p:nvGrpSpPr>
        <p:grpSpPr>
          <a:xfrm>
            <a:off x="4629999" y="893295"/>
            <a:ext cx="8825992" cy="7339401"/>
            <a:chOff x="-10850880" y="-1077317"/>
            <a:chExt cx="8825992" cy="7339401"/>
          </a:xfrm>
        </p:grpSpPr>
        <p:pic>
          <p:nvPicPr>
            <p:cNvPr id="20" name="Kép 19" descr="A képen virág, piros, művészet látható&#10;&#10;Előfordulhat, hogy a mesterséges intelligencia által létrehozott tartalom helytelen.">
              <a:extLst>
                <a:ext uri="{FF2B5EF4-FFF2-40B4-BE49-F238E27FC236}">
                  <a16:creationId xmlns:a16="http://schemas.microsoft.com/office/drawing/2014/main" id="{AC14606F-B58D-89C4-5047-838AC9EBF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80" t="27497" r="560" b="26212"/>
            <a:stretch/>
          </p:blipFill>
          <p:spPr>
            <a:xfrm>
              <a:off x="-10850880" y="-1077317"/>
              <a:ext cx="8825992" cy="6858000"/>
            </a:xfrm>
            <a:prstGeom prst="rect">
              <a:avLst/>
            </a:prstGeom>
          </p:spPr>
        </p:pic>
        <p:pic>
          <p:nvPicPr>
            <p:cNvPr id="11" name="Kép 10" descr="A képen zöldség, paradicsom, Természetes élelmiszerek, termény látható&#10;&#10;Előfordulhat, hogy a mesterséges intelligencia által létrehozott tartalom helytelen.">
              <a:extLst>
                <a:ext uri="{FF2B5EF4-FFF2-40B4-BE49-F238E27FC236}">
                  <a16:creationId xmlns:a16="http://schemas.microsoft.com/office/drawing/2014/main" id="{E40A140A-9553-1035-1B05-1B701364F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851244" y="-595916"/>
              <a:ext cx="4572000" cy="6858000"/>
            </a:xfrm>
            <a:prstGeom prst="rect">
              <a:avLst/>
            </a:prstGeom>
          </p:spPr>
        </p:pic>
      </p:grpSp>
      <p:pic>
        <p:nvPicPr>
          <p:cNvPr id="15" name="Kép 14" descr="A képen kullanc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828D3E64-CBEE-63C1-0BA0-8174C82E5EE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222" y="-2054304"/>
            <a:ext cx="4572000" cy="6858000"/>
          </a:xfrm>
          <a:prstGeom prst="rect">
            <a:avLst/>
          </a:prstGeom>
        </p:spPr>
      </p:pic>
      <p:pic>
        <p:nvPicPr>
          <p:cNvPr id="26" name="Kép 25" descr="A képen kullanc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E3823DA9-D49B-71D5-DDD1-BC179B75050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5778" y="-1119537"/>
            <a:ext cx="8338123" cy="12507185"/>
          </a:xfrm>
          <a:prstGeom prst="rect">
            <a:avLst/>
          </a:prstGeom>
        </p:spPr>
      </p:pic>
      <p:grpSp>
        <p:nvGrpSpPr>
          <p:cNvPr id="32" name="Csoportba foglalás 31">
            <a:extLst>
              <a:ext uri="{FF2B5EF4-FFF2-40B4-BE49-F238E27FC236}">
                <a16:creationId xmlns:a16="http://schemas.microsoft.com/office/drawing/2014/main" id="{4E13145B-46D5-DFEB-96C8-3F6576A9F9F5}"/>
              </a:ext>
            </a:extLst>
          </p:cNvPr>
          <p:cNvGrpSpPr/>
          <p:nvPr/>
        </p:nvGrpSpPr>
        <p:grpSpPr>
          <a:xfrm>
            <a:off x="3449684" y="1660675"/>
            <a:ext cx="4572000" cy="8835655"/>
            <a:chOff x="-10872343" y="1769787"/>
            <a:chExt cx="4572000" cy="11795835"/>
          </a:xfrm>
        </p:grpSpPr>
        <p:pic>
          <p:nvPicPr>
            <p:cNvPr id="33" name="Kép 32" descr="A képen művészet, narancs látható&#10;&#10;Előfordulhat, hogy a mesterséges intelligencia által létrehozott tartalom helytelen.">
              <a:extLst>
                <a:ext uri="{FF2B5EF4-FFF2-40B4-BE49-F238E27FC236}">
                  <a16:creationId xmlns:a16="http://schemas.microsoft.com/office/drawing/2014/main" id="{DF9287FF-2230-54DA-E853-C81176675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1815" y="3689952"/>
              <a:ext cx="3144647" cy="9875670"/>
            </a:xfrm>
            <a:prstGeom prst="rect">
              <a:avLst/>
            </a:prstGeom>
          </p:spPr>
        </p:pic>
        <p:pic>
          <p:nvPicPr>
            <p:cNvPr id="35" name="Kép 34" descr="A képen paradicsom, zöldség, Bokros paradicsom, Cseresznyeparadicsom látható&#10;&#10;Előfordulhat, hogy a mesterséges intelligencia által létrehozott tartalom helytelen.">
              <a:extLst>
                <a:ext uri="{FF2B5EF4-FFF2-40B4-BE49-F238E27FC236}">
                  <a16:creationId xmlns:a16="http://schemas.microsoft.com/office/drawing/2014/main" id="{0D71ED12-5874-E1A9-0EE9-45222F6D9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872343" y="1769787"/>
              <a:ext cx="4572000" cy="6858000"/>
            </a:xfrm>
            <a:prstGeom prst="rect">
              <a:avLst/>
            </a:prstGeom>
          </p:spPr>
        </p:pic>
      </p:grpSp>
      <p:grpSp>
        <p:nvGrpSpPr>
          <p:cNvPr id="37" name="Csoportba foglalás 36">
            <a:extLst>
              <a:ext uri="{FF2B5EF4-FFF2-40B4-BE49-F238E27FC236}">
                <a16:creationId xmlns:a16="http://schemas.microsoft.com/office/drawing/2014/main" id="{D17E0474-C3C1-2297-195A-77C6A8E10734}"/>
              </a:ext>
            </a:extLst>
          </p:cNvPr>
          <p:cNvGrpSpPr/>
          <p:nvPr/>
        </p:nvGrpSpPr>
        <p:grpSpPr>
          <a:xfrm>
            <a:off x="-1594091" y="-884709"/>
            <a:ext cx="6379099" cy="4777412"/>
            <a:chOff x="-10850880" y="-1077317"/>
            <a:chExt cx="8825992" cy="7339401"/>
          </a:xfrm>
        </p:grpSpPr>
        <p:pic>
          <p:nvPicPr>
            <p:cNvPr id="38" name="Kép 37" descr="A képen virág, piros, művészet látható&#10;&#10;Előfordulhat, hogy a mesterséges intelligencia által létrehozott tartalom helytelen.">
              <a:extLst>
                <a:ext uri="{FF2B5EF4-FFF2-40B4-BE49-F238E27FC236}">
                  <a16:creationId xmlns:a16="http://schemas.microsoft.com/office/drawing/2014/main" id="{02A6AB79-324A-E7CD-CE13-2FA0E9B70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80" t="27497" r="560" b="26212"/>
            <a:stretch/>
          </p:blipFill>
          <p:spPr>
            <a:xfrm>
              <a:off x="-10850880" y="-1077317"/>
              <a:ext cx="8825992" cy="6858000"/>
            </a:xfrm>
            <a:prstGeom prst="rect">
              <a:avLst/>
            </a:prstGeom>
          </p:spPr>
        </p:pic>
        <p:pic>
          <p:nvPicPr>
            <p:cNvPr id="39" name="Kép 38" descr="A képen zöldség, paradicsom, Természetes élelmiszerek, termény látható&#10;&#10;Előfordulhat, hogy a mesterséges intelligencia által létrehozott tartalom helytelen.">
              <a:extLst>
                <a:ext uri="{FF2B5EF4-FFF2-40B4-BE49-F238E27FC236}">
                  <a16:creationId xmlns:a16="http://schemas.microsoft.com/office/drawing/2014/main" id="{2604D2E5-8F51-DB17-10D9-4A32398B5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851244" y="-595916"/>
              <a:ext cx="4572000" cy="6858000"/>
            </a:xfrm>
            <a:prstGeom prst="rect">
              <a:avLst/>
            </a:prstGeom>
          </p:spPr>
        </p:pic>
      </p:grpSp>
      <p:pic>
        <p:nvPicPr>
          <p:cNvPr id="31" name="Kép 30" descr="A képen kullanc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2D630BFB-084C-6CF6-80E4-DD3281610E2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99" b="35207"/>
          <a:stretch/>
        </p:blipFill>
        <p:spPr>
          <a:xfrm>
            <a:off x="-2068607" y="-728488"/>
            <a:ext cx="15815311" cy="7637458"/>
          </a:xfrm>
          <a:prstGeom prst="rect">
            <a:avLst/>
          </a:prstGeom>
        </p:spPr>
      </p:pic>
      <p:sp>
        <p:nvSpPr>
          <p:cNvPr id="40" name="Téglalap 39">
            <a:extLst>
              <a:ext uri="{FF2B5EF4-FFF2-40B4-BE49-F238E27FC236}">
                <a16:creationId xmlns:a16="http://schemas.microsoft.com/office/drawing/2014/main" id="{3206E30F-9805-BC92-3968-E934A344D0C1}"/>
              </a:ext>
            </a:extLst>
          </p:cNvPr>
          <p:cNvSpPr/>
          <p:nvPr/>
        </p:nvSpPr>
        <p:spPr>
          <a:xfrm>
            <a:off x="-1265210" y="-1131929"/>
            <a:ext cx="15392400" cy="885733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52481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4" grpId="0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51AF2A7B-56CF-A990-895F-960D79641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56628" cy="6822028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93122E60-5F45-3BDB-7E22-F22B5B225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524152" y="1108974"/>
            <a:ext cx="2847079" cy="5749026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4895DA1C-05F0-5A2A-B547-8DECD14F0BDD}"/>
              </a:ext>
            </a:extLst>
          </p:cNvPr>
          <p:cNvSpPr txBox="1"/>
          <p:nvPr/>
        </p:nvSpPr>
        <p:spPr>
          <a:xfrm>
            <a:off x="1476152" y="6047178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4400" dirty="0">
                <a:latin typeface="Rockwell Nova Cond" panose="02060506020205020403" pitchFamily="18" charset="0"/>
              </a:rPr>
              <a:t>Csongor: Nagy Imre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AC1A6F1-C627-F08F-CD29-3FF8DB83A061}"/>
              </a:ext>
            </a:extLst>
          </p:cNvPr>
          <p:cNvSpPr txBox="1"/>
          <p:nvPr/>
        </p:nvSpPr>
        <p:spPr>
          <a:xfrm>
            <a:off x="7304940" y="-44930"/>
            <a:ext cx="4812323" cy="6412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Utolsó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nagy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képviselője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volt a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drámai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hős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régibbfajta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típusának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és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a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magyar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színészetben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nemzedékeken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át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uralkodott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szavaló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modornak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.</a:t>
            </a:r>
            <a:endParaRPr lang="hu-HU" sz="2400" kern="100" dirty="0">
              <a:latin typeface="Arial Nova Cond" panose="020B0506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1889-től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mint </a:t>
            </a:r>
            <a:r>
              <a:rPr lang="en-US" sz="2400" b="1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rendező</a:t>
            </a:r>
            <a:r>
              <a:rPr lang="en-US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működött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1890-től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pedig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a </a:t>
            </a:r>
            <a:r>
              <a:rPr lang="en-US" sz="2400" b="1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Színiakadémia</a:t>
            </a:r>
            <a:r>
              <a:rPr lang="en-US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tanára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volt.</a:t>
            </a:r>
            <a:endParaRPr lang="hu-HU" sz="2400" kern="100" dirty="0">
              <a:latin typeface="Arial Nova Cond" panose="020B0506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Festészettel is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foglalkozott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lakásán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állandóan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dolgozott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kisebb-nagyobb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festményeken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.</a:t>
            </a:r>
            <a:endParaRPr lang="hu-HU" sz="2400" kern="100" dirty="0">
              <a:latin typeface="Arial Nova Cond" panose="020B0506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Felesége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Benza Ida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énekesnő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volt</a:t>
            </a:r>
            <a:endParaRPr lang="hu-HU" sz="2400" kern="100" dirty="0">
              <a:latin typeface="Arial Nova Cond" panose="020B0506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1893.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szeptember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5-én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önkezével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vetett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véget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életének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pisztolyával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.</a:t>
            </a:r>
            <a:endParaRPr lang="hu-HU" sz="2400" kern="100" dirty="0">
              <a:latin typeface="Arial Nova Cond" panose="020B0506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3C46840C-C4BB-1C27-BB74-6B9EAEC819C4}"/>
              </a:ext>
            </a:extLst>
          </p:cNvPr>
          <p:cNvSpPr txBox="1"/>
          <p:nvPr/>
        </p:nvSpPr>
        <p:spPr>
          <a:xfrm>
            <a:off x="1" y="35972"/>
            <a:ext cx="5104434" cy="556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Született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: Pest, 1849.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november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1.</a:t>
            </a:r>
            <a:endParaRPr lang="hu-HU" sz="2400" kern="100" dirty="0">
              <a:latin typeface="Arial Nova Cond" panose="020B0506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Elhunyt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: Budapest, 1893.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szeptember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5.</a:t>
            </a:r>
            <a:endParaRPr lang="hu-HU" sz="2400" kern="100" dirty="0">
              <a:latin typeface="Arial Nova Cond" panose="020B0506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Gimnáziális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és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kereskedelmi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iskolai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tanulmányai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után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vidékre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szegődött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kardalosnak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.</a:t>
            </a:r>
            <a:endParaRPr lang="hu-HU" sz="2400" kern="100" dirty="0">
              <a:latin typeface="Arial Nova Cond" panose="020B0506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Intenzívebben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kívánta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magát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képezni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ezért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beiratkozott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a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színészakadémiára</a:t>
            </a:r>
            <a:endParaRPr lang="hu-HU" sz="2400" kern="100" dirty="0">
              <a:latin typeface="Arial Nova Cond" panose="020B0506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1870. </a:t>
            </a:r>
            <a:r>
              <a:rPr lang="en-US" sz="2400" b="1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április</a:t>
            </a:r>
            <a:r>
              <a:rPr lang="en-US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1-jétől a </a:t>
            </a:r>
            <a:r>
              <a:rPr lang="en-US" sz="2400" b="1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Nemzeti</a:t>
            </a:r>
            <a:r>
              <a:rPr lang="en-US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Színház</a:t>
            </a:r>
            <a:r>
              <a:rPr lang="en-US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tagja</a:t>
            </a:r>
            <a:r>
              <a:rPr lang="en-US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volt </a:t>
            </a:r>
            <a:r>
              <a:rPr lang="en-US" sz="2400" b="1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egészen</a:t>
            </a:r>
            <a:r>
              <a:rPr lang="en-US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haláláig</a:t>
            </a:r>
            <a:r>
              <a:rPr lang="en-US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Innen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kezdődik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művészi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élete</a:t>
            </a:r>
            <a:endParaRPr lang="hu-HU" sz="2400" kern="100" dirty="0">
              <a:latin typeface="Arial Nova Cond" panose="020B0506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0E652BB1-47A8-AC4B-7B83-7644DAFA89F3}"/>
              </a:ext>
            </a:extLst>
          </p:cNvPr>
          <p:cNvSpPr txBox="1"/>
          <p:nvPr/>
        </p:nvSpPr>
        <p:spPr>
          <a:xfrm>
            <a:off x="-7005014" y="1813125"/>
            <a:ext cx="617806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latin typeface="Arial Nova Cond" panose="020B0506020202020204" pitchFamily="34" charset="0"/>
              </a:rPr>
              <a:t>Főbb szerepei: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Arial Nova Cond" panose="020B0506020202020204" pitchFamily="34" charset="0"/>
              </a:rPr>
              <a:t>Jókai Mór: Az aranyember - Tímár Mihály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Arial Nova Cond" panose="020B0506020202020204" pitchFamily="34" charset="0"/>
              </a:rPr>
              <a:t>Katona József: Bánk bán - Bánk bán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Arial Nova Cond" panose="020B0506020202020204" pitchFamily="34" charset="0"/>
              </a:rPr>
              <a:t>Goethe: Faust - Faust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Arial Nova Cond" panose="020B0506020202020204" pitchFamily="34" charset="0"/>
              </a:rPr>
              <a:t>Goethe: Egmont - Ferdinánd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Arial Nova Cond" panose="020B0506020202020204" pitchFamily="34" charset="0"/>
              </a:rPr>
              <a:t>Shakespeare: Lear király - Edgar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 err="1">
                <a:latin typeface="Arial Nova Cond" panose="020B0506020202020204" pitchFamily="34" charset="0"/>
              </a:rPr>
              <a:t>Madách</a:t>
            </a:r>
            <a:r>
              <a:rPr lang="hu-HU" sz="2400" dirty="0">
                <a:latin typeface="Arial Nova Cond" panose="020B0506020202020204" pitchFamily="34" charset="0"/>
              </a:rPr>
              <a:t> Imre Az ember tragédiája - Ádám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Arial Nova Cond" panose="020B0506020202020204" pitchFamily="34" charset="0"/>
              </a:rPr>
              <a:t>William Shakespeare: Hamlet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Arial Nova Cond" panose="020B0506020202020204" pitchFamily="34" charset="0"/>
              </a:rPr>
              <a:t>Vörösmarty Mihály: Csongor és Tünde - Csongor</a:t>
            </a:r>
          </a:p>
        </p:txBody>
      </p:sp>
    </p:spTree>
    <p:extLst>
      <p:ext uri="{BB962C8B-B14F-4D97-AF65-F5344CB8AC3E}">
        <p14:creationId xmlns:p14="http://schemas.microsoft.com/office/powerpoint/2010/main" val="2255769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10279-A8A8-4EA8-E74C-1D416D32A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E860F5CF-03C4-F5E3-8D61-02B0FCDE7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56628" cy="6822028"/>
          </a:xfrm>
          <a:prstGeom prst="rect">
            <a:avLst/>
          </a:prstGeom>
        </p:spPr>
      </p:pic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id="{5740CAF2-0E57-B2C7-DD34-638391A49852}"/>
              </a:ext>
            </a:extLst>
          </p:cNvPr>
          <p:cNvGrpSpPr/>
          <p:nvPr/>
        </p:nvGrpSpPr>
        <p:grpSpPr>
          <a:xfrm>
            <a:off x="-2456839" y="-2701155"/>
            <a:ext cx="17170306" cy="9951985"/>
            <a:chOff x="-2649415" y="-2530421"/>
            <a:chExt cx="17644659" cy="9821002"/>
          </a:xfrm>
        </p:grpSpPr>
        <p:pic>
          <p:nvPicPr>
            <p:cNvPr id="9" name="Kép 8">
              <a:extLst>
                <a:ext uri="{FF2B5EF4-FFF2-40B4-BE49-F238E27FC236}">
                  <a16:creationId xmlns:a16="http://schemas.microsoft.com/office/drawing/2014/main" id="{BEDAA885-F3AF-A85C-CE1C-D54FA40FE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2649415" y="-2530420"/>
              <a:ext cx="17644659" cy="9821001"/>
            </a:xfrm>
            <a:prstGeom prst="rect">
              <a:avLst/>
            </a:prstGeom>
          </p:spPr>
        </p:pic>
        <p:pic>
          <p:nvPicPr>
            <p:cNvPr id="14" name="Kép 13">
              <a:extLst>
                <a:ext uri="{FF2B5EF4-FFF2-40B4-BE49-F238E27FC236}">
                  <a16:creationId xmlns:a16="http://schemas.microsoft.com/office/drawing/2014/main" id="{211E5537-8A3B-783E-08DE-E9A6068C2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649415" y="-2530421"/>
              <a:ext cx="17524465" cy="9634605"/>
            </a:xfrm>
            <a:prstGeom prst="rect">
              <a:avLst/>
            </a:prstGeom>
          </p:spPr>
        </p:pic>
      </p:grpSp>
      <p:pic>
        <p:nvPicPr>
          <p:cNvPr id="3" name="Kép 2">
            <a:extLst>
              <a:ext uri="{FF2B5EF4-FFF2-40B4-BE49-F238E27FC236}">
                <a16:creationId xmlns:a16="http://schemas.microsoft.com/office/drawing/2014/main" id="{7ACDC002-1987-D587-8C6E-6F6BF2091A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409549" y="1067593"/>
            <a:ext cx="2847079" cy="5749026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0A2F37B3-8F16-CD6C-6087-C2DD359E0E8B}"/>
              </a:ext>
            </a:extLst>
          </p:cNvPr>
          <p:cNvSpPr txBox="1"/>
          <p:nvPr/>
        </p:nvSpPr>
        <p:spPr>
          <a:xfrm>
            <a:off x="6361549" y="6097575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4400" dirty="0">
                <a:latin typeface="Rockwell Nova Cond" panose="02060506020205020403" pitchFamily="18" charset="0"/>
              </a:rPr>
              <a:t>Csongor: Nagy Imre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AB8C73AF-0DDF-55DB-2DC0-12CD418CB10B}"/>
              </a:ext>
            </a:extLst>
          </p:cNvPr>
          <p:cNvSpPr txBox="1"/>
          <p:nvPr/>
        </p:nvSpPr>
        <p:spPr>
          <a:xfrm>
            <a:off x="12820068" y="-65314"/>
            <a:ext cx="4812323" cy="6412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Utolsó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nagy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képviselője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volt a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drámai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hős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régibbfajta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típusának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és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a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magyar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színészetben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nemzedékeken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át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uralkodott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szavaló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modornak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.</a:t>
            </a:r>
            <a:endParaRPr lang="hu-HU" sz="2400" kern="100" dirty="0">
              <a:latin typeface="Arial Nova Cond" panose="020B0506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1889-től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mint </a:t>
            </a:r>
            <a:r>
              <a:rPr lang="en-US" sz="2400" b="1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rendező</a:t>
            </a:r>
            <a:r>
              <a:rPr lang="en-US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működött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1890-től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pedig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a </a:t>
            </a:r>
            <a:r>
              <a:rPr lang="en-US" sz="2400" b="1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Színiakadémia</a:t>
            </a:r>
            <a:r>
              <a:rPr lang="en-US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tanára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volt.</a:t>
            </a:r>
            <a:endParaRPr lang="hu-HU" sz="2400" kern="100" dirty="0">
              <a:latin typeface="Arial Nova Cond" panose="020B0506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Festészettel is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foglalkozott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lakásán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állandóan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dolgozott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kisebb-nagyobb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festményeken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.</a:t>
            </a:r>
            <a:endParaRPr lang="hu-HU" sz="2400" kern="100" dirty="0">
              <a:latin typeface="Arial Nova Cond" panose="020B0506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Felesége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Benza Ida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énekesnő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volt</a:t>
            </a:r>
            <a:endParaRPr lang="hu-HU" sz="2400" kern="100" dirty="0">
              <a:latin typeface="Arial Nova Cond" panose="020B0506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1893.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szeptember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5-én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önkezével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vetett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véget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életének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pisztolyával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.</a:t>
            </a:r>
            <a:endParaRPr lang="hu-HU" sz="2400" kern="100" dirty="0">
              <a:latin typeface="Arial Nova Cond" panose="020B0506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8874FB92-99E5-5938-284C-9EC4B59CFA4C}"/>
              </a:ext>
            </a:extLst>
          </p:cNvPr>
          <p:cNvSpPr txBox="1"/>
          <p:nvPr/>
        </p:nvSpPr>
        <p:spPr>
          <a:xfrm>
            <a:off x="-5326314" y="379801"/>
            <a:ext cx="5104434" cy="556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Született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: Pest, 1849.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november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1.</a:t>
            </a:r>
            <a:endParaRPr lang="hu-HU" sz="2400" kern="100" dirty="0">
              <a:latin typeface="Arial Nova Cond" panose="020B0506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Elhunyt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: Budapest, 1893.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szeptember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5.</a:t>
            </a:r>
            <a:endParaRPr lang="hu-HU" sz="2400" kern="100" dirty="0">
              <a:latin typeface="Arial Nova Cond" panose="020B0506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Gimnáziális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és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kereskedelmi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iskolai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tanulmányai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után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vidékre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szegődött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kardalosnak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.</a:t>
            </a:r>
            <a:endParaRPr lang="hu-HU" sz="2400" kern="100" dirty="0">
              <a:latin typeface="Arial Nova Cond" panose="020B0506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Intenzívebben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kívánta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magát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képezni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ezért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beiratkozott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a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színészakadémiára</a:t>
            </a:r>
            <a:endParaRPr lang="hu-HU" sz="2400" kern="100" dirty="0">
              <a:latin typeface="Arial Nova Cond" panose="020B0506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1870. </a:t>
            </a:r>
            <a:r>
              <a:rPr lang="en-US" sz="2400" b="1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április</a:t>
            </a:r>
            <a:r>
              <a:rPr lang="en-US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1-jétől a </a:t>
            </a:r>
            <a:r>
              <a:rPr lang="en-US" sz="2400" b="1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Nemzeti</a:t>
            </a:r>
            <a:r>
              <a:rPr lang="en-US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Színház</a:t>
            </a:r>
            <a:r>
              <a:rPr lang="en-US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tagja</a:t>
            </a:r>
            <a:r>
              <a:rPr lang="en-US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volt </a:t>
            </a:r>
            <a:r>
              <a:rPr lang="en-US" sz="2400" b="1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egészen</a:t>
            </a:r>
            <a:r>
              <a:rPr lang="en-US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haláláig</a:t>
            </a:r>
            <a:r>
              <a:rPr lang="en-US" sz="2400" b="1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Innen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kezdődik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művészi</a:t>
            </a:r>
            <a:r>
              <a:rPr lang="en-US" sz="2400" kern="100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élete</a:t>
            </a:r>
            <a:endParaRPr lang="hu-HU" sz="2400" kern="100" dirty="0">
              <a:latin typeface="Arial Nova Cond" panose="020B0506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348FA742-7F15-F200-4BD4-3CB3659A1FEE}"/>
              </a:ext>
            </a:extLst>
          </p:cNvPr>
          <p:cNvSpPr txBox="1"/>
          <p:nvPr/>
        </p:nvSpPr>
        <p:spPr>
          <a:xfrm>
            <a:off x="2668049" y="1518188"/>
            <a:ext cx="617806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latin typeface="Arial Nova Cond" panose="020B0506020202020204" pitchFamily="34" charset="0"/>
              </a:rPr>
              <a:t>Főbb szerepei: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Arial Nova Cond" panose="020B0506020202020204" pitchFamily="34" charset="0"/>
              </a:rPr>
              <a:t>Jókai Mór: Az aranyember - Tímár Mihály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Arial Nova Cond" panose="020B0506020202020204" pitchFamily="34" charset="0"/>
              </a:rPr>
              <a:t>Katona József: Bánk bán - Bánk bán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Arial Nova Cond" panose="020B0506020202020204" pitchFamily="34" charset="0"/>
              </a:rPr>
              <a:t>Goethe: Faust - Faust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Arial Nova Cond" panose="020B0506020202020204" pitchFamily="34" charset="0"/>
              </a:rPr>
              <a:t>Goethe: Egmont - Ferdinánd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Arial Nova Cond" panose="020B0506020202020204" pitchFamily="34" charset="0"/>
              </a:rPr>
              <a:t>Shakespeare: Lear király - Edgar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 err="1">
                <a:latin typeface="Arial Nova Cond" panose="020B0506020202020204" pitchFamily="34" charset="0"/>
              </a:rPr>
              <a:t>Madách</a:t>
            </a:r>
            <a:r>
              <a:rPr lang="hu-HU" sz="2400" dirty="0">
                <a:latin typeface="Arial Nova Cond" panose="020B0506020202020204" pitchFamily="34" charset="0"/>
              </a:rPr>
              <a:t> Imre Az ember tragédiája - Ádám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Arial Nova Cond" panose="020B0506020202020204" pitchFamily="34" charset="0"/>
              </a:rPr>
              <a:t>William Shakespeare: Hamlet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b="1" dirty="0">
                <a:latin typeface="Arial Nova Cond" panose="020B0506020202020204" pitchFamily="34" charset="0"/>
              </a:rPr>
              <a:t>Vörösmarty Mihály: Csongor és Tünde - Csongor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311560E3-D51A-8C3A-899F-0E4001C0D337}"/>
              </a:ext>
            </a:extLst>
          </p:cNvPr>
          <p:cNvSpPr txBox="1"/>
          <p:nvPr/>
        </p:nvSpPr>
        <p:spPr>
          <a:xfrm>
            <a:off x="1884693" y="2007041"/>
            <a:ext cx="837027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dirty="0">
                <a:latin typeface="Arial Nova Cond" panose="020B0506020202020204" pitchFamily="34" charset="0"/>
              </a:rPr>
              <a:t>Nagy Imrének valószínűleg azért volt fontos, hogy Csongort játszhatta a Csongor és Tündében, mert ez egy ikonikus, mély filozófiai és érzelmi tartalommal bíró szerep, ami komoly színészi kihívást jelent. Csongor karaktere kereső, vívódó, romantikus és gondolkodó – olyan figura, amelyen keresztül egy színész sokoldalúan megmutathatja magát.</a:t>
            </a:r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id="{E33AA323-FF2F-8CFC-922C-BD1D5E8787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50" b="99115" l="0" r="99701">
                        <a14:foregroundMark x1="41791" y1="9292" x2="68657" y2="12832"/>
                        <a14:foregroundMark x1="68657" y1="12832" x2="75821" y2="19912"/>
                        <a14:foregroundMark x1="75821" y1="19912" x2="79403" y2="30531"/>
                        <a14:foregroundMark x1="71940" y1="34735" x2="72836" y2="42920"/>
                        <a14:foregroundMark x1="81493" y1="32743" x2="79701" y2="23230"/>
                        <a14:foregroundMark x1="79701" y1="23230" x2="68955" y2="14159"/>
                        <a14:foregroundMark x1="68955" y1="14159" x2="78209" y2="21460"/>
                        <a14:foregroundMark x1="78209" y1="21460" x2="78806" y2="22124"/>
                        <a14:foregroundMark x1="81493" y1="23894" x2="75224" y2="15265"/>
                        <a14:foregroundMark x1="75224" y1="15265" x2="61194" y2="8850"/>
                        <a14:foregroundMark x1="28358" y1="65265" x2="1194" y2="78982"/>
                        <a14:foregroundMark x1="27164" y1="65487" x2="0" y2="74558"/>
                        <a14:foregroundMark x1="27463" y1="63496" x2="0" y2="70796"/>
                        <a14:foregroundMark x1="21194" y1="75221" x2="23284" y2="90044"/>
                        <a14:foregroundMark x1="23284" y1="90044" x2="7761" y2="91814"/>
                        <a14:foregroundMark x1="7761" y1="91814" x2="20299" y2="80973"/>
                        <a14:foregroundMark x1="2388" y1="96239" x2="30149" y2="96903"/>
                        <a14:foregroundMark x1="30149" y1="96903" x2="70967" y2="93951"/>
                        <a14:foregroundMark x1="67463" y1="76327" x2="70967" y2="78024"/>
                        <a14:foregroundMark x1="71045" y1="52655" x2="67164" y2="79867"/>
                        <a14:foregroundMark x1="67164" y1="79867" x2="69254" y2="83850"/>
                        <a14:foregroundMark x1="76716" y1="71239" x2="99104" y2="80973"/>
                        <a14:foregroundMark x1="83881" y1="81195" x2="97612" y2="90708"/>
                        <a14:foregroundMark x1="83284" y1="90487" x2="94328" y2="95354"/>
                        <a14:foregroundMark x1="66866" y1="89602" x2="82687" y2="84513"/>
                        <a14:foregroundMark x1="77015" y1="79204" x2="78507" y2="87168"/>
                        <a14:foregroundMark x1="74328" y1="75442" x2="81791" y2="78097"/>
                        <a14:foregroundMark x1="93134" y1="89823" x2="85672" y2="97124"/>
                        <a14:foregroundMark x1="70448" y1="95354" x2="99701" y2="94690"/>
                        <a14:foregroundMark x1="99701" y1="94690" x2="99701" y2="94690"/>
                        <a14:foregroundMark x1="72537" y1="87168" x2="98806" y2="96239"/>
                        <a14:foregroundMark x1="98806" y1="96239" x2="98209" y2="95575"/>
                        <a14:foregroundMark x1="89254" y1="90487" x2="99701" y2="99115"/>
                        <a14:foregroundMark x1="55224" y1="51327" x2="53731" y2="57522"/>
                        <a14:foregroundMark x1="52537" y1="51991" x2="53731" y2="58628"/>
                        <a14:foregroundMark x1="51940" y1="55973" x2="43582" y2="55752"/>
                        <a14:backgroundMark x1="88806" y1="71192" x2="75796" y2="64088"/>
                        <a14:backgroundMark x1="76222" y1="61099" x2="80597" y2="43363"/>
                        <a14:backgroundMark x1="80597" y1="43363" x2="85672" y2="35398"/>
                        <a14:backgroundMark x1="85672" y1="35398" x2="97612" y2="38274"/>
                        <a14:backgroundMark x1="97612" y1="38274" x2="87761" y2="50885"/>
                        <a14:backgroundMark x1="87761" y1="50885" x2="87761" y2="51770"/>
                        <a14:backgroundMark x1="77313" y1="66593" x2="77313" y2="70779"/>
                        <a14:backgroundMark x1="75724" y1="64593" x2="79701" y2="61504"/>
                        <a14:backgroundMark x1="75777" y1="64225" x2="78968" y2="695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74525" flipH="1">
            <a:off x="12990222" y="1695972"/>
            <a:ext cx="1637411" cy="2209283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1A07BA5B-64F0-8731-B237-514DA14D5D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9600" l="9408" r="89547">
                        <a14:foregroundMark x1="47038" y1="17600" x2="63763" y2="17000"/>
                        <a14:foregroundMark x1="63763" y1="17000" x2="63763" y2="25200"/>
                        <a14:foregroundMark x1="63763" y1="25200" x2="51568" y2="20800"/>
                        <a14:foregroundMark x1="51568" y1="20800" x2="51916" y2="18800"/>
                        <a14:foregroundMark x1="61672" y1="13600" x2="47038" y2="14400"/>
                        <a14:foregroundMark x1="47038" y1="14400" x2="44599" y2="17200"/>
                        <a14:foregroundMark x1="49129" y1="13600" x2="62021" y2="12600"/>
                        <a14:foregroundMark x1="62021" y1="12600" x2="62718" y2="12000"/>
                        <a14:foregroundMark x1="53659" y1="10800" x2="45296" y2="15000"/>
                        <a14:foregroundMark x1="55749" y1="58400" x2="41812" y2="64200"/>
                        <a14:foregroundMark x1="41812" y1="64200" x2="45993" y2="56600"/>
                        <a14:foregroundMark x1="45993" y1="56600" x2="29965" y2="54000"/>
                        <a14:foregroundMark x1="29965" y1="54000" x2="32404" y2="55400"/>
                        <a14:foregroundMark x1="66202" y1="13400" x2="64111" y2="14800"/>
                        <a14:foregroundMark x1="20209" y1="87000" x2="25436" y2="98400"/>
                        <a14:foregroundMark x1="25436" y1="98400" x2="49826" y2="94200"/>
                        <a14:foregroundMark x1="49826" y1="94200" x2="32404" y2="95400"/>
                        <a14:foregroundMark x1="9408" y1="52200" x2="10105" y2="55200"/>
                        <a14:foregroundMark x1="79791" y1="68000" x2="61324" y2="99600"/>
                        <a14:foregroundMark x1="61324" y1="99600" x2="61324" y2="99600"/>
                        <a14:foregroundMark x1="53310" y1="74800" x2="70383" y2="74600"/>
                        <a14:foregroundMark x1="69686" y1="64400" x2="82230" y2="79600"/>
                        <a14:foregroundMark x1="82230" y1="79600" x2="74564" y2="97200"/>
                        <a14:foregroundMark x1="74564" y1="97200" x2="78397" y2="94200"/>
                        <a14:foregroundMark x1="73171" y1="64200" x2="74216" y2="66200"/>
                        <a14:foregroundMark x1="82927" y1="69400" x2="85017" y2="98000"/>
                        <a14:foregroundMark x1="85017" y1="98000" x2="82230" y2="99200"/>
                        <a14:foregroundMark x1="84321" y1="66200" x2="81882" y2="69800"/>
                        <a14:foregroundMark x1="85017" y1="66600" x2="83624" y2="70400"/>
                        <a14:foregroundMark x1="83624" y1="70400" x2="85714" y2="70400"/>
                        <a14:foregroundMark x1="84669" y1="71200" x2="84669" y2="77200"/>
                        <a14:backgroundMark x1="52962" y1="74400" x2="53659" y2="74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795"/>
          <a:stretch/>
        </p:blipFill>
        <p:spPr>
          <a:xfrm rot="19410518" flipH="1">
            <a:off x="12520131" y="-272744"/>
            <a:ext cx="2096554" cy="4237021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B38688C0-CE8A-3353-E2A9-716F5DC0B0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091" b="99636" l="8219" r="94521">
                        <a14:foregroundMark x1="40000" y1="9091" x2="53973" y2="9091"/>
                        <a14:foregroundMark x1="53973" y1="9091" x2="56712" y2="10545"/>
                        <a14:foregroundMark x1="30685" y1="28000" x2="45479" y2="27091"/>
                        <a14:foregroundMark x1="45479" y1="27091" x2="50959" y2="28000"/>
                        <a14:foregroundMark x1="19726" y1="57273" x2="13425" y2="67273"/>
                        <a14:foregroundMark x1="13425" y1="67273" x2="31233" y2="68909"/>
                        <a14:foregroundMark x1="31233" y1="68909" x2="47671" y2="68182"/>
                        <a14:foregroundMark x1="47671" y1="68182" x2="83836" y2="70909"/>
                        <a14:foregroundMark x1="83836" y1="70909" x2="90685" y2="61636"/>
                        <a14:foregroundMark x1="90685" y1="61636" x2="78082" y2="57273"/>
                        <a14:foregroundMark x1="92055" y1="62727" x2="99452" y2="81818"/>
                        <a14:foregroundMark x1="99452" y1="81818" x2="83014" y2="95455"/>
                        <a14:foregroundMark x1="83014" y1="95455" x2="69589" y2="99273"/>
                        <a14:foregroundMark x1="79452" y1="77636" x2="59178" y2="88727"/>
                        <a14:foregroundMark x1="59178" y1="88727" x2="80274" y2="71273"/>
                        <a14:foregroundMark x1="12329" y1="70364" x2="8493" y2="99818"/>
                        <a14:foregroundMark x1="52055" y1="77091" x2="21918" y2="88909"/>
                        <a14:foregroundMark x1="21918" y1="88909" x2="26575" y2="75091"/>
                        <a14:foregroundMark x1="26575" y1="75091" x2="52603" y2="66545"/>
                        <a14:foregroundMark x1="52603" y1="66545" x2="52055" y2="81091"/>
                        <a14:foregroundMark x1="52055" y1="81091" x2="59452" y2="78182"/>
                        <a14:foregroundMark x1="23288" y1="77091" x2="31507" y2="76727"/>
                        <a14:foregroundMark x1="36164" y1="78545" x2="34795" y2="81818"/>
                        <a14:foregroundMark x1="91233" y1="71273" x2="94521" y2="98364"/>
                        <a14:foregroundMark x1="83288" y1="80909" x2="83014" y2="81273"/>
                        <a14:foregroundMark x1="84658" y1="82000" x2="81096" y2="84182"/>
                        <a14:foregroundMark x1="65753" y1="80727" x2="54795" y2="81273"/>
                        <a14:foregroundMark x1="83562" y1="81455" x2="86301" y2="82909"/>
                        <a14:foregroundMark x1="39178" y1="77818" x2="23014" y2="72909"/>
                        <a14:foregroundMark x1="24110" y1="76909" x2="20548" y2="75091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31404">
            <a:off x="12145716" y="1720098"/>
            <a:ext cx="2268180" cy="3417806"/>
          </a:xfrm>
          <a:prstGeom prst="rect">
            <a:avLst/>
          </a:prstGeom>
        </p:spPr>
      </p:pic>
      <p:grpSp>
        <p:nvGrpSpPr>
          <p:cNvPr id="26" name="Csoportba foglalás 25">
            <a:extLst>
              <a:ext uri="{FF2B5EF4-FFF2-40B4-BE49-F238E27FC236}">
                <a16:creationId xmlns:a16="http://schemas.microsoft.com/office/drawing/2014/main" id="{FC018B82-615C-DF2F-9D6B-B6A12DE87E47}"/>
              </a:ext>
            </a:extLst>
          </p:cNvPr>
          <p:cNvGrpSpPr/>
          <p:nvPr/>
        </p:nvGrpSpPr>
        <p:grpSpPr>
          <a:xfrm>
            <a:off x="-1371601" y="11175450"/>
            <a:ext cx="14935200" cy="1832957"/>
            <a:chOff x="-1371600" y="7756720"/>
            <a:chExt cx="14935200" cy="1832957"/>
          </a:xfrm>
        </p:grpSpPr>
        <p:sp>
          <p:nvSpPr>
            <p:cNvPr id="20" name="Szövegdoboz 19">
              <a:extLst>
                <a:ext uri="{FF2B5EF4-FFF2-40B4-BE49-F238E27FC236}">
                  <a16:creationId xmlns:a16="http://schemas.microsoft.com/office/drawing/2014/main" id="{1CFEF343-9623-FDDF-1909-6BDAF9F6C1F9}"/>
                </a:ext>
              </a:extLst>
            </p:cNvPr>
            <p:cNvSpPr txBox="1"/>
            <p:nvPr/>
          </p:nvSpPr>
          <p:spPr>
            <a:xfrm>
              <a:off x="-1371600" y="8143127"/>
              <a:ext cx="14935200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hu-HU" sz="8800" dirty="0">
                  <a:solidFill>
                    <a:srgbClr val="FFFF00"/>
                  </a:solidFill>
                  <a:effectLst>
                    <a:outerShdw blurRad="60007" dist="200025" dir="15000000" sy="30000" kx="-1800000" algn="bl" rotWithShape="0">
                      <a:prstClr val="black">
                        <a:alpha val="32000"/>
                      </a:prstClr>
                    </a:outerShdw>
                  </a:effectLst>
                  <a:latin typeface="Rockwell Nova Cond" panose="02060506020205020403" pitchFamily="18" charset="0"/>
                </a:rPr>
                <a:t>KÖSZÖNJÜK A FIGYELMET</a:t>
              </a:r>
            </a:p>
          </p:txBody>
        </p:sp>
        <p:sp>
          <p:nvSpPr>
            <p:cNvPr id="21" name="Szövegdoboz 20">
              <a:extLst>
                <a:ext uri="{FF2B5EF4-FFF2-40B4-BE49-F238E27FC236}">
                  <a16:creationId xmlns:a16="http://schemas.microsoft.com/office/drawing/2014/main" id="{00D4512D-EB1F-DB9C-E41F-F34C65CDD936}"/>
                </a:ext>
              </a:extLst>
            </p:cNvPr>
            <p:cNvSpPr txBox="1"/>
            <p:nvPr/>
          </p:nvSpPr>
          <p:spPr>
            <a:xfrm>
              <a:off x="2587946" y="7756720"/>
              <a:ext cx="70807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4000" dirty="0">
                  <a:solidFill>
                    <a:srgbClr val="FFFF00"/>
                  </a:solidFill>
                  <a:latin typeface="Rockwell Nova Cond" panose="02060506020205020403" pitchFamily="18" charset="0"/>
                </a:rPr>
                <a:t>ÍRTA ÉS RENDEZTE:SZAPPHÓ MÚZSÁI</a:t>
              </a:r>
            </a:p>
          </p:txBody>
        </p:sp>
      </p:grpSp>
      <p:pic>
        <p:nvPicPr>
          <p:cNvPr id="24" name="Kép 23">
            <a:extLst>
              <a:ext uri="{FF2B5EF4-FFF2-40B4-BE49-F238E27FC236}">
                <a16:creationId xmlns:a16="http://schemas.microsoft.com/office/drawing/2014/main" id="{1D2CE2A1-00FC-D2C5-49DE-EBEDF122513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r="49315"/>
          <a:stretch/>
        </p:blipFill>
        <p:spPr>
          <a:xfrm>
            <a:off x="-14529884" y="-2784059"/>
            <a:ext cx="8797240" cy="9928910"/>
          </a:xfrm>
          <a:prstGeom prst="rect">
            <a:avLst/>
          </a:prstGeom>
        </p:spPr>
      </p:pic>
      <p:pic>
        <p:nvPicPr>
          <p:cNvPr id="25" name="Kép 24">
            <a:extLst>
              <a:ext uri="{FF2B5EF4-FFF2-40B4-BE49-F238E27FC236}">
                <a16:creationId xmlns:a16="http://schemas.microsoft.com/office/drawing/2014/main" id="{224AE9C8-CADC-26E7-9FBE-4CEF08A1246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50466"/>
          <a:stretch/>
        </p:blipFill>
        <p:spPr>
          <a:xfrm>
            <a:off x="18819098" y="-2701155"/>
            <a:ext cx="8597474" cy="992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068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</TotalTime>
  <Words>1871</Words>
  <Application>Microsoft Office PowerPoint</Application>
  <PresentationFormat>Szélesvásznú</PresentationFormat>
  <Paragraphs>182</Paragraphs>
  <Slides>10</Slides>
  <Notes>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17" baseType="lpstr">
      <vt:lpstr>Amasis MT Pro</vt:lpstr>
      <vt:lpstr>Aptos</vt:lpstr>
      <vt:lpstr>Aptos Display</vt:lpstr>
      <vt:lpstr>Arial</vt:lpstr>
      <vt:lpstr>Arial Nova Cond</vt:lpstr>
      <vt:lpstr>Rockwell Nova Cond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Polgár Tamás Ferenc</dc:creator>
  <cp:lastModifiedBy>Polgár Tamás Ferenc</cp:lastModifiedBy>
  <cp:revision>16</cp:revision>
  <dcterms:created xsi:type="dcterms:W3CDTF">2025-04-26T13:18:59Z</dcterms:created>
  <dcterms:modified xsi:type="dcterms:W3CDTF">2025-04-27T17:43:33Z</dcterms:modified>
</cp:coreProperties>
</file>