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5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5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8B1491-8D66-41D1-84E2-59CA4210662E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0E6C4E-777A-4960-B7F1-42B0F824E496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51648" cy="1108720"/>
          </a:xfrm>
        </p:spPr>
        <p:txBody>
          <a:bodyPr/>
          <a:lstStyle/>
          <a:p>
            <a:pPr algn="ctr"/>
            <a:r>
              <a:rPr lang="hu-HU" dirty="0"/>
              <a:t>Vojtina ars poétikája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7854696" cy="1752600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2051" name="Picture 3" descr="C:\Users\Credo\Desktop\Aranyember\29028100_2053796294636140_804754399848457830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077072"/>
            <a:ext cx="4747710" cy="25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redo\Desktop\Aranyember\29028117_2082492281985058_127669498453950464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78" y="3330500"/>
            <a:ext cx="3446822" cy="327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7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i="1" dirty="0">
                <a:solidFill>
                  <a:srgbClr val="000000"/>
                </a:solidFill>
                <a:effectLst/>
                <a:latin typeface="Times New Roman"/>
              </a:rPr>
              <a:t>Tele vagyok, </a:t>
            </a:r>
            <a:r>
              <a:rPr lang="hu-HU" i="1" dirty="0">
                <a:solidFill>
                  <a:srgbClr val="000000"/>
                </a:solidFill>
                <a:latin typeface="Times New Roman"/>
              </a:rPr>
              <a:t>dallal vagyok tele,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Nem, mint virággal a rét kebele,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Nem mint sugárral, csillaggal az ég: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De tartalmával a „poshadt fazék”, 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Vagy mint csatorna, földalatti árok,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Amelybe nem csupán harmat szivárog. -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Tele vagyok. Nincs tűrni mód tovább:</a:t>
            </a:r>
            <a:br>
              <a:rPr lang="hu-HU" i="1" dirty="0">
                <a:solidFill>
                  <a:srgbClr val="000000"/>
                </a:solidFill>
                <a:latin typeface="Times New Roman"/>
              </a:rPr>
            </a:br>
            <a:r>
              <a:rPr lang="hu-HU" i="1" dirty="0">
                <a:solidFill>
                  <a:srgbClr val="000000"/>
                </a:solidFill>
                <a:latin typeface="Times New Roman"/>
              </a:rPr>
              <a:t>Feszít a kóranyag, a zagyva táp</a:t>
            </a:r>
            <a:r>
              <a:rPr lang="hu-HU" dirty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5" name="Picture 2" descr="C:\Users\Credo\Desktop\Aranyember\29028100_2053796294636140_804754399848457830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9112">
            <a:off x="5004047" y="332656"/>
            <a:ext cx="3275325" cy="174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edo\Desktop\Aranyember\2ea9_1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3224">
            <a:off x="6300192" y="3717032"/>
            <a:ext cx="27432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49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Győzz meg, hogy ami </a:t>
            </a:r>
            <a:r>
              <a:rPr lang="hu-HU" i="1" dirty="0"/>
              <a:t>látszik,</a:t>
            </a:r>
            <a:r>
              <a:rPr lang="hu-HU" dirty="0"/>
              <a:t> az </a:t>
            </a:r>
            <a:r>
              <a:rPr lang="hu-HU" i="1" dirty="0"/>
              <a:t>való:</a:t>
            </a:r>
            <a:br>
              <a:rPr lang="hu-HU" dirty="0"/>
            </a:br>
            <a:r>
              <a:rPr lang="hu-HU" dirty="0"/>
              <a:t>Akkor neved költő lesz, nem csaló, -</a:t>
            </a:r>
            <a:br>
              <a:rPr lang="hu-HU" dirty="0"/>
            </a:br>
            <a:r>
              <a:rPr lang="hu-HU" dirty="0"/>
              <a:t>Amint nem az volt rég az átheni,</a:t>
            </a:r>
            <a:br>
              <a:rPr lang="hu-HU" dirty="0"/>
            </a:br>
            <a:r>
              <a:rPr lang="hu-HU" dirty="0"/>
              <a:t>Malacvisítást tudva színleni;</a:t>
            </a:r>
            <a:br>
              <a:rPr lang="hu-HU" dirty="0"/>
            </a:br>
            <a:r>
              <a:rPr lang="hu-HU" dirty="0"/>
              <a:t>Ellenben a pór, aki szűr alatt</a:t>
            </a:r>
            <a:br>
              <a:rPr lang="hu-HU" dirty="0"/>
            </a:br>
            <a:r>
              <a:rPr lang="hu-HU" dirty="0"/>
              <a:t>Ríkatta disznát, és kuhin maradt,</a:t>
            </a:r>
            <a:br>
              <a:rPr lang="hu-HU" dirty="0"/>
            </a:br>
            <a:r>
              <a:rPr lang="hu-HU" dirty="0"/>
              <a:t>Bár a visítót gúnyosan emelte,</a:t>
            </a:r>
            <a:br>
              <a:rPr lang="hu-HU" dirty="0"/>
            </a:br>
            <a:r>
              <a:rPr lang="hu-HU" dirty="0"/>
              <a:t>A hallgatók füttyét megérdemelte.</a:t>
            </a:r>
            <a:br>
              <a:rPr lang="hu-HU" dirty="0"/>
            </a:br>
            <a:r>
              <a:rPr lang="hu-HU" dirty="0"/>
              <a:t>Mert a közönség </a:t>
            </a:r>
            <a:r>
              <a:rPr lang="hu-HU" i="1" dirty="0"/>
              <a:t>érzé,</a:t>
            </a:r>
            <a:r>
              <a:rPr lang="hu-HU" dirty="0"/>
              <a:t> hogy amaz</a:t>
            </a:r>
            <a:br>
              <a:rPr lang="hu-HU" dirty="0"/>
            </a:br>
            <a:r>
              <a:rPr lang="hu-HU" dirty="0"/>
              <a:t>Úgy rí, miként </a:t>
            </a:r>
            <a:r>
              <a:rPr lang="hu-HU" i="1" dirty="0"/>
              <a:t>legtöbbször</a:t>
            </a:r>
            <a:r>
              <a:rPr lang="hu-HU" dirty="0"/>
              <a:t> a malac,</a:t>
            </a:r>
            <a:br>
              <a:rPr lang="hu-HU" dirty="0"/>
            </a:br>
            <a:r>
              <a:rPr lang="hu-HU" dirty="0"/>
              <a:t>Míg a valódi - csont és vér noha -</a:t>
            </a:r>
            <a:br>
              <a:rPr lang="hu-HU" dirty="0"/>
            </a:br>
            <a:r>
              <a:rPr lang="hu-HU" dirty="0"/>
              <a:t>Tán úgy sikoltott, mint másszor soha.</a:t>
            </a:r>
            <a:endParaRPr lang="hu-HU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2" descr="C:\Users\Credo\Desktop\Aranyember\29104094_2082492295318390_48817091047933870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6855">
            <a:off x="6372225" y="3730953"/>
            <a:ext cx="27717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Credo\Desktop\Aranyember\29028117_2082492281985058_1276694984539504640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7694">
            <a:off x="6395417" y="533400"/>
            <a:ext cx="2312810" cy="219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5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C5E267AE-470A-470E-A008-92BAB959F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620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hu-HU" sz="1800" dirty="0"/>
              <a:t>Itt a különbség: hogy e látszatot</a:t>
            </a:r>
            <a:br>
              <a:rPr lang="hu-HU" sz="1800" dirty="0"/>
            </a:br>
            <a:r>
              <a:rPr lang="hu-HU" sz="1800" i="1" dirty="0"/>
              <a:t>Igaz</a:t>
            </a:r>
            <a:r>
              <a:rPr lang="hu-HU" sz="1800" dirty="0"/>
              <a:t> nélkül meg nem csinálhatod.</a:t>
            </a:r>
            <a:br>
              <a:rPr lang="hu-HU" sz="1800" dirty="0"/>
            </a:br>
            <a:r>
              <a:rPr lang="hu-HU" sz="1800" dirty="0"/>
              <a:t>Csakhogy nem ami </a:t>
            </a:r>
            <a:r>
              <a:rPr lang="hu-HU" sz="1800" i="1" dirty="0"/>
              <a:t>rész szerint</a:t>
            </a:r>
            <a:r>
              <a:rPr lang="hu-HU" sz="1800" dirty="0"/>
              <a:t> igaz, -</a:t>
            </a:r>
            <a:br>
              <a:rPr lang="hu-HU" sz="1800" dirty="0"/>
            </a:br>
            <a:r>
              <a:rPr lang="hu-HU" sz="1800" i="1" dirty="0"/>
              <a:t>Olyan</a:t>
            </a:r>
            <a:r>
              <a:rPr lang="hu-HU" sz="1800" dirty="0"/>
              <a:t> kell, mi </a:t>
            </a:r>
            <a:r>
              <a:rPr lang="hu-HU" sz="1800" i="1" dirty="0"/>
              <a:t>egészben</a:t>
            </a:r>
            <a:r>
              <a:rPr lang="hu-HU" sz="1800" dirty="0"/>
              <a:t> s </a:t>
            </a:r>
            <a:r>
              <a:rPr lang="hu-HU" sz="1800" i="1" dirty="0"/>
              <a:t>mindig</a:t>
            </a:r>
            <a:r>
              <a:rPr lang="hu-HU" sz="1800" dirty="0"/>
              <a:t> az.</a:t>
            </a:r>
            <a:br>
              <a:rPr lang="hu-HU" sz="1800" dirty="0"/>
            </a:br>
            <a:r>
              <a:rPr lang="hu-HU" sz="1800" dirty="0"/>
              <a:t>Tán nem való, hogy ez s ez úgy esett,</a:t>
            </a:r>
            <a:br>
              <a:rPr lang="hu-HU" sz="1800" dirty="0"/>
            </a:br>
            <a:r>
              <a:rPr lang="hu-HU" sz="1800" dirty="0"/>
              <a:t>Tán ráfogás a felhozott eset:</a:t>
            </a:r>
            <a:br>
              <a:rPr lang="hu-HU" sz="1800" dirty="0"/>
            </a:br>
            <a:r>
              <a:rPr lang="hu-HU" sz="1800" dirty="0"/>
              <a:t>Mátyás király nem mondta s tette azt;</a:t>
            </a:r>
            <a:br>
              <a:rPr lang="hu-HU" sz="1800" dirty="0"/>
            </a:br>
            <a:r>
              <a:rPr lang="hu-HU" sz="1800" dirty="0"/>
              <a:t>Szegény Tiborc nem volt élő paraszt;</a:t>
            </a:r>
            <a:br>
              <a:rPr lang="hu-HU" sz="1800" dirty="0"/>
            </a:br>
            <a:r>
              <a:rPr lang="hu-HU" sz="1800" dirty="0"/>
              <a:t>Bánk, a nejével, megvénült falun,</a:t>
            </a:r>
            <a:br>
              <a:rPr lang="hu-HU" sz="1800" dirty="0"/>
            </a:br>
            <a:r>
              <a:rPr lang="hu-HU" sz="1800" dirty="0"/>
              <a:t>Sosem dühönge többé a szarun,</a:t>
            </a:r>
            <a:br>
              <a:rPr lang="hu-HU" sz="1800" dirty="0"/>
            </a:br>
            <a:r>
              <a:rPr lang="hu-HU" sz="1800" dirty="0"/>
              <a:t>Evett, ivott, míg végre </a:t>
            </a:r>
            <a:r>
              <a:rPr lang="hu-HU" sz="1800" dirty="0" err="1"/>
              <a:t>elalún</a:t>
            </a:r>
            <a:r>
              <a:rPr lang="hu-HU" sz="1800" dirty="0"/>
              <a:t>:</a:t>
            </a:r>
          </a:p>
          <a:p>
            <a:r>
              <a:rPr lang="hu-HU" sz="1800" dirty="0"/>
              <a:t>Most helyzetünk valóban istenáldás:</a:t>
            </a:r>
            <a:br>
              <a:rPr lang="hu-HU" sz="1800" dirty="0"/>
            </a:br>
            <a:r>
              <a:rPr lang="hu-HU" sz="1800" dirty="0"/>
              <a:t>Ének se kell, csupán hangos kiáltás.</a:t>
            </a:r>
            <a:br>
              <a:rPr lang="hu-HU" sz="1800" dirty="0"/>
            </a:br>
            <a:r>
              <a:rPr lang="hu-HU" sz="1800" dirty="0"/>
              <a:t>Ki a hazáról mond nagyot, sokat:</a:t>
            </a:r>
            <a:br>
              <a:rPr lang="hu-HU" sz="1800" dirty="0"/>
            </a:br>
            <a:r>
              <a:rPr lang="hu-HU" sz="1800" dirty="0"/>
              <a:t>Csak rajta! nem hiába </a:t>
            </a:r>
            <a:r>
              <a:rPr lang="hu-HU" sz="1800" dirty="0" err="1"/>
              <a:t>kurjogat</a:t>
            </a:r>
            <a:r>
              <a:rPr lang="hu-HU" sz="1800" dirty="0"/>
              <a:t>.</a:t>
            </a:r>
            <a:br>
              <a:rPr lang="hu-HU" sz="1800" dirty="0"/>
            </a:br>
            <a:r>
              <a:rPr lang="hu-HU" sz="1800" dirty="0"/>
              <a:t>De bár a hont szeretjük egyaránt:</a:t>
            </a:r>
            <a:br>
              <a:rPr lang="hu-HU" sz="1800" dirty="0"/>
            </a:br>
            <a:r>
              <a:rPr lang="hu-HU" sz="1800" dirty="0"/>
              <a:t>Van a modorban néha, ami bánt;</a:t>
            </a:r>
            <a:br>
              <a:rPr lang="hu-HU" sz="1800" dirty="0"/>
            </a:br>
            <a:r>
              <a:rPr lang="hu-HU" sz="1800" dirty="0"/>
              <a:t>Mert jóllehet az érzés egyre megy:</a:t>
            </a:r>
            <a:br>
              <a:rPr lang="hu-HU" sz="1800" dirty="0"/>
            </a:br>
            <a:r>
              <a:rPr lang="hu-HU" sz="1800" dirty="0"/>
              <a:t>A költő, s a... cipész-inas, nem egy.</a:t>
            </a:r>
            <a:endParaRPr lang="hu-HU" sz="1800" dirty="0">
              <a:solidFill>
                <a:srgbClr val="000000"/>
              </a:solidFill>
              <a:latin typeface="Times New Roman"/>
            </a:endParaRPr>
          </a:p>
          <a:p>
            <a:endParaRPr lang="hu-HU" sz="18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074" name="Picture 2" descr="C:\Users\Credo\Desktop\Aranyember\29062766_2053806067968496_691478322068901068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8129"/>
            <a:ext cx="2205236" cy="302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redo\Desktop\Aranyember\29028092_2053804661301970_1335890160843227136_o.jpg">
            <a:extLst>
              <a:ext uri="{FF2B5EF4-FFF2-40B4-BE49-F238E27FC236}">
                <a16:creationId xmlns:a16="http://schemas.microsoft.com/office/drawing/2014/main" id="{5BC7828D-7990-4D62-97CF-3BBE2EB5E5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8" r="5924"/>
          <a:stretch/>
        </p:blipFill>
        <p:spPr bwMode="auto">
          <a:xfrm>
            <a:off x="5674830" y="3863691"/>
            <a:ext cx="2998218" cy="258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5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5" y="620688"/>
            <a:ext cx="8085259" cy="72008"/>
          </a:xfrm>
        </p:spPr>
        <p:txBody>
          <a:bodyPr>
            <a:normAutofit fontScale="90000"/>
          </a:bodyPr>
          <a:lstStyle/>
          <a:p>
            <a:pPr algn="ctr"/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r>
              <a:rPr lang="hu-HU" i="1" dirty="0"/>
              <a:t>„Hazudni</a:t>
            </a:r>
            <a:r>
              <a:rPr lang="hu-HU" dirty="0"/>
              <a:t> rút. Ez ellen a morál,</a:t>
            </a:r>
            <a:br>
              <a:rPr lang="hu-HU" dirty="0"/>
            </a:br>
            <a:r>
              <a:rPr lang="hu-HU" dirty="0"/>
              <a:t>A társas illem </a:t>
            </a:r>
            <a:r>
              <a:rPr lang="hu-HU" dirty="0" err="1"/>
              <a:t>egykint</a:t>
            </a:r>
            <a:r>
              <a:rPr lang="hu-HU" dirty="0"/>
              <a:t> perorál:</a:t>
            </a:r>
            <a:br>
              <a:rPr lang="hu-HU" dirty="0"/>
            </a:br>
            <a:r>
              <a:rPr lang="hu-HU" dirty="0"/>
              <a:t>De költőnek, bár lénye isteni,</a:t>
            </a:r>
            <a:br>
              <a:rPr lang="hu-HU" dirty="0"/>
            </a:br>
            <a:r>
              <a:rPr lang="hu-HU" dirty="0"/>
              <a:t>Nemcsak szabad: - szükség </a:t>
            </a:r>
            <a:r>
              <a:rPr lang="hu-HU" dirty="0" err="1"/>
              <a:t>fillenteni</a:t>
            </a:r>
            <a:r>
              <a:rPr lang="hu-HU" dirty="0"/>
              <a:t>.</a:t>
            </a:r>
            <a:br>
              <a:rPr lang="hu-HU" dirty="0"/>
            </a:br>
            <a:r>
              <a:rPr lang="hu-HU" dirty="0"/>
              <a:t>Avagy felettünk nem </a:t>
            </a:r>
            <a:r>
              <a:rPr lang="hu-HU" dirty="0" err="1"/>
              <a:t>hazud</a:t>
            </a:r>
            <a:r>
              <a:rPr lang="hu-HU" dirty="0"/>
              <a:t> az ég,</a:t>
            </a:r>
            <a:br>
              <a:rPr lang="hu-HU" dirty="0"/>
            </a:br>
            <a:r>
              <a:rPr lang="hu-HU" dirty="0"/>
              <a:t>Bolttá simulva, melynek színe kék?”</a:t>
            </a:r>
          </a:p>
          <a:p>
            <a:r>
              <a:rPr lang="hu-HU" dirty="0"/>
              <a:t>„A csillagok hullása nem csaló?</a:t>
            </a:r>
            <a:br>
              <a:rPr lang="hu-HU" dirty="0"/>
            </a:br>
            <a:r>
              <a:rPr lang="hu-HU" dirty="0"/>
              <a:t>Távol hegy, erdő kék </a:t>
            </a:r>
            <a:r>
              <a:rPr lang="hu-HU" dirty="0" err="1"/>
              <a:t>szine</a:t>
            </a:r>
            <a:r>
              <a:rPr lang="hu-HU" dirty="0"/>
              <a:t> való?</a:t>
            </a:r>
            <a:br>
              <a:rPr lang="hu-HU" dirty="0"/>
            </a:br>
            <a:r>
              <a:rPr lang="hu-HU" dirty="0"/>
              <a:t>Szivárvány </a:t>
            </a:r>
            <a:r>
              <a:rPr lang="hu-HU" dirty="0" err="1"/>
              <a:t>hídja</a:t>
            </a:r>
            <a:r>
              <a:rPr lang="hu-HU" dirty="0"/>
              <a:t> nem csak tettetés?</a:t>
            </a:r>
            <a:br>
              <a:rPr lang="hu-HU" dirty="0"/>
            </a:br>
            <a:r>
              <a:rPr lang="hu-HU" dirty="0"/>
              <a:t>A látkör széle nem csúf rászedés?</a:t>
            </a:r>
            <a:br>
              <a:rPr lang="hu-HU" dirty="0"/>
            </a:br>
            <a:r>
              <a:rPr lang="hu-HU" dirty="0"/>
              <a:t>A délibáb, midőn vizet csinál,</a:t>
            </a:r>
            <a:br>
              <a:rPr lang="hu-HU" dirty="0"/>
            </a:br>
            <a:r>
              <a:rPr lang="hu-HU" dirty="0"/>
              <a:t>Melyben torony, fa kettészelve áll,</a:t>
            </a:r>
            <a:br>
              <a:rPr lang="hu-HU" dirty="0"/>
            </a:br>
            <a:r>
              <a:rPr lang="hu-HU" dirty="0"/>
              <a:t>Lebegve orma, tótágast az alja:”</a:t>
            </a:r>
            <a:br>
              <a:rPr lang="hu-HU" dirty="0"/>
            </a:br>
            <a:r>
              <a:rPr lang="hu-HU" dirty="0"/>
              <a:t>„Jer, jer költő!... hazudva isteni!”</a:t>
            </a:r>
          </a:p>
          <a:p>
            <a:endParaRPr lang="hu-HU" dirty="0"/>
          </a:p>
        </p:txBody>
      </p:sp>
      <p:pic>
        <p:nvPicPr>
          <p:cNvPr id="6146" name="Picture 2" descr="C:\Users\Credo\Desktop\Aranyember\28951841_2111872232378271_877302345148609331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3712">
            <a:off x="6075640" y="185528"/>
            <a:ext cx="2981999" cy="178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Credo\Desktop\Aranyember\28951430_2111872275711600_5344478628207919104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6452">
            <a:off x="6274903" y="2978560"/>
            <a:ext cx="2590225" cy="328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22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27</Words>
  <Application>Microsoft Office PowerPoint</Application>
  <PresentationFormat>Prezentácia na obrazovke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Áramlás</vt:lpstr>
      <vt:lpstr>Vojtina ars poétikája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Aranyember</dc:title>
  <dc:creator>Credo</dc:creator>
  <cp:lastModifiedBy>Anna Göbő</cp:lastModifiedBy>
  <cp:revision>9</cp:revision>
  <dcterms:created xsi:type="dcterms:W3CDTF">2018-03-11T20:56:22Z</dcterms:created>
  <dcterms:modified xsi:type="dcterms:W3CDTF">2018-03-11T22:36:22Z</dcterms:modified>
</cp:coreProperties>
</file>