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57" r:id="rId4"/>
    <p:sldId id="261" r:id="rId5"/>
    <p:sldId id="258" r:id="rId6"/>
    <p:sldId id="263" r:id="rId7"/>
    <p:sldId id="259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0" autoAdjust="0"/>
    <p:restoredTop sz="94660"/>
  </p:normalViewPr>
  <p:slideViewPr>
    <p:cSldViewPr>
      <p:cViewPr varScale="1">
        <p:scale>
          <a:sx n="67" d="100"/>
          <a:sy n="67" d="100"/>
        </p:scale>
        <p:origin x="14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788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309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122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375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0348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7666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115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978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150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124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12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062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640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71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989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55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86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10C7-A07E-4085-8951-8E471FA1D641}" type="datetimeFigureOut">
              <a:rPr lang="hu-HU" smtClean="0"/>
              <a:t>2018. 04. 23.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C9ED4-C6EC-42A3-ADAC-EA5EFC0E4B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510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Az ember tragédiája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u-HU" sz="3200" dirty="0">
              <a:solidFill>
                <a:srgbClr val="FEC868"/>
              </a:solidFill>
            </a:endParaRPr>
          </a:p>
          <a:p>
            <a:r>
              <a:rPr lang="hu-HU" sz="3200" dirty="0">
                <a:solidFill>
                  <a:srgbClr val="FEC868"/>
                </a:solidFill>
              </a:rPr>
              <a:t>Németh Antal rendezésében</a:t>
            </a:r>
          </a:p>
        </p:txBody>
      </p:sp>
      <p:pic>
        <p:nvPicPr>
          <p:cNvPr id="4" name="Szép vagy, gyönyörű vagy Magyarország (régi)">
            <a:hlinkClick r:id="" action="ppaction://media"/>
            <a:extLst>
              <a:ext uri="{FF2B5EF4-FFF2-40B4-BE49-F238E27FC236}">
                <a16:creationId xmlns:a16="http://schemas.microsoft.com/office/drawing/2014/main" id="{A83AE4CE-2A37-4EA6-BC3E-43944883C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234684"/>
            <a:ext cx="537592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DADE2-3065-4C05-B41E-33D05D54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Németh </a:t>
            </a:r>
            <a:r>
              <a:rPr lang="hu-HU" dirty="0" err="1"/>
              <a:t>antal</a:t>
            </a:r>
            <a:endParaRPr lang="hu-HU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1B0517-98BC-4D92-A9AE-0440B665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 1903. május 19-én született Budapesten</a:t>
            </a:r>
          </a:p>
          <a:p>
            <a:r>
              <a:rPr lang="pt-BR" dirty="0"/>
              <a:t>1935-től 1944-ig a Nemzeti Színház</a:t>
            </a:r>
            <a:r>
              <a:rPr lang="hu-HU" dirty="0"/>
              <a:t> </a:t>
            </a:r>
            <a:r>
              <a:rPr lang="pt-BR" dirty="0"/>
              <a:t>igazgatója volt</a:t>
            </a:r>
            <a:endParaRPr lang="hu-HU" dirty="0"/>
          </a:p>
          <a:p>
            <a:r>
              <a:rPr lang="hu-HU" dirty="0"/>
              <a:t>1944–1955 között nem rendezhetett</a:t>
            </a:r>
          </a:p>
          <a:p>
            <a:r>
              <a:rPr lang="hu-HU" dirty="0"/>
              <a:t>Az ember </a:t>
            </a:r>
            <a:r>
              <a:rPr lang="hu-HU" dirty="0" err="1"/>
              <a:t>tragédáját</a:t>
            </a:r>
            <a:r>
              <a:rPr lang="hu-HU" dirty="0"/>
              <a:t> nem csak a színpadon, de a </a:t>
            </a:r>
            <a:r>
              <a:rPr lang="hu-HU" dirty="0" err="1"/>
              <a:t>flimvásznon</a:t>
            </a:r>
            <a:r>
              <a:rPr lang="hu-HU" dirty="0"/>
              <a:t> is megelevenítette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29973C2-1159-400A-978D-0F8F636DF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192">
            <a:off x="5381269" y="1947192"/>
            <a:ext cx="2895600" cy="3992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9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346" y="355123"/>
            <a:ext cx="7765321" cy="1326321"/>
          </a:xfrm>
        </p:spPr>
        <p:txBody>
          <a:bodyPr/>
          <a:lstStyle/>
          <a:p>
            <a:r>
              <a:rPr lang="hu-HU" dirty="0"/>
              <a:t>Főszereplők: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106" y="1550417"/>
            <a:ext cx="5184576" cy="4896544"/>
          </a:xfrm>
        </p:spPr>
        <p:txBody>
          <a:bodyPr>
            <a:normAutofit/>
          </a:bodyPr>
          <a:lstStyle/>
          <a:p>
            <a:r>
              <a:rPr lang="hu-HU" sz="3000" dirty="0"/>
              <a:t>Éva: Lukács Margit</a:t>
            </a:r>
          </a:p>
          <a:p>
            <a:pPr marL="0" indent="0">
              <a:buNone/>
            </a:pPr>
            <a:endParaRPr lang="hu-HU" sz="3000" dirty="0"/>
          </a:p>
          <a:p>
            <a:pPr marL="0" indent="0">
              <a:buNone/>
            </a:pPr>
            <a:endParaRPr lang="hu-HU" sz="3000" dirty="0"/>
          </a:p>
          <a:p>
            <a:r>
              <a:rPr lang="hu-HU" sz="3000" dirty="0"/>
              <a:t>Ádám: </a:t>
            </a:r>
            <a:r>
              <a:rPr lang="hu-HU" sz="3000" dirty="0" err="1"/>
              <a:t>Abonyi</a:t>
            </a:r>
            <a:r>
              <a:rPr lang="hu-HU" sz="3000" dirty="0"/>
              <a:t> Géza </a:t>
            </a:r>
          </a:p>
          <a:p>
            <a:pPr marL="0" indent="0">
              <a:buNone/>
            </a:pPr>
            <a:endParaRPr lang="hu-HU" sz="3000" dirty="0"/>
          </a:p>
          <a:p>
            <a:pPr marL="0" indent="0">
              <a:buNone/>
            </a:pPr>
            <a:endParaRPr lang="hu-HU" sz="3000" dirty="0"/>
          </a:p>
          <a:p>
            <a:r>
              <a:rPr lang="hu-HU" sz="3000" dirty="0"/>
              <a:t>Lucifer: Kovács Károly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25" y="947450"/>
            <a:ext cx="1577080" cy="2355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55" y="2202001"/>
            <a:ext cx="1771650" cy="25582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385">
            <a:off x="6362347" y="3700091"/>
            <a:ext cx="1733497" cy="27959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968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62E5F-AE7B-4F7E-97E4-8296C8F6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95" y="476672"/>
            <a:ext cx="7765321" cy="1326321"/>
          </a:xfrm>
        </p:spPr>
        <p:txBody>
          <a:bodyPr/>
          <a:lstStyle/>
          <a:p>
            <a:r>
              <a:rPr lang="hu-HU" dirty="0"/>
              <a:t>A kezdetek: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2D6A5C-CE8C-4CD1-B477-E9404272E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39" y="1916832"/>
            <a:ext cx="7765322" cy="4152335"/>
          </a:xfrm>
        </p:spPr>
        <p:txBody>
          <a:bodyPr>
            <a:normAutofit lnSpcReduction="10000"/>
          </a:bodyPr>
          <a:lstStyle/>
          <a:p>
            <a:r>
              <a:rPr lang="hu-HU" dirty="0"/>
              <a:t>Először, amennyire lehetett, kipucolja, gördülékennyé, színpadképessé teszi, nézhetővé rövidíti az előadást. Ahogy mondta: „</a:t>
            </a:r>
            <a:r>
              <a:rPr lang="hu-HU" dirty="0" err="1"/>
              <a:t>Táray</a:t>
            </a:r>
            <a:r>
              <a:rPr lang="hu-HU" dirty="0"/>
              <a:t> száraz értelmessége, dikciójának kissé expresszív jellege alkalmassá tette Madách Luciferi mondanivalójának tolmácsolására.  Kevésbé volt meggyőző Tímár alakítása . Csak cinikus volt, </a:t>
            </a:r>
            <a:r>
              <a:rPr lang="hu-HU" dirty="0" err="1"/>
              <a:t>emberien</a:t>
            </a:r>
            <a:r>
              <a:rPr lang="hu-HU" dirty="0"/>
              <a:t> cinikus, sem lázadó angyal, sem másféle színészi koncepció nem volt felfedezhető Luciferében. </a:t>
            </a:r>
            <a:r>
              <a:rPr lang="hu-HU" dirty="0" err="1"/>
              <a:t>Ezenkívűl</a:t>
            </a:r>
            <a:r>
              <a:rPr lang="hu-HU" dirty="0"/>
              <a:t> gyakran élt szép orgánumának hatáslehetőségeivel, tehát sem a Gyenes teremtette hagyomány folytatását nme várhattam tőle, sem pedig valamiféle új Luciferelgondolás színészi </a:t>
            </a:r>
            <a:r>
              <a:rPr lang="hu-HU" dirty="0" err="1"/>
              <a:t>kiindulópontjául</a:t>
            </a:r>
            <a:r>
              <a:rPr lang="hu-HU" dirty="0"/>
              <a:t> nem kínálkozott.”</a:t>
            </a:r>
          </a:p>
        </p:txBody>
      </p:sp>
    </p:spTree>
    <p:extLst>
      <p:ext uri="{BB962C8B-B14F-4D97-AF65-F5344CB8AC3E}">
        <p14:creationId xmlns:p14="http://schemas.microsoft.com/office/powerpoint/2010/main" val="25942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8B920A37-7C3E-44C6-A2DE-E64E3CD91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8637"/>
            <a:ext cx="7620000" cy="57435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513" y="163530"/>
            <a:ext cx="7765321" cy="1326321"/>
          </a:xfrm>
        </p:spPr>
        <p:txBody>
          <a:bodyPr/>
          <a:lstStyle/>
          <a:p>
            <a:r>
              <a:rPr lang="hu-HU" dirty="0"/>
              <a:t>Londoni bemutató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346" y="1124744"/>
            <a:ext cx="7765322" cy="4680520"/>
          </a:xfrm>
        </p:spPr>
        <p:txBody>
          <a:bodyPr numCol="2">
            <a:normAutofit lnSpcReduction="10000"/>
          </a:bodyPr>
          <a:lstStyle/>
          <a:p>
            <a:r>
              <a:rPr lang="hu-HU" sz="210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C0C0C0"/>
                </a:highlight>
              </a:rPr>
              <a:t>Az 1937. októberében megvalósult előadás emberpárját – </a:t>
            </a:r>
            <a:r>
              <a:rPr lang="hu-HU" sz="2100" dirty="0" err="1">
                <a:solidFill>
                  <a:schemeClr val="bg2">
                    <a:lumMod val="75000"/>
                  </a:schemeClr>
                </a:solidFill>
                <a:effectLst/>
                <a:highlight>
                  <a:srgbClr val="C0C0C0"/>
                </a:highlight>
              </a:rPr>
              <a:t>Lehotay</a:t>
            </a:r>
            <a:r>
              <a:rPr lang="hu-HU" sz="210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C0C0C0"/>
                </a:highlight>
              </a:rPr>
              <a:t> Árpád és Tőkés Anna alakította, a harmadik főszerepben </a:t>
            </a:r>
            <a:r>
              <a:rPr lang="hu-HU" sz="2100" dirty="0" err="1">
                <a:solidFill>
                  <a:schemeClr val="bg2">
                    <a:lumMod val="75000"/>
                  </a:schemeClr>
                </a:solidFill>
                <a:effectLst/>
                <a:highlight>
                  <a:srgbClr val="C0C0C0"/>
                </a:highlight>
              </a:rPr>
              <a:t>Csortos</a:t>
            </a:r>
            <a:r>
              <a:rPr lang="hu-HU" sz="210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C0C0C0"/>
                </a:highlight>
              </a:rPr>
              <a:t> Gyulát láthatta az ünneplő közönség, aki leginkább hagyományos módon „az emberiség cinikus intrikusának” ábrázolta Lucifert</a:t>
            </a:r>
            <a:r>
              <a:rPr lang="hu-HU" sz="2100" b="1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C0C0C0"/>
                </a:highlight>
              </a:rPr>
              <a:t>.</a:t>
            </a:r>
          </a:p>
          <a:p>
            <a:pPr marL="0" indent="0">
              <a:buNone/>
            </a:pPr>
            <a:endParaRPr lang="hu-HU" sz="2100" dirty="0">
              <a:solidFill>
                <a:schemeClr val="bg2">
                  <a:lumMod val="75000"/>
                </a:schemeClr>
              </a:solidFill>
              <a:effectLst/>
              <a:highlight>
                <a:srgbClr val="C0C0C0"/>
              </a:highligh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64" y="1863275"/>
            <a:ext cx="3674561" cy="3160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8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0DA6D0-B66A-422E-8C4B-27462E8C3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39" y="1412776"/>
            <a:ext cx="7765322" cy="3695136"/>
          </a:xfrm>
        </p:spPr>
        <p:txBody>
          <a:bodyPr>
            <a:normAutofit/>
          </a:bodyPr>
          <a:lstStyle/>
          <a:p>
            <a:r>
              <a:rPr lang="hu-HU" dirty="0"/>
              <a:t>A bemutató előtt Németh Hamburgban rendezte meg és kipróbált bizonyos színpadi hatásokat. Célja olyan előadás, „amely egyrészt korszerű folytatása a </a:t>
            </a:r>
            <a:r>
              <a:rPr lang="hu-HU" dirty="0" err="1"/>
              <a:t>Paulay</a:t>
            </a:r>
            <a:r>
              <a:rPr lang="hu-HU" dirty="0"/>
              <a:t> teremtette hagyományoknak, másrész vizuálisan értelmezi, kommentálja a drámai költemény mélyebb értelmét.” Hamburg volt a budapesti előadás gyakorlati főpróbája.</a:t>
            </a:r>
          </a:p>
          <a:p>
            <a:r>
              <a:rPr lang="hu-HU" dirty="0"/>
              <a:t>2. alkalommal nem adhatta elő, mert nem felelt meg a szovjet cenzúrának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E73BC55-84BB-43C8-98F7-0C7D0DB93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087">
            <a:off x="4748624" y="1354765"/>
            <a:ext cx="3810000" cy="22098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E948808-7CAC-4CA8-AC08-33F2878C9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6" y="687660"/>
            <a:ext cx="8224021" cy="54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9339" y="1288443"/>
            <a:ext cx="7765322" cy="3997232"/>
          </a:xfrm>
        </p:spPr>
        <p:txBody>
          <a:bodyPr>
            <a:normAutofit/>
          </a:bodyPr>
          <a:lstStyle/>
          <a:p>
            <a:r>
              <a:rPr lang="hu-HU" dirty="0"/>
              <a:t>1944-ben Madách Imre életéről készített színvonalas filmprodukciót Szörényi Éva és Tímár József </a:t>
            </a:r>
            <a:r>
              <a:rPr lang="hu-HU" dirty="0" err="1"/>
              <a:t>főszereplésével</a:t>
            </a:r>
            <a:r>
              <a:rPr lang="hu-HU" dirty="0"/>
              <a:t> (Madách - Egy ember tragédiája).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4380454-7731-4689-BF7B-9D4C0F3A3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2465890"/>
            <a:ext cx="4996540" cy="399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43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45D1A9-5A35-4BA0-BE14-3FABF06D6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39" y="2132856"/>
            <a:ext cx="7765322" cy="3695136"/>
          </a:xfrm>
        </p:spPr>
        <p:txBody>
          <a:bodyPr/>
          <a:lstStyle/>
          <a:p>
            <a:r>
              <a:rPr lang="hu-HU" dirty="0"/>
              <a:t>1965-ben a Filmtudományi Intézet által a Filmmúzeumban indított sorozatban tűzték újra műsorra a következő ajánlással: „Madách életéről szóló filmünk a felszabadulás előtti sok gyenge magyar film között nemcsak témájánál fogva érdemli meg figyelmünket, hanem azért is, mert szereplői kiváló színészeink közül kerültek ki. Játékukban a Nemzeti Színház akkori játékstílusát örökítik meg számunkra.” </a:t>
            </a:r>
          </a:p>
          <a:p>
            <a:endParaRPr lang="hu-HU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4F2A251-E9DE-4CF0-A766-8374159AE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9" y="836712"/>
            <a:ext cx="8454661" cy="5602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1477" r="3189" b="9599"/>
          <a:stretch/>
        </p:blipFill>
        <p:spPr>
          <a:xfrm>
            <a:off x="1835696" y="1228347"/>
            <a:ext cx="5102353" cy="48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Vlastné 1">
      <a:dk1>
        <a:sysClr val="windowText" lastClr="000000"/>
      </a:dk1>
      <a:lt1>
        <a:sysClr val="window" lastClr="FFFFFF"/>
      </a:lt1>
      <a:dk2>
        <a:srgbClr val="FF0000"/>
      </a:dk2>
      <a:lt2>
        <a:srgbClr val="FDA403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215</TotalTime>
  <Words>324</Words>
  <Application>Microsoft Office PowerPoint</Application>
  <PresentationFormat>Prezentácia na obrazovke (4:3)</PresentationFormat>
  <Paragraphs>24</Paragraphs>
  <Slides>8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2" baseType="lpstr">
      <vt:lpstr>Arial</vt:lpstr>
      <vt:lpstr>Bookman Old Style</vt:lpstr>
      <vt:lpstr>Rockwell</vt:lpstr>
      <vt:lpstr>Damask</vt:lpstr>
      <vt:lpstr>Az ember tragédiája</vt:lpstr>
      <vt:lpstr>Németh antal</vt:lpstr>
      <vt:lpstr>Főszereplők:</vt:lpstr>
      <vt:lpstr>A kezdetek:</vt:lpstr>
      <vt:lpstr>Londoni bemutató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ember tragédiája</dc:title>
  <dc:creator>tanulo8</dc:creator>
  <cp:lastModifiedBy>Anna Göbő</cp:lastModifiedBy>
  <cp:revision>25</cp:revision>
  <dcterms:created xsi:type="dcterms:W3CDTF">2018-04-22T15:08:42Z</dcterms:created>
  <dcterms:modified xsi:type="dcterms:W3CDTF">2018-04-23T11:36:48Z</dcterms:modified>
</cp:coreProperties>
</file>