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66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00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3790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757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155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130281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535848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9204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047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996322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75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0B744A-62CF-4CAF-82F0-D7794E92B6C9}" type="datetimeFigureOut">
              <a:rPr lang="x-none" smtClean="0"/>
              <a:pPr/>
              <a:t>2022. 03. 20.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51EC03-17DE-4ADD-95B9-89E0FB47CB9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080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744BFA5-B3E0-45E2-A8A1-D4A72AE6F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041" y="426322"/>
            <a:ext cx="6884895" cy="1496649"/>
          </a:xfrm>
        </p:spPr>
        <p:txBody>
          <a:bodyPr anchor="b">
            <a:normAutofit/>
          </a:bodyPr>
          <a:lstStyle/>
          <a:p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Tamási </a:t>
            </a:r>
            <a:r>
              <a:rPr lang="hu-H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SZÍNPADI MŰVEI</a:t>
            </a:r>
            <a:endParaRPr lang="x-non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09CE9EB7-2CCA-4653-958E-96DFA5CA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421" y="2099533"/>
            <a:ext cx="6096000" cy="83013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„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Mennyi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szépség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,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mennyi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ember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igazság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,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mennyi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lélek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árad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itt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Tamási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de-DE" sz="2000" b="1" i="1" dirty="0" err="1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bőségszarujából</a:t>
            </a:r>
            <a:r>
              <a:rPr lang="de-DE" sz="2000" b="1" i="1" dirty="0">
                <a:solidFill>
                  <a:srgbClr val="482061"/>
                </a:solidFill>
                <a:effectLst/>
                <a:latin typeface="Sylfaen" panose="010A0502050306030303" pitchFamily="18" charset="0"/>
              </a:rPr>
              <a:t>!”</a:t>
            </a:r>
            <a:endParaRPr lang="x-none" sz="2000" i="1" dirty="0">
              <a:solidFill>
                <a:schemeClr val="tx1">
                  <a:lumMod val="65000"/>
                  <a:lumOff val="3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3162788"/>
            <a:ext cx="1905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00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DB8F1E2-0E29-4F0F-9192-6254D7B4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Tamási </a:t>
            </a:r>
            <a:r>
              <a:rPr lang="hu-HU" b="1" i="1" dirty="0" smtClean="0"/>
              <a:t>Áron </a:t>
            </a:r>
            <a:r>
              <a:rPr lang="hu-HU" b="1" i="1" dirty="0"/>
              <a:t>mint drámaíró</a:t>
            </a:r>
            <a:endParaRPr lang="x-none" b="1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236B908-EB65-418F-9E90-2E469AEE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48" y="859696"/>
            <a:ext cx="7287163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i="1" dirty="0"/>
              <a:t>mint minden írót, úgy </a:t>
            </a:r>
            <a:r>
              <a:rPr lang="hu-HU" i="1" dirty="0" smtClean="0"/>
              <a:t>Tamásit </a:t>
            </a:r>
            <a:r>
              <a:rPr lang="hu-HU" i="1" dirty="0"/>
              <a:t>is vonzotta a  színpad s a drámaírás  s miként azt ő is megvallotta, úgy őt nem a hiúság és a becsvágy vitte a színpad felé, hanem az „egészséges ember” természetes, józan ösztöne.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i="1" dirty="0"/>
              <a:t> a „legszigorúbb” és a „legizgatóbb” műfajnak tartotta a színpadi drámát</a:t>
            </a:r>
            <a:endParaRPr lang="x-none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500" y="205837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7181" y="2058376"/>
            <a:ext cx="143917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98" y="3774709"/>
            <a:ext cx="1238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teor\AppData\Local\Temp\Rar$DRa10512.28188\Képek\Énekes madár, Új Thál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579" y="3991524"/>
            <a:ext cx="1793578" cy="26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123" y="3480531"/>
            <a:ext cx="2393057" cy="32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7172" idx="2"/>
          </p:cNvCxnSpPr>
          <p:nvPr/>
        </p:nvCxnSpPr>
        <p:spPr>
          <a:xfrm rot="16200000" flipH="1">
            <a:off x="1092128" y="5285104"/>
            <a:ext cx="773848" cy="80105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 descr="C:\Users\Meteor\AppData\Local\Temp\Rar$DRa10512.37372\Képek\Ősvigasztalás 20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029" y="4466432"/>
            <a:ext cx="3209191" cy="21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748180" y="5298708"/>
            <a:ext cx="1182849" cy="539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8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46BD871-FEE2-4D0A-A612-CB76909F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Ősvigasztalás</a:t>
            </a:r>
            <a:endParaRPr lang="x-none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7463AD1-DBB2-4346-A7C8-5D3D42B1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23" y="2239112"/>
            <a:ext cx="7061385" cy="36558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200" b="1" i="1" u="sng" dirty="0" smtClean="0"/>
              <a:t>Ősbemutató</a:t>
            </a:r>
            <a:r>
              <a:rPr lang="hu-HU" sz="3200" i="1" u="sng" dirty="0" smtClean="0"/>
              <a:t>: </a:t>
            </a:r>
            <a:endParaRPr lang="hu-HU" sz="3200" i="1" u="sng" dirty="0"/>
          </a:p>
          <a:p>
            <a:pPr algn="just"/>
            <a:r>
              <a:rPr lang="hu-HU" dirty="0"/>
              <a:t> </a:t>
            </a:r>
            <a:r>
              <a:rPr lang="hu-HU" dirty="0" smtClean="0">
                <a:solidFill>
                  <a:schemeClr val="tx1"/>
                </a:solidFill>
              </a:rPr>
              <a:t>1976</a:t>
            </a:r>
            <a:r>
              <a:rPr lang="hu-HU" dirty="0">
                <a:solidFill>
                  <a:schemeClr val="tx1"/>
                </a:solidFill>
              </a:rPr>
              <a:t>. március 2., Pécsi Nemzeti Színház, rendező: Sík Ferenc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 szereposztás: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Ádám- </a:t>
            </a:r>
            <a:r>
              <a:rPr lang="hu-HU" dirty="0" err="1">
                <a:solidFill>
                  <a:schemeClr val="tx1"/>
                </a:solidFill>
              </a:rPr>
              <a:t>Pákozdy</a:t>
            </a:r>
            <a:r>
              <a:rPr lang="hu-HU" dirty="0">
                <a:solidFill>
                  <a:schemeClr val="tx1"/>
                </a:solidFill>
              </a:rPr>
              <a:t> János,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Ambrus- Galambos György, Kispál </a:t>
            </a:r>
            <a:r>
              <a:rPr lang="hu-HU" dirty="0" err="1">
                <a:solidFill>
                  <a:schemeClr val="tx1"/>
                </a:solidFill>
              </a:rPr>
              <a:t>Jula</a:t>
            </a:r>
            <a:r>
              <a:rPr lang="hu-HU" dirty="0">
                <a:solidFill>
                  <a:schemeClr val="tx1"/>
                </a:solidFill>
              </a:rPr>
              <a:t>- Vári Éva, Gálfi Bence- </a:t>
            </a:r>
            <a:r>
              <a:rPr lang="hu-HU" dirty="0" err="1">
                <a:solidFill>
                  <a:schemeClr val="tx1"/>
                </a:solidFill>
              </a:rPr>
              <a:t>Szegváry</a:t>
            </a:r>
            <a:r>
              <a:rPr lang="hu-HU" dirty="0">
                <a:solidFill>
                  <a:schemeClr val="tx1"/>
                </a:solidFill>
              </a:rPr>
              <a:t> Menyhért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A színház budapesti vendégjátéka alkalmával is bemutatta az </a:t>
            </a:r>
            <a:r>
              <a:rPr lang="hu-HU" dirty="0" smtClean="0">
                <a:solidFill>
                  <a:schemeClr val="tx1"/>
                </a:solidFill>
              </a:rPr>
              <a:t>előadást.</a:t>
            </a:r>
            <a:endParaRPr lang="hu-HU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Az előjátékot, Gálfi Bence és Kispál Jula búcsúját késleltetve, a tárgyalási jelenetet követően, mintegy álomszerűen idézte </a:t>
            </a:r>
            <a:r>
              <a:rPr lang="hu-HU" dirty="0" smtClean="0">
                <a:solidFill>
                  <a:schemeClr val="tx1"/>
                </a:solidFill>
              </a:rPr>
              <a:t>fel.</a:t>
            </a:r>
            <a:endParaRPr lang="hu-HU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1"/>
                </a:solidFill>
              </a:rPr>
              <a:t>„</a:t>
            </a:r>
            <a:r>
              <a:rPr lang="hu-HU" i="1" dirty="0">
                <a:solidFill>
                  <a:schemeClr val="tx1"/>
                </a:solidFill>
              </a:rPr>
              <a:t>Valami sejtelmes, szép látomású misztériumjáték az előadás kerete, amelyben nem annyira a kimondott szó, az elhangzó dialógus hordozza a produkció tartalmi, gondolati súlyait, hanem a </a:t>
            </a:r>
            <a:r>
              <a:rPr lang="hu-HU" i="1" dirty="0" smtClean="0">
                <a:solidFill>
                  <a:schemeClr val="tx1"/>
                </a:solidFill>
              </a:rPr>
              <a:t>játék</a:t>
            </a:r>
            <a:r>
              <a:rPr lang="hu-HU" i="1" dirty="0">
                <a:solidFill>
                  <a:schemeClr val="tx1"/>
                </a:solidFill>
              </a:rPr>
              <a:t>, az előadás egész koreográfiai jelzésrendszere</a:t>
            </a:r>
            <a:r>
              <a:rPr lang="hu-HU" dirty="0">
                <a:solidFill>
                  <a:schemeClr val="tx1"/>
                </a:solidFill>
              </a:rPr>
              <a:t>.” ( Magyar  Nemzet, 1976. április 7.)</a:t>
            </a:r>
          </a:p>
        </p:txBody>
      </p:sp>
      <p:pic>
        <p:nvPicPr>
          <p:cNvPr id="2050" name="Picture 2" descr="C:\Users\Meteor\AppData\Local\Temp\Rar$DRa10512.40859\Képek\Ősvigasztalás 1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748" y="1902330"/>
            <a:ext cx="3036071" cy="21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eor\AppData\Local\Temp\Rar$DRa10512.42017\Képek\Ősvigasztalás - 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271" y="5119189"/>
            <a:ext cx="2361520" cy="15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eor\AppData\Local\Temp\Rar$DRa10512.45565\Képek\Ősvigasztalás 2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2834" y="3547957"/>
            <a:ext cx="2931998" cy="20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03878" y="2368061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Szegváry Menyhért </a:t>
            </a:r>
            <a:r>
              <a:rPr lang="hu-HU" sz="1000" dirty="0" smtClean="0"/>
              <a:t>és </a:t>
            </a:r>
          </a:p>
          <a:p>
            <a:r>
              <a:rPr lang="hu-HU" sz="1000" dirty="0" smtClean="0"/>
              <a:t>Pákozdy </a:t>
            </a:r>
            <a:r>
              <a:rPr lang="hu-HU" sz="1000" dirty="0" smtClean="0"/>
              <a:t>János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584830" y="4208585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Huszár László, Vajda Mária </a:t>
            </a:r>
            <a:endParaRPr lang="hu-HU" sz="1000" dirty="0" smtClean="0"/>
          </a:p>
          <a:p>
            <a:r>
              <a:rPr lang="hu-HU" sz="1000" dirty="0" smtClean="0"/>
              <a:t>és </a:t>
            </a:r>
            <a:r>
              <a:rPr lang="hu-HU" sz="1000" dirty="0" smtClean="0"/>
              <a:t>Győry Emil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9694985" y="6201508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Kovács </a:t>
            </a:r>
            <a:r>
              <a:rPr lang="hu-HU" sz="1000" dirty="0" smtClean="0"/>
              <a:t>Frigyes és </a:t>
            </a:r>
            <a:r>
              <a:rPr lang="hu-HU" sz="1000" dirty="0" smtClean="0"/>
              <a:t>Szőke Pál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34660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04FA94-10A2-4FE8-B7D2-D55C6B15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Tündöklő Jeromos</a:t>
            </a:r>
            <a:endParaRPr lang="x-none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177E1FF-95F3-4212-B76D-CCBFE55B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770" y="1853117"/>
            <a:ext cx="6813030" cy="3859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b="1" i="1" u="sng" dirty="0" smtClean="0">
                <a:solidFill>
                  <a:schemeClr val="tx1"/>
                </a:solidFill>
              </a:rPr>
              <a:t>Előadások:</a:t>
            </a:r>
            <a:endParaRPr lang="hu-HU" sz="3200" b="1" i="1" u="sng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dirty="0" smtClean="0">
                <a:solidFill>
                  <a:schemeClr val="tx1"/>
                </a:solidFill>
              </a:rPr>
              <a:t>ő</a:t>
            </a:r>
            <a:r>
              <a:rPr lang="hu-HU" dirty="0" smtClean="0">
                <a:solidFill>
                  <a:schemeClr val="tx1"/>
                </a:solidFill>
              </a:rPr>
              <a:t>sbemutató: 1936</a:t>
            </a:r>
            <a:r>
              <a:rPr lang="hu-HU" dirty="0">
                <a:solidFill>
                  <a:schemeClr val="tx1"/>
                </a:solidFill>
              </a:rPr>
              <a:t>. november 6, kolozsvári Magyar Színház, rendező: Kádár Imre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hu-HU" dirty="0" smtClean="0">
                <a:solidFill>
                  <a:schemeClr val="tx1"/>
                </a:solidFill>
              </a:rPr>
              <a:t>emutató</a:t>
            </a:r>
            <a:r>
              <a:rPr lang="hu-HU" dirty="0">
                <a:solidFill>
                  <a:schemeClr val="tx1"/>
                </a:solidFill>
              </a:rPr>
              <a:t>: 1939. április 22., budapesti Nemzeti Színház, rendező Németh Antal, szereposztás: Jeromos- Kiss Ferenc, Bajna Gábor- Tímár József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dirty="0">
                <a:solidFill>
                  <a:schemeClr val="tx1"/>
                </a:solidFill>
              </a:rPr>
              <a:t>A nemzeti bemutatóról Schöpflin Aladár és Illés Endre kritikájából:  </a:t>
            </a:r>
            <a:r>
              <a:rPr lang="hu-HU" i="1" dirty="0">
                <a:solidFill>
                  <a:schemeClr val="tx1"/>
                </a:solidFill>
              </a:rPr>
              <a:t>„Kiss Ferenc megpróbálja a lehetetlent, valami egységet vinni az alakba, összefogni reális és meseszerű vonásait. Groteszk figurát csinál belőle, komikus fintorokat ad neki…”</a:t>
            </a:r>
            <a:r>
              <a:rPr lang="hu-HU" dirty="0">
                <a:solidFill>
                  <a:schemeClr val="tx1"/>
                </a:solidFill>
              </a:rPr>
              <a:t> ( Nyugat, 1939. május 1., 5.sz.)  </a:t>
            </a:r>
            <a:r>
              <a:rPr lang="hu-HU" i="1" dirty="0">
                <a:solidFill>
                  <a:schemeClr val="tx1"/>
                </a:solidFill>
              </a:rPr>
              <a:t>„A színpad varázslat. S a Nemzeti Színház előadása éppen a varázslatot ejtette el, azt a pillanatot, amikor a valóságból jelkép lesz.” </a:t>
            </a:r>
            <a:r>
              <a:rPr lang="hu-HU" dirty="0">
                <a:solidFill>
                  <a:schemeClr val="tx1"/>
                </a:solidFill>
              </a:rPr>
              <a:t>(Erdélyi Helikon, 1939. június- július, 6.sz,)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Meteor\AppData\Local\Temp\Rar$DRa10512.950\Képek\Tündöklő Jeromos - 1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24" y="2350476"/>
            <a:ext cx="2519187" cy="16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teor\AppData\Local\Temp\Rar$DRa10512.1757\Képek\Tündöklő Jeromos, 1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543" y="2839915"/>
            <a:ext cx="2309094" cy="32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teor\AppData\Local\Temp\Rar$DRa10512.2844\Képek\Tündöklő Jerom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79" y="4532759"/>
            <a:ext cx="2413746" cy="15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692" y="6049108"/>
            <a:ext cx="1938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i="1" dirty="0" smtClean="0"/>
              <a:t>Kiss Ferenc és Makláry Zoltán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7449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784FE44-DB66-417B-B592-41B1256E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Énekes madár</a:t>
            </a:r>
            <a:endParaRPr lang="x-none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142E31E7-D983-4681-885E-8124D713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1" y="1844910"/>
            <a:ext cx="5808319" cy="4547682"/>
          </a:xfrm>
        </p:spPr>
        <p:txBody>
          <a:bodyPr/>
          <a:lstStyle/>
          <a:p>
            <a:pPr marL="0" indent="0">
              <a:buNone/>
            </a:pPr>
            <a:r>
              <a:rPr lang="hu-HU" sz="2800" b="1" i="1" u="sng" dirty="0">
                <a:solidFill>
                  <a:schemeClr val="tx1"/>
                </a:solidFill>
              </a:rPr>
              <a:t>Ősbemutató:</a:t>
            </a:r>
            <a:r>
              <a:rPr lang="hu-HU" sz="2800" b="1" i="1" u="sng" dirty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/>
                </a:solidFill>
              </a:rPr>
              <a:t>1935. november 17. , Új Thália Színház, a Royal színház </a:t>
            </a:r>
            <a:r>
              <a:rPr lang="hu-HU" dirty="0" err="1">
                <a:solidFill>
                  <a:schemeClr val="tx1"/>
                </a:solidFill>
              </a:rPr>
              <a:t>színpadán</a:t>
            </a:r>
            <a:r>
              <a:rPr lang="hu-HU" dirty="0">
                <a:solidFill>
                  <a:schemeClr val="tx1"/>
                </a:solidFill>
              </a:rPr>
              <a:t> mutatták be, rendező: Pünkösdi Andor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tx1"/>
                </a:solidFill>
              </a:rPr>
              <a:t>„</a:t>
            </a:r>
            <a:r>
              <a:rPr lang="hu-HU" i="1" dirty="0" smtClean="0">
                <a:solidFill>
                  <a:schemeClr val="tx1"/>
                </a:solidFill>
              </a:rPr>
              <a:t>A </a:t>
            </a:r>
            <a:r>
              <a:rPr lang="hu-HU" i="1" dirty="0">
                <a:solidFill>
                  <a:schemeClr val="tx1"/>
                </a:solidFill>
              </a:rPr>
              <a:t>legérettebb színészi alakítás Orsolya </a:t>
            </a:r>
            <a:r>
              <a:rPr lang="hu-HU" i="1" dirty="0" smtClean="0">
                <a:solidFill>
                  <a:schemeClr val="tx1"/>
                </a:solidFill>
              </a:rPr>
              <a:t>Erzsié, </a:t>
            </a:r>
            <a:r>
              <a:rPr lang="hu-HU" i="1" dirty="0">
                <a:solidFill>
                  <a:schemeClr val="tx1"/>
                </a:solidFill>
              </a:rPr>
              <a:t>teljes életet ad az alaknak, s pontosan a szerepből folyó stílus vonalán belül marad </a:t>
            </a:r>
            <a:r>
              <a:rPr lang="hu-HU" i="1" dirty="0" smtClean="0">
                <a:solidFill>
                  <a:schemeClr val="tx1"/>
                </a:solidFill>
              </a:rPr>
              <a:t>mindig. Nagyon </a:t>
            </a:r>
            <a:r>
              <a:rPr lang="hu-HU" i="1" dirty="0">
                <a:solidFill>
                  <a:schemeClr val="tx1"/>
                </a:solidFill>
              </a:rPr>
              <a:t>kedvesen játssza lírai szerepét Tolnay Klári, de jókedvvel és buzgósággal játszanak a többiek is: Hollósi Melitta, Fülöp Sándor, Hoykó Ferenc, Egry István, Étsy Emília, Lukács Margit, Harsányi M., Egyed Lenke, Faragó Sárri, Tarai Teri, Jákó </a:t>
            </a:r>
            <a:r>
              <a:rPr lang="hu-HU" i="1" dirty="0" smtClean="0">
                <a:solidFill>
                  <a:schemeClr val="tx1"/>
                </a:solidFill>
              </a:rPr>
              <a:t>Pál.”  </a:t>
            </a:r>
            <a:r>
              <a:rPr lang="hu-HU" dirty="0" smtClean="0">
                <a:solidFill>
                  <a:schemeClr val="tx1"/>
                </a:solidFill>
              </a:rPr>
              <a:t>(Nyugat</a:t>
            </a:r>
            <a:r>
              <a:rPr lang="hu-HU" dirty="0">
                <a:solidFill>
                  <a:schemeClr val="tx1"/>
                </a:solidFill>
              </a:rPr>
              <a:t>, 1935., december, 12.sz.)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Meteor\AppData\Local\Temp\Rar$DRa10512.7286\Képek\Énekes madár, 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6559" y="1931629"/>
            <a:ext cx="2425330" cy="15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teor\AppData\Local\Temp\Rar$DRa10512.8832\Képek\Énekes madár, Kolozsvá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0054" y="3791315"/>
            <a:ext cx="1499268" cy="21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teor\AppData\Local\Temp\Rar$DRa10512.10373\Képek\Énekes madár, Új Thál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184" y="2170853"/>
            <a:ext cx="1778917" cy="25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eteor\AppData\Local\Temp\Rar$DRa10512.13738\Képek\Énekes madá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5404" y="3604972"/>
            <a:ext cx="2006620" cy="30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446" y="6037385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Kolozsvári bemutató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611815" y="4818185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Új Thália Színház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5482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3D08E4B-EEE6-4914-9FCE-6919C923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Énekes madár és Ősvigasztalás bemutatók</a:t>
            </a:r>
            <a:endParaRPr lang="x-none" dirty="0"/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634728C8-887F-4079-B4AC-2D94D1760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081" y="3108537"/>
            <a:ext cx="5422390" cy="3633047"/>
          </a:xfrm>
        </p:spPr>
        <p:txBody>
          <a:bodyPr/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Énekes madár </a:t>
            </a:r>
            <a:r>
              <a:rPr lang="hu-HU" dirty="0">
                <a:solidFill>
                  <a:schemeClr val="tx1"/>
                </a:solidFill>
              </a:rPr>
              <a:t>bemutató: 1936. február 7., kolozsvári Magyar Színház, rendező: Kádár Imre, az első és a harmadik felvonást Kós Károly díszletezte</a:t>
            </a:r>
          </a:p>
          <a:p>
            <a:pPr algn="just"/>
            <a:r>
              <a:rPr lang="hu-HU" dirty="0">
                <a:solidFill>
                  <a:schemeClr val="tx1"/>
                </a:solidFill>
              </a:rPr>
              <a:t>1939. szeptember 16., rendező: </a:t>
            </a:r>
            <a:r>
              <a:rPr lang="hu-HU" dirty="0" err="1">
                <a:solidFill>
                  <a:schemeClr val="tx1"/>
                </a:solidFill>
              </a:rPr>
              <a:t>Pünkösti</a:t>
            </a:r>
            <a:r>
              <a:rPr lang="hu-HU" dirty="0">
                <a:solidFill>
                  <a:schemeClr val="tx1"/>
                </a:solidFill>
              </a:rPr>
              <a:t> Andor, színészek: </a:t>
            </a:r>
            <a:r>
              <a:rPr lang="hu-HU" dirty="0" err="1">
                <a:solidFill>
                  <a:schemeClr val="tx1"/>
                </a:solidFill>
              </a:rPr>
              <a:t>Szeleczky</a:t>
            </a:r>
            <a:r>
              <a:rPr lang="hu-HU" dirty="0">
                <a:solidFill>
                  <a:schemeClr val="tx1"/>
                </a:solidFill>
              </a:rPr>
              <a:t> Zita,  </a:t>
            </a:r>
            <a:r>
              <a:rPr lang="hu-HU" dirty="0" err="1">
                <a:solidFill>
                  <a:schemeClr val="tx1"/>
                </a:solidFill>
              </a:rPr>
              <a:t>Apáthy</a:t>
            </a:r>
            <a:r>
              <a:rPr lang="hu-HU" dirty="0">
                <a:solidFill>
                  <a:schemeClr val="tx1"/>
                </a:solidFill>
              </a:rPr>
              <a:t> Imre, </a:t>
            </a:r>
            <a:r>
              <a:rPr lang="hu-HU" dirty="0" err="1">
                <a:solidFill>
                  <a:schemeClr val="tx1"/>
                </a:solidFill>
              </a:rPr>
              <a:t>Gobbi</a:t>
            </a:r>
            <a:r>
              <a:rPr lang="hu-HU" dirty="0">
                <a:solidFill>
                  <a:schemeClr val="tx1"/>
                </a:solidFill>
              </a:rPr>
              <a:t> Hilda, </a:t>
            </a:r>
            <a:r>
              <a:rPr lang="hu-HU" dirty="0" err="1">
                <a:solidFill>
                  <a:schemeClr val="tx1"/>
                </a:solidFill>
              </a:rPr>
              <a:t>Ághy</a:t>
            </a:r>
            <a:r>
              <a:rPr lang="hu-HU" dirty="0">
                <a:solidFill>
                  <a:schemeClr val="tx1"/>
                </a:solidFill>
              </a:rPr>
              <a:t> Erzsi, </a:t>
            </a:r>
            <a:r>
              <a:rPr lang="hu-HU" dirty="0" err="1">
                <a:solidFill>
                  <a:schemeClr val="tx1"/>
                </a:solidFill>
              </a:rPr>
              <a:t>Makláry</a:t>
            </a:r>
            <a:r>
              <a:rPr lang="hu-HU" dirty="0">
                <a:solidFill>
                  <a:schemeClr val="tx1"/>
                </a:solidFill>
              </a:rPr>
              <a:t> Zoltán, Hosszú Zoltán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="" xmlns:a16="http://schemas.microsoft.com/office/drawing/2014/main" id="{74EB5B9A-CED0-4A21-9EE3-05E589E0A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484" y="729658"/>
            <a:ext cx="5422392" cy="3633047"/>
          </a:xfrm>
        </p:spPr>
        <p:txBody>
          <a:bodyPr/>
          <a:lstStyle/>
          <a:p>
            <a:pPr algn="just"/>
            <a:r>
              <a:rPr lang="hu-HU" b="1" i="1" dirty="0">
                <a:solidFill>
                  <a:schemeClr val="tx1"/>
                </a:solidFill>
              </a:rPr>
              <a:t>Ősvigasztalás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i="1" dirty="0">
                <a:solidFill>
                  <a:schemeClr val="tx1"/>
                </a:solidFill>
              </a:rPr>
              <a:t>előadás</a:t>
            </a:r>
            <a:r>
              <a:rPr lang="hu-HU" dirty="0">
                <a:solidFill>
                  <a:schemeClr val="tx1"/>
                </a:solidFill>
              </a:rPr>
              <a:t>: budapesti Nemzeti Színház, 2017, rendező: Béres László, szereposztás: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Ádám- Kovács Frigyes, </a:t>
            </a:r>
            <a:r>
              <a:rPr lang="hu-HU" dirty="0" err="1">
                <a:solidFill>
                  <a:schemeClr val="tx1"/>
                </a:solidFill>
              </a:rPr>
              <a:t>Csorja</a:t>
            </a:r>
            <a:r>
              <a:rPr lang="hu-HU" dirty="0">
                <a:solidFill>
                  <a:schemeClr val="tx1"/>
                </a:solidFill>
              </a:rPr>
              <a:t> Ambrus- Szőke Pál, Kispál </a:t>
            </a:r>
            <a:r>
              <a:rPr lang="hu-HU" dirty="0" err="1">
                <a:solidFill>
                  <a:schemeClr val="tx1"/>
                </a:solidFill>
              </a:rPr>
              <a:t>Jula</a:t>
            </a:r>
            <a:r>
              <a:rPr lang="hu-HU" dirty="0">
                <a:solidFill>
                  <a:schemeClr val="tx1"/>
                </a:solidFill>
              </a:rPr>
              <a:t>- </a:t>
            </a:r>
            <a:r>
              <a:rPr lang="hu-HU" dirty="0" err="1">
                <a:solidFill>
                  <a:schemeClr val="tx1"/>
                </a:solidFill>
              </a:rPr>
              <a:t>Liszi</a:t>
            </a:r>
            <a:r>
              <a:rPr lang="hu-HU" dirty="0">
                <a:solidFill>
                  <a:schemeClr val="tx1"/>
                </a:solidFill>
              </a:rPr>
              <a:t> Melinda, Gálfi Bence- </a:t>
            </a:r>
            <a:r>
              <a:rPr lang="hu-HU" dirty="0" err="1">
                <a:solidFill>
                  <a:schemeClr val="tx1"/>
                </a:solidFill>
              </a:rPr>
              <a:t>Katkó</a:t>
            </a:r>
            <a:r>
              <a:rPr lang="hu-HU" dirty="0">
                <a:solidFill>
                  <a:schemeClr val="tx1"/>
                </a:solidFill>
              </a:rPr>
              <a:t> Ferenc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370" y="3790996"/>
            <a:ext cx="3798107" cy="25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033845" y="3270738"/>
            <a:ext cx="1371604" cy="375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131" y="1982784"/>
            <a:ext cx="2710961" cy="18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407878" y="2778369"/>
            <a:ext cx="2239107" cy="54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604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C3BA1DE-723C-47D2-9F25-D24A3142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Vitéz Lelkek</a:t>
            </a:r>
            <a:endParaRPr lang="x-none" dirty="0"/>
          </a:p>
        </p:txBody>
      </p:sp>
      <p:sp>
        <p:nvSpPr>
          <p:cNvPr id="5" name="Tartalom helye 4">
            <a:extLst>
              <a:ext uri="{FF2B5EF4-FFF2-40B4-BE49-F238E27FC236}">
                <a16:creationId xmlns="" xmlns:a16="http://schemas.microsoft.com/office/drawing/2014/main" id="{E43B8344-09D4-478F-90B1-4F428E04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015" y="1005855"/>
            <a:ext cx="8573662" cy="444608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i="1" u="sng" dirty="0">
                <a:solidFill>
                  <a:schemeClr val="tx1"/>
                </a:solidFill>
              </a:rPr>
              <a:t>Ősbemutató:</a:t>
            </a:r>
            <a:r>
              <a:rPr lang="hu-HU" sz="2400" b="1" i="1" dirty="0"/>
              <a:t>  </a:t>
            </a:r>
            <a:r>
              <a:rPr lang="hu-HU" dirty="0">
                <a:solidFill>
                  <a:schemeClr val="tx1"/>
                </a:solidFill>
              </a:rPr>
              <a:t>1941. január 25., budapesti Nemzeti Színház, </a:t>
            </a:r>
            <a:r>
              <a:rPr lang="hu-HU" b="1" i="1" dirty="0">
                <a:solidFill>
                  <a:schemeClr val="tx1"/>
                </a:solidFill>
              </a:rPr>
              <a:t>rendező: </a:t>
            </a:r>
            <a:r>
              <a:rPr lang="hu-HU" dirty="0" err="1">
                <a:solidFill>
                  <a:schemeClr val="tx1"/>
                </a:solidFill>
              </a:rPr>
              <a:t>Pünkösti</a:t>
            </a:r>
            <a:r>
              <a:rPr lang="hu-HU" dirty="0">
                <a:solidFill>
                  <a:schemeClr val="tx1"/>
                </a:solidFill>
              </a:rPr>
              <a:t> Andor, szereplők: </a:t>
            </a:r>
            <a:r>
              <a:rPr lang="hu-HU" dirty="0" err="1">
                <a:solidFill>
                  <a:schemeClr val="tx1"/>
                </a:solidFill>
              </a:rPr>
              <a:t>Apáthy</a:t>
            </a:r>
            <a:r>
              <a:rPr lang="hu-HU" dirty="0">
                <a:solidFill>
                  <a:schemeClr val="tx1"/>
                </a:solidFill>
              </a:rPr>
              <a:t> Imre, Hosszú Zoltán, </a:t>
            </a:r>
            <a:r>
              <a:rPr lang="hu-HU" dirty="0" err="1">
                <a:solidFill>
                  <a:schemeClr val="tx1"/>
                </a:solidFill>
              </a:rPr>
              <a:t>Lehotay</a:t>
            </a:r>
            <a:r>
              <a:rPr lang="hu-HU" dirty="0">
                <a:solidFill>
                  <a:schemeClr val="tx1"/>
                </a:solidFill>
              </a:rPr>
              <a:t> Árpád, </a:t>
            </a:r>
            <a:r>
              <a:rPr lang="hu-HU" dirty="0" err="1">
                <a:solidFill>
                  <a:schemeClr val="tx1"/>
                </a:solidFill>
              </a:rPr>
              <a:t>Vándory</a:t>
            </a:r>
            <a:r>
              <a:rPr lang="hu-HU" dirty="0">
                <a:solidFill>
                  <a:schemeClr val="tx1"/>
                </a:solidFill>
              </a:rPr>
              <a:t> Margit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hu-HU" dirty="0" smtClean="0">
                <a:solidFill>
                  <a:schemeClr val="tx1"/>
                </a:solidFill>
              </a:rPr>
              <a:t>emutató</a:t>
            </a:r>
            <a:r>
              <a:rPr lang="hu-HU" dirty="0">
                <a:solidFill>
                  <a:schemeClr val="tx1"/>
                </a:solidFill>
              </a:rPr>
              <a:t>: 1941. március 21., kolozsvári Nemzeti Színház,</a:t>
            </a:r>
            <a:r>
              <a:rPr lang="hu-HU" b="1" i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rendező: Tompa Miklós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tx1"/>
                </a:solidFill>
              </a:rPr>
              <a:t>e</a:t>
            </a:r>
            <a:r>
              <a:rPr lang="hu-HU" dirty="0" smtClean="0">
                <a:solidFill>
                  <a:schemeClr val="tx1"/>
                </a:solidFill>
              </a:rPr>
              <a:t>lőadás</a:t>
            </a:r>
            <a:r>
              <a:rPr lang="hu-HU" dirty="0">
                <a:solidFill>
                  <a:schemeClr val="tx1"/>
                </a:solidFill>
              </a:rPr>
              <a:t>: budapesti Nemzeti Színház, 2013, rendező: Vidnyánszky Attila, szereplők: Trill Zsolt, Mécs Károly, Barta Ágnes, Rubold Ödön</a:t>
            </a:r>
            <a:endParaRPr lang="x-none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Meteor\AppData\Local\Temp\Rar$DRa10512.22449\Képek\Vitéz lélek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54" y="4175981"/>
            <a:ext cx="2731477" cy="249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631" y="4522389"/>
            <a:ext cx="3008699" cy="20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522389"/>
            <a:ext cx="3125665" cy="20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12" y="2121877"/>
            <a:ext cx="2650332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="" xmlns:a16="http://schemas.microsoft.com/office/drawing/2014/main" id="{538A6E46-9EB9-4649-B240-BC4B7A605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  <a:endParaRPr lang="x-non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628" y="3094892"/>
            <a:ext cx="5657850" cy="32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00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ztalék">
  <a:themeElements>
    <a:clrScheme name="Osztalé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sztalé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ztalé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Osztalék</Template>
  <TotalTime>87</TotalTime>
  <Words>639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Osztalék</vt:lpstr>
      <vt:lpstr>Tamási SZÍNPADI MŰVEI</vt:lpstr>
      <vt:lpstr>Tamási Áron mint drámaíró</vt:lpstr>
      <vt:lpstr>Ősvigasztalás</vt:lpstr>
      <vt:lpstr>Tündöklő Jeromos</vt:lpstr>
      <vt:lpstr>Énekes madár</vt:lpstr>
      <vt:lpstr>Énekes madár és Ősvigasztalás bemutatók</vt:lpstr>
      <vt:lpstr>Vitéz Lelkek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ősbemutatók</dc:title>
  <dc:creator>Alexandra</dc:creator>
  <cp:lastModifiedBy>KAT</cp:lastModifiedBy>
  <cp:revision>7</cp:revision>
  <dcterms:created xsi:type="dcterms:W3CDTF">2022-03-20T10:40:08Z</dcterms:created>
  <dcterms:modified xsi:type="dcterms:W3CDTF">2022-03-20T18:36:57Z</dcterms:modified>
</cp:coreProperties>
</file>