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05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927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687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98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92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97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64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399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422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33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90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0650-06F6-46D4-87EB-4373F6FC833B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7D45-A947-4584-80EF-3BC54CA6456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305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Bradley Hand ITC" pitchFamily="66" charset="0"/>
              </a:rPr>
              <a:t>Madách Imre</a:t>
            </a:r>
            <a:endParaRPr lang="hu-HU" b="1" dirty="0">
              <a:latin typeface="Bradley Hand ITC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4400" b="1" dirty="0" smtClean="0">
                <a:latin typeface="Bradley Hand ITC" pitchFamily="66" charset="0"/>
              </a:rPr>
              <a:t>Útravaló</a:t>
            </a:r>
            <a:r>
              <a:rPr lang="hu-HU" b="1" dirty="0" smtClean="0">
                <a:latin typeface="Bradley Hand ITC" pitchFamily="66" charset="0"/>
              </a:rPr>
              <a:t> </a:t>
            </a:r>
            <a:r>
              <a:rPr lang="hu-HU" sz="4400" b="1" dirty="0" smtClean="0">
                <a:latin typeface="Bradley Hand ITC" pitchFamily="66" charset="0"/>
              </a:rPr>
              <a:t>verseimmel</a:t>
            </a:r>
          </a:p>
          <a:p>
            <a:endParaRPr lang="hu-HU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6062" y="1934807"/>
            <a:ext cx="10515600" cy="4351338"/>
          </a:xfrm>
        </p:spPr>
        <p:txBody>
          <a:bodyPr>
            <a:noAutofit/>
          </a:bodyPr>
          <a:lstStyle/>
          <a:p>
            <a:r>
              <a:rPr lang="hu-HU" sz="3000" b="1" i="1" dirty="0" smtClean="0">
                <a:latin typeface="Adobe Caslon Pro" panose="0205050205050A020403" pitchFamily="18" charset="0"/>
              </a:rPr>
              <a:t>Csokorba szedtem néhány versemet, lehet belőle egy kötetnyi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A művet , amit Kegyednek mellékeltem, választottam nyitóversnek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Ismeri az összes munkámat, kíváncsian várom, hogy mit mond,  méltó-e az általam választott hivatásra, vagy sem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Itt-ott a verselésben vélek hallani némi hibát, líraiságában nem elég hangzatos – ehhez kérem leginkább Kegyed ítéletét és segedelmét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Hol gondolja a változtatásokat célszerűnek? 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Ennyit a kompozícióról, efölött Kegyed ítél majd pontosabban, most a koncepcióról ejtek néhány szót</a:t>
            </a:r>
          </a:p>
          <a:p>
            <a:pPr>
              <a:buFontTx/>
              <a:buChar char="-"/>
            </a:pPr>
            <a:endParaRPr lang="hu-HU" sz="3000" b="1" i="1" dirty="0" smtClean="0">
              <a:latin typeface="Adobe Caslon Pro" panose="0205050205050A020403" pitchFamily="18" charset="0"/>
            </a:endParaRPr>
          </a:p>
          <a:p>
            <a:pPr>
              <a:buFontTx/>
              <a:buChar char="-"/>
            </a:pPr>
            <a:endParaRPr lang="hu-HU" sz="3000" b="1" i="1" dirty="0" smtClean="0">
              <a:latin typeface="Adobe Caslon Pro" panose="0205050205050A020403" pitchFamily="18" charset="0"/>
            </a:endParaRPr>
          </a:p>
          <a:p>
            <a:pPr>
              <a:buFontTx/>
              <a:buChar char="-"/>
            </a:pPr>
            <a:endParaRPr lang="hu-HU" sz="3000" b="1" i="1" dirty="0">
              <a:latin typeface="Adobe Caslon Pro" panose="0205050205050A020403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86853" y="682388"/>
            <a:ext cx="8243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err="1" smtClean="0">
                <a:latin typeface="Bradley Hand ITC" pitchFamily="66" charset="0"/>
              </a:rPr>
              <a:t>Kompozícó</a:t>
            </a:r>
            <a:endParaRPr lang="hu-HU" sz="40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5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latin typeface="Bradley Hand ITC" pitchFamily="66" charset="0"/>
              </a:rPr>
              <a:t>Koncepció</a:t>
            </a:r>
            <a:endParaRPr lang="hu-HU" sz="4000" b="1" dirty="0"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5117910"/>
          </a:xfrm>
        </p:spPr>
        <p:txBody>
          <a:bodyPr>
            <a:normAutofit/>
          </a:bodyPr>
          <a:lstStyle/>
          <a:p>
            <a:r>
              <a:rPr lang="hu-HU" sz="3000" b="1" i="1" dirty="0" smtClean="0">
                <a:latin typeface="Adobe Caslon Pro" panose="0205050205050A020403" pitchFamily="18" charset="0"/>
              </a:rPr>
              <a:t>Mindent összegeztem benne, ami eddigi munkásságom során foglalkoztatott, meggondolkodtatott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A sors két arca: olykor jót tesz, olykor rosszat- nem lehet ítélni fölötte, az útja kifürkészhetetlen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A földi és égi élet ellentéte: élet és halál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Elválás és egymásra találás, házasság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Bánat és boldogság, gyönyör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Misztikus lényeket is bevontam a verselésbe, melyek az emberfölötti erőt képviselik, melyeknek tulajdonítjuk a sorsunk alakulását (tündér, kísértet</a:t>
            </a:r>
          </a:p>
          <a:p>
            <a:endParaRPr lang="hu-HU" sz="3000" b="1" i="1" dirty="0" smtClean="0">
              <a:latin typeface="Adobe Caslon Pro" panose="0205050205050A020403" pitchFamily="18" charset="0"/>
            </a:endParaRPr>
          </a:p>
          <a:p>
            <a:endParaRPr lang="hu-HU" sz="3000" b="1" i="1" dirty="0">
              <a:latin typeface="Adobe Caslon Pro" panose="0205050205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712939"/>
          </a:xfrm>
        </p:spPr>
        <p:txBody>
          <a:bodyPr>
            <a:normAutofit/>
          </a:bodyPr>
          <a:lstStyle/>
          <a:p>
            <a:r>
              <a:rPr lang="hu-HU" sz="3000" b="1" i="1" dirty="0" smtClean="0">
                <a:latin typeface="Adobe Caslon Pro" panose="0205050205050A020403" pitchFamily="18" charset="0"/>
              </a:rPr>
              <a:t>Szoros kapcsolat a természettel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Háború és béke -&gt; vihar utáni napsütés (párhuzamot vélek a természet és az emberi lét között: ciklikusság, múlandóság, kiszolgáltatottság)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költő és madárka párhuzama – közös pont a dal, dalolás, hang, költészet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Költészet és igazgyöngy párhuzama – fényt, örömöt hoz az embereknek, akiket megérint, megszólí</a:t>
            </a:r>
            <a:r>
              <a:rPr lang="hu-HU" sz="3000" b="1" i="1" dirty="0">
                <a:latin typeface="Adobe Caslon Pro" panose="0205050205050A020403" pitchFamily="18" charset="0"/>
              </a:rPr>
              <a:t>t</a:t>
            </a:r>
            <a:endParaRPr lang="hu-HU" sz="3000" b="1" i="1" dirty="0" smtClean="0">
              <a:latin typeface="Adobe Caslon Pro" panose="0205050205050A020403" pitchFamily="18" charset="0"/>
            </a:endParaRP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Barátság és ellenség kapcsolata: itt merül fel a bizalom kérdése – kiben bízhat meg az ember feltétel nélkül önmagán kívül?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Ifjúkor és öregkor kapcsolata</a:t>
            </a:r>
            <a:endParaRPr lang="hu-HU" sz="3000" b="1" i="1" dirty="0">
              <a:latin typeface="Adobe Caslon Pro" panose="0205050205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latin typeface="Bradley Hand ITC" pitchFamily="66" charset="0"/>
              </a:rPr>
              <a:t>Utolsó versszak</a:t>
            </a:r>
            <a:endParaRPr lang="hu-HU" sz="4000" b="1" dirty="0"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57338"/>
            <a:ext cx="10725150" cy="5300661"/>
          </a:xfrm>
        </p:spPr>
        <p:txBody>
          <a:bodyPr>
            <a:noAutofit/>
          </a:bodyPr>
          <a:lstStyle/>
          <a:p>
            <a:r>
              <a:rPr lang="hu-HU" sz="3000" b="1" i="1" dirty="0" smtClean="0">
                <a:latin typeface="Adobe Caslon Pro" panose="0205050205050A020403" pitchFamily="18" charset="0"/>
              </a:rPr>
              <a:t>Egyetlen szakaszban próbáltam meg azt összegyúrni, amit egykoron megírtam Az ember tragédiájában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Mi a halandó ember sorsa: jót rossz követ, rosszat pedig jó 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A vége mindenkinek ugyan az: halál</a:t>
            </a:r>
          </a:p>
          <a:p>
            <a:r>
              <a:rPr lang="hu-HU" sz="3000" b="1" i="1" dirty="0" smtClean="0">
                <a:latin typeface="Adobe Caslon Pro" panose="0205050205050A020403" pitchFamily="18" charset="0"/>
              </a:rPr>
              <a:t>Az élet út, mely a halálhoz vezet, s hogy mit jelent? Úgy vélem csupán ennyit:</a:t>
            </a:r>
          </a:p>
          <a:p>
            <a:pPr marL="0" indent="0">
              <a:buNone/>
            </a:pPr>
            <a:r>
              <a:rPr lang="hu-HU" sz="3000" b="1" i="1" dirty="0" smtClean="0">
                <a:latin typeface="Adobe Caslon Pro" panose="0205050205050A020403" pitchFamily="18" charset="0"/>
              </a:rPr>
              <a:t> 	És </a:t>
            </a:r>
            <a:r>
              <a:rPr lang="hu-HU" sz="3000" b="1" i="1" dirty="0">
                <a:latin typeface="Adobe Caslon Pro" panose="0205050205050A020403" pitchFamily="18" charset="0"/>
              </a:rPr>
              <a:t>míg öröm, bú, hit, meg kétkedés lesz,</a:t>
            </a:r>
            <a:r>
              <a:rPr lang="hu-HU" sz="3000" b="1" i="1" dirty="0" smtClean="0">
                <a:latin typeface="Adobe Caslon Pro" panose="0205050205050A020403" pitchFamily="18" charset="0"/>
              </a:rPr>
              <a:t/>
            </a:r>
            <a:br>
              <a:rPr lang="hu-HU" sz="3000" b="1" i="1" dirty="0" smtClean="0">
                <a:latin typeface="Adobe Caslon Pro" panose="0205050205050A020403" pitchFamily="18" charset="0"/>
              </a:rPr>
            </a:br>
            <a:r>
              <a:rPr lang="hu-HU" sz="3000" b="1" i="1" dirty="0" smtClean="0">
                <a:latin typeface="Adobe Caslon Pro" panose="0205050205050A020403" pitchFamily="18" charset="0"/>
              </a:rPr>
              <a:t>	Tél </a:t>
            </a:r>
            <a:r>
              <a:rPr lang="hu-HU" sz="3000" b="1" i="1" dirty="0">
                <a:latin typeface="Adobe Caslon Pro" panose="0205050205050A020403" pitchFamily="18" charset="0"/>
              </a:rPr>
              <a:t>és tavasz, ifjúság, szerelem,</a:t>
            </a:r>
            <a:r>
              <a:rPr lang="hu-HU" sz="3000" b="1" i="1" dirty="0" smtClean="0">
                <a:latin typeface="Adobe Caslon Pro" panose="0205050205050A020403" pitchFamily="18" charset="0"/>
              </a:rPr>
              <a:t/>
            </a:r>
            <a:br>
              <a:rPr lang="hu-HU" sz="3000" b="1" i="1" dirty="0" smtClean="0">
                <a:latin typeface="Adobe Caslon Pro" panose="0205050205050A020403" pitchFamily="18" charset="0"/>
              </a:rPr>
            </a:br>
            <a:r>
              <a:rPr lang="hu-HU" sz="3000" b="1" i="1" dirty="0" smtClean="0">
                <a:latin typeface="Adobe Caslon Pro" panose="0205050205050A020403" pitchFamily="18" charset="0"/>
              </a:rPr>
              <a:t>	Míg </a:t>
            </a:r>
            <a:r>
              <a:rPr lang="hu-HU" sz="3000" b="1" i="1" dirty="0">
                <a:latin typeface="Adobe Caslon Pro" panose="0205050205050A020403" pitchFamily="18" charset="0"/>
              </a:rPr>
              <a:t>szent eszmékért ember harcol, érez,</a:t>
            </a:r>
            <a:r>
              <a:rPr lang="hu-HU" sz="3000" b="1" i="1" dirty="0" smtClean="0">
                <a:latin typeface="Adobe Caslon Pro" panose="0205050205050A020403" pitchFamily="18" charset="0"/>
              </a:rPr>
              <a:t/>
            </a:r>
            <a:br>
              <a:rPr lang="hu-HU" sz="3000" b="1" i="1" dirty="0" smtClean="0">
                <a:latin typeface="Adobe Caslon Pro" panose="0205050205050A020403" pitchFamily="18" charset="0"/>
              </a:rPr>
            </a:br>
            <a:r>
              <a:rPr lang="hu-HU" sz="3000" b="1" i="1" dirty="0" smtClean="0">
                <a:latin typeface="Adobe Caslon Pro" panose="0205050205050A020403" pitchFamily="18" charset="0"/>
              </a:rPr>
              <a:t>	Mindebből </a:t>
            </a:r>
            <a:r>
              <a:rPr lang="hu-HU" sz="3000" b="1" i="1" dirty="0">
                <a:latin typeface="Adobe Caslon Pro" panose="0205050205050A020403" pitchFamily="18" charset="0"/>
              </a:rPr>
              <a:t>osztályrész </a:t>
            </a:r>
            <a:r>
              <a:rPr lang="hu-HU" sz="3000" b="1" i="1" dirty="0" err="1">
                <a:latin typeface="Adobe Caslon Pro" panose="0205050205050A020403" pitchFamily="18" charset="0"/>
              </a:rPr>
              <a:t>jutand</a:t>
            </a:r>
            <a:r>
              <a:rPr lang="hu-HU" sz="3000" b="1" i="1" dirty="0">
                <a:latin typeface="Adobe Caslon Pro" panose="0205050205050A020403" pitchFamily="18" charset="0"/>
              </a:rPr>
              <a:t> nekem.</a:t>
            </a:r>
          </a:p>
        </p:txBody>
      </p:sp>
    </p:spTree>
    <p:extLst>
      <p:ext uri="{BB962C8B-B14F-4D97-AF65-F5344CB8AC3E}">
        <p14:creationId xmlns:p14="http://schemas.microsoft.com/office/powerpoint/2010/main" val="12577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299</Words>
  <Application>Microsoft Office PowerPoint</Application>
  <PresentationFormat>Szélesvásznú</PresentationFormat>
  <Paragraphs>29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Adobe Caslon Pro</vt:lpstr>
      <vt:lpstr>Arial</vt:lpstr>
      <vt:lpstr>Bradley Hand ITC</vt:lpstr>
      <vt:lpstr>Calibri</vt:lpstr>
      <vt:lpstr>Calibri Light</vt:lpstr>
      <vt:lpstr>Office-téma</vt:lpstr>
      <vt:lpstr>Madách Imre</vt:lpstr>
      <vt:lpstr>PowerPoint bemutató</vt:lpstr>
      <vt:lpstr>Koncepció</vt:lpstr>
      <vt:lpstr>PowerPoint bemutató</vt:lpstr>
      <vt:lpstr>Utolsó versszak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</dc:title>
  <dc:creator>MIL</dc:creator>
  <cp:lastModifiedBy>Farkas Schuller Istvan</cp:lastModifiedBy>
  <cp:revision>12</cp:revision>
  <dcterms:created xsi:type="dcterms:W3CDTF">2018-03-08T13:33:56Z</dcterms:created>
  <dcterms:modified xsi:type="dcterms:W3CDTF">2018-03-11T21:28:36Z</dcterms:modified>
</cp:coreProperties>
</file>