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89213" y="522514"/>
            <a:ext cx="8915399" cy="1933303"/>
          </a:xfrm>
        </p:spPr>
        <p:txBody>
          <a:bodyPr/>
          <a:lstStyle/>
          <a:p>
            <a:r>
              <a:rPr lang="hu-HU" dirty="0" smtClean="0"/>
              <a:t>Tamási Áron színpadi műveinek sorsa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89213" y="2455817"/>
            <a:ext cx="8915399" cy="344784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"</a:t>
            </a:r>
            <a:r>
              <a:rPr lang="hu-HU" sz="2800" dirty="0"/>
              <a:t>A legnagyobb dolog: világot teremteni</a:t>
            </a:r>
            <a:r>
              <a:rPr lang="hu-HU" sz="2800" dirty="0" smtClean="0"/>
              <a:t>.„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67" y="3457612"/>
            <a:ext cx="2431462" cy="33089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7" y="2991456"/>
            <a:ext cx="2468880" cy="35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szeretett volna Tamási Áron a </a:t>
            </a:r>
            <a:r>
              <a:rPr lang="hu-HU" dirty="0" err="1" smtClean="0"/>
              <a:t>színműveivel</a:t>
            </a:r>
            <a:r>
              <a:rPr lang="hu-HU" dirty="0" smtClean="0"/>
              <a:t> (is)? Mi  volt az író célja?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„székelység emberi követe” lenni</a:t>
            </a:r>
            <a:r>
              <a:rPr lang="hu-HU" dirty="0" smtClean="0"/>
              <a:t>.</a:t>
            </a:r>
          </a:p>
          <a:p>
            <a:r>
              <a:rPr lang="hu-HU" dirty="0"/>
              <a:t>Évtizedek kellettek ahhoz, hogy bebizonyosodjék: Tamási a színházi dráma műfajában is értékeset, </a:t>
            </a:r>
            <a:r>
              <a:rPr lang="hu-HU" dirty="0" err="1"/>
              <a:t>különlegeset</a:t>
            </a:r>
            <a:r>
              <a:rPr lang="hu-HU" dirty="0"/>
              <a:t> tud nyújtani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„Évtizedek </a:t>
            </a:r>
            <a:r>
              <a:rPr lang="hu-HU" dirty="0"/>
              <a:t>kellettek ahhoz, hogy bebizonyosodjék: Tamási a színházi dráma műfajában is értékeset, </a:t>
            </a:r>
            <a:r>
              <a:rPr lang="hu-HU" dirty="0" err="1"/>
              <a:t>különlegeset</a:t>
            </a:r>
            <a:r>
              <a:rPr lang="hu-HU" dirty="0"/>
              <a:t> tud nyújtani</a:t>
            </a:r>
            <a:r>
              <a:rPr lang="hu-HU" dirty="0" smtClean="0"/>
              <a:t>.” (Illés Endre)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79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949" y="169817"/>
            <a:ext cx="11099663" cy="173518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kolozsvári Magyar Színház előadásait látogatta, s ennek igazgatója (</a:t>
            </a:r>
            <a:r>
              <a:rPr lang="hu-HU" dirty="0" err="1" smtClean="0"/>
              <a:t>Janovics</a:t>
            </a:r>
            <a:r>
              <a:rPr lang="hu-HU" dirty="0" smtClean="0"/>
              <a:t> Jenő) írta ki 1923-ban azt a pályázatot, melyre Amerikában megírta első színművét.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150651"/>
            <a:ext cx="6390629" cy="347944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0" y="1793919"/>
            <a:ext cx="3706959" cy="47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5988" y="624110"/>
            <a:ext cx="8911687" cy="1962336"/>
          </a:xfrm>
        </p:spPr>
        <p:txBody>
          <a:bodyPr>
            <a:normAutofit fontScale="90000"/>
          </a:bodyPr>
          <a:lstStyle/>
          <a:p>
            <a:r>
              <a:rPr lang="hu-HU" u="sng" dirty="0"/>
              <a:t>Ősvigasztalás</a:t>
            </a:r>
            <a:r>
              <a:rPr lang="hu-HU" dirty="0"/>
              <a:t> </a:t>
            </a:r>
            <a:r>
              <a:rPr lang="hu-HU" dirty="0" smtClean="0"/>
              <a:t>- Amerikában </a:t>
            </a:r>
            <a:r>
              <a:rPr lang="hu-HU" dirty="0"/>
              <a:t>írt „komor és darabos vázlat</a:t>
            </a:r>
            <a:r>
              <a:rPr lang="hu-HU" dirty="0" smtClean="0"/>
              <a:t>”; </a:t>
            </a:r>
            <a:r>
              <a:rPr lang="hu-HU" dirty="0"/>
              <a:t>„történik Székelyföldön a XIX. században, sőt </a:t>
            </a:r>
            <a:r>
              <a:rPr lang="hu-HU" dirty="0" err="1"/>
              <a:t>bé</a:t>
            </a:r>
            <a:r>
              <a:rPr lang="hu-HU" dirty="0"/>
              <a:t> is vezeti ide a XX. századot”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02275" y="2932470"/>
            <a:ext cx="8915400" cy="3834090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Megírása után kb. 50 évvel mutatták csak be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3357154"/>
            <a:ext cx="2270032" cy="12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/>
              <a:t>1933-ig nem írt egy estét betöltő színpadi művet:</a:t>
            </a:r>
          </a:p>
          <a:p>
            <a:pPr>
              <a:buFontTx/>
              <a:buChar char="-"/>
            </a:pPr>
            <a:r>
              <a:rPr lang="hu-HU" dirty="0"/>
              <a:t>              1929 – Székely fás (Páros jelenet)</a:t>
            </a:r>
          </a:p>
          <a:p>
            <a:pPr>
              <a:buFontTx/>
              <a:buChar char="-"/>
            </a:pPr>
            <a:r>
              <a:rPr lang="hu-HU" dirty="0"/>
              <a:t>              1931 – Néppártiak (Kis komédia)</a:t>
            </a:r>
          </a:p>
          <a:p>
            <a:pPr>
              <a:buFontTx/>
              <a:buChar char="-"/>
            </a:pPr>
            <a:r>
              <a:rPr lang="hu-HU" dirty="0"/>
              <a:t>              </a:t>
            </a:r>
            <a:r>
              <a:rPr lang="hu-HU" dirty="0" smtClean="0"/>
              <a:t>1933 </a:t>
            </a:r>
            <a:r>
              <a:rPr lang="hu-HU" dirty="0"/>
              <a:t>– Görgeteg (Emlékezés egy székely népmesére)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30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57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1933 – Énekes madár (Székely népi játék)</a:t>
            </a:r>
            <a:br>
              <a:rPr lang="hu-HU" dirty="0" smtClean="0"/>
            </a:br>
            <a:r>
              <a:rPr lang="hu-HU" dirty="0"/>
              <a:t> 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</a:t>
            </a:r>
            <a:r>
              <a:rPr lang="hu-HU" dirty="0"/>
              <a:t>Háromfelvonásos drámát írok, amelyet a Nemzeti Színháznak nyújtok </a:t>
            </a:r>
            <a:r>
              <a:rPr lang="hu-HU" dirty="0" smtClean="0"/>
              <a:t>be.”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3351712"/>
            <a:ext cx="8915400" cy="2559510"/>
          </a:xfrm>
        </p:spPr>
        <p:txBody>
          <a:bodyPr/>
          <a:lstStyle/>
          <a:p>
            <a:r>
              <a:rPr lang="hu-HU" dirty="0" smtClean="0"/>
              <a:t>A Nemzeti Színház (Márkus László igazgató) ekkor nem bízott a darab sikerében, ezért  visszautasították</a:t>
            </a:r>
          </a:p>
          <a:p>
            <a:r>
              <a:rPr lang="hu-HU" dirty="0" smtClean="0"/>
              <a:t>1935-ben pont Márkus László mutatta be az Új Thália együttesével</a:t>
            </a:r>
          </a:p>
          <a:p>
            <a:r>
              <a:rPr lang="hu-HU" dirty="0" smtClean="0"/>
              <a:t>Rendező: </a:t>
            </a:r>
            <a:r>
              <a:rPr lang="hu-HU" dirty="0" err="1" smtClean="0"/>
              <a:t>Pünkösti</a:t>
            </a:r>
            <a:r>
              <a:rPr lang="hu-HU" dirty="0" smtClean="0"/>
              <a:t> Andor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54" y="3657601"/>
            <a:ext cx="1788006" cy="26909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5" y="1357768"/>
            <a:ext cx="1954020" cy="26111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38" y="4869460"/>
            <a:ext cx="1285331" cy="17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1936 – Tündöklő Jeromos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(Népi játék három felvonásban)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1936 tavasza – a Vígszínház lekötötte (Jób Dániel), de az erdélyiek ragaszkodtak ahhoz, hogy Kolozsváron mutassák be először az erdélyi műveket</a:t>
            </a:r>
          </a:p>
          <a:p>
            <a:r>
              <a:rPr lang="hu-HU" b="1" i="1" dirty="0" smtClean="0"/>
              <a:t>Ősbemutató : 1936 ősze Kolozsvár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290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0800000" flipV="1">
            <a:off x="1305888" y="235131"/>
            <a:ext cx="10333118" cy="83602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Tamási a  Nemzeti Színházban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97727" y="1071155"/>
            <a:ext cx="10106886" cy="5512525"/>
          </a:xfrm>
        </p:spPr>
        <p:txBody>
          <a:bodyPr>
            <a:noAutofit/>
          </a:bodyPr>
          <a:lstStyle/>
          <a:p>
            <a:r>
              <a:rPr lang="hu-HU" sz="2400" dirty="0" smtClean="0"/>
              <a:t>1938 – Énekes madár                               1939 - Tündöklő Jeromos</a:t>
            </a:r>
          </a:p>
          <a:p>
            <a:r>
              <a:rPr lang="hu-HU" sz="2400" dirty="0" smtClean="0"/>
              <a:t>                         </a:t>
            </a:r>
            <a:r>
              <a:rPr lang="hu-HU" sz="2400" i="1" dirty="0"/>
              <a:t> </a:t>
            </a:r>
            <a:r>
              <a:rPr lang="hu-HU" sz="2400" i="1" dirty="0" smtClean="0"/>
              <a:t>            </a:t>
            </a:r>
            <a:r>
              <a:rPr lang="hu-HU" sz="2400" i="1" u="sng" dirty="0" smtClean="0"/>
              <a:t>1940 -  Vitéz lélek</a:t>
            </a:r>
          </a:p>
          <a:p>
            <a:r>
              <a:rPr lang="hu-HU" sz="2400" dirty="0" smtClean="0"/>
              <a:t>„Mennyi </a:t>
            </a:r>
            <a:r>
              <a:rPr lang="hu-HU" sz="2400" dirty="0"/>
              <a:t>szépség, mennyi </a:t>
            </a:r>
            <a:r>
              <a:rPr lang="hu-HU" sz="2400" dirty="0" smtClean="0"/>
              <a:t>emberi </a:t>
            </a:r>
            <a:r>
              <a:rPr lang="hu-HU" sz="2400" dirty="0"/>
              <a:t>igazság, mennyi lélek </a:t>
            </a:r>
            <a:r>
              <a:rPr lang="hu-HU" sz="2400" dirty="0" smtClean="0"/>
              <a:t>árad            itt Tamási </a:t>
            </a:r>
            <a:r>
              <a:rPr lang="hu-HU" sz="2400" dirty="0"/>
              <a:t>bőségszarujából! Milyen </a:t>
            </a:r>
            <a:r>
              <a:rPr lang="hu-HU" sz="2400" dirty="0" smtClean="0"/>
              <a:t>jó lenne tanulmányt </a:t>
            </a:r>
            <a:r>
              <a:rPr lang="hu-HU" sz="2400" dirty="0"/>
              <a:t>írni ezekről </a:t>
            </a:r>
            <a:r>
              <a:rPr lang="hu-HU" sz="2400" dirty="0" smtClean="0"/>
              <a:t>a »valószínűtlen</a:t>
            </a:r>
            <a:r>
              <a:rPr lang="hu-HU" sz="2400" dirty="0"/>
              <a:t>« alakokról! </a:t>
            </a:r>
            <a:r>
              <a:rPr lang="hu-HU" sz="2400" dirty="0" smtClean="0"/>
              <a:t>Milyen jó </a:t>
            </a:r>
            <a:r>
              <a:rPr lang="hu-HU" sz="2400" dirty="0"/>
              <a:t>volna összehasonlítani őket </a:t>
            </a:r>
            <a:r>
              <a:rPr lang="hu-HU" sz="2400" dirty="0" smtClean="0"/>
              <a:t>pl. </a:t>
            </a:r>
            <a:r>
              <a:rPr lang="hu-HU" sz="2400" dirty="0"/>
              <a:t>Maeterlinck szimbolikus </a:t>
            </a:r>
            <a:r>
              <a:rPr lang="hu-HU" sz="2400" dirty="0" smtClean="0"/>
              <a:t>figuráival</a:t>
            </a:r>
            <a:r>
              <a:rPr lang="hu-HU" sz="2400" dirty="0"/>
              <a:t>. Milyen szükséges lenne </a:t>
            </a:r>
            <a:r>
              <a:rPr lang="hu-HU" sz="2400" dirty="0" smtClean="0"/>
              <a:t>keresni a társaságukat </a:t>
            </a:r>
            <a:r>
              <a:rPr lang="hu-HU" sz="2400" dirty="0"/>
              <a:t>a </a:t>
            </a:r>
            <a:r>
              <a:rPr lang="hu-HU" sz="2400" dirty="0" smtClean="0"/>
              <a:t>világirodalomban </a:t>
            </a:r>
            <a:r>
              <a:rPr lang="hu-HU" sz="2400" dirty="0"/>
              <a:t>! És milyen jó lenne </a:t>
            </a:r>
            <a:r>
              <a:rPr lang="hu-HU" sz="2400" dirty="0" smtClean="0"/>
              <a:t>összevetni a </a:t>
            </a:r>
            <a:r>
              <a:rPr lang="hu-HU" sz="2400" dirty="0"/>
              <a:t>Maeterlincknek hozsannázó </a:t>
            </a:r>
            <a:r>
              <a:rPr lang="hu-HU" sz="2400" dirty="0" smtClean="0"/>
              <a:t>egykorú </a:t>
            </a:r>
            <a:r>
              <a:rPr lang="hu-HU" sz="2400" dirty="0"/>
              <a:t>honi </a:t>
            </a:r>
            <a:r>
              <a:rPr lang="hu-HU" sz="2400" dirty="0" smtClean="0"/>
              <a:t>kritikákat ugyanazon bírálók </a:t>
            </a:r>
            <a:r>
              <a:rPr lang="hu-HU" sz="2400" dirty="0"/>
              <a:t>piszkálódó </a:t>
            </a:r>
            <a:r>
              <a:rPr lang="hu-HU" sz="2400" dirty="0" smtClean="0"/>
              <a:t>Tamási-kritikáival! </a:t>
            </a:r>
            <a:r>
              <a:rPr lang="hu-HU" sz="2400" dirty="0"/>
              <a:t>Hogy </a:t>
            </a:r>
            <a:r>
              <a:rPr lang="hu-HU" sz="2400" dirty="0" err="1"/>
              <a:t>látnók</a:t>
            </a:r>
            <a:r>
              <a:rPr lang="hu-HU" sz="2400" dirty="0"/>
              <a:t>, mennyivel jobb</a:t>
            </a:r>
            <a:br>
              <a:rPr lang="hu-HU" sz="2400" dirty="0"/>
            </a:br>
            <a:r>
              <a:rPr lang="hu-HU" sz="2400" dirty="0" smtClean="0"/>
              <a:t>sora van </a:t>
            </a:r>
            <a:r>
              <a:rPr lang="hu-HU" sz="2400" dirty="0"/>
              <a:t>nálunk az idegennek, </a:t>
            </a:r>
            <a:r>
              <a:rPr lang="hu-HU" sz="2400" dirty="0" smtClean="0"/>
              <a:t>mint a </a:t>
            </a:r>
            <a:r>
              <a:rPr lang="hu-HU" sz="2400" dirty="0"/>
              <a:t>»csak« </a:t>
            </a:r>
            <a:r>
              <a:rPr lang="hu-HU" sz="2400" dirty="0" smtClean="0"/>
              <a:t>magyar talentumnak; annak ellenére</a:t>
            </a:r>
            <a:r>
              <a:rPr lang="hu-HU" sz="2400" dirty="0"/>
              <a:t>, hogy Tamási és </a:t>
            </a:r>
            <a:r>
              <a:rPr lang="hu-HU" sz="2400" dirty="0" smtClean="0"/>
              <a:t>vele </a:t>
            </a:r>
            <a:r>
              <a:rPr lang="hu-HU" sz="2400" dirty="0" err="1" smtClean="0"/>
              <a:t>együttaz</a:t>
            </a:r>
            <a:r>
              <a:rPr lang="hu-HU" sz="2400" dirty="0" smtClean="0"/>
              <a:t> </a:t>
            </a:r>
            <a:r>
              <a:rPr lang="hu-HU" sz="2400" dirty="0"/>
              <a:t>erdélyi írók éppen azt </a:t>
            </a:r>
            <a:r>
              <a:rPr lang="hu-HU" sz="2400" dirty="0" smtClean="0"/>
              <a:t>teremtették meg</a:t>
            </a:r>
            <a:r>
              <a:rPr lang="hu-HU" sz="2400" dirty="0"/>
              <a:t>, ami eddig </a:t>
            </a:r>
            <a:r>
              <a:rPr lang="hu-HU" sz="2400" dirty="0" smtClean="0"/>
              <a:t>hiányzott </a:t>
            </a:r>
            <a:r>
              <a:rPr lang="hu-HU" sz="2400" dirty="0"/>
              <a:t>irodalmunkból: a helyhez, </a:t>
            </a:r>
            <a:r>
              <a:rPr lang="hu-HU" sz="2400" dirty="0" smtClean="0"/>
              <a:t>tájhoz kötött </a:t>
            </a:r>
            <a:r>
              <a:rPr lang="hu-HU" sz="2400" dirty="0"/>
              <a:t>népi d r á m á t </a:t>
            </a:r>
            <a:r>
              <a:rPr lang="hu-HU" sz="2400" dirty="0" smtClean="0"/>
              <a:t>.”</a:t>
            </a:r>
            <a:endParaRPr lang="hu-HU" sz="2400" dirty="0"/>
          </a:p>
          <a:p>
            <a:r>
              <a:rPr lang="hu-HU" sz="2400" dirty="0"/>
              <a:t> 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1469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89611" y="169817"/>
            <a:ext cx="9379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Vallom és hirdetem, s mindig hirdetni fogom, hogy az országok felett van egy szellemi és erkölcsi közösség, amely a világon szétszórtan élő magyarokat egybekapcsolja és egy lelki impériumban egyesíti.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2932995"/>
            <a:ext cx="3004457" cy="39250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77" y="3135663"/>
            <a:ext cx="2914933" cy="35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77790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5684</TotalTime>
  <Words>371</Words>
  <Application>Microsoft Office PowerPoint</Application>
  <PresentationFormat>Szélesvásznú</PresentationFormat>
  <Paragraphs>28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Szálak</vt:lpstr>
      <vt:lpstr>Tamási Áron színpadi műveinek sorsa</vt:lpstr>
      <vt:lpstr>Mit szeretett volna Tamási Áron a színműveivel (is)? Mi  volt az író célja?</vt:lpstr>
      <vt:lpstr>A kolozsvári Magyar Színház előadásait látogatta, s ennek igazgatója (Janovics Jenő) írta ki 1923-ban azt a pályázatot, melyre Amerikában megírta első színművét.</vt:lpstr>
      <vt:lpstr>Ősvigasztalás - Amerikában írt „komor és darabos vázlat”; „történik Székelyföldön a XIX. században, sőt bé is vezeti ide a XX. századot”  </vt:lpstr>
      <vt:lpstr>PowerPoint-bemutató</vt:lpstr>
      <vt:lpstr>1933 – Énekes madár (Székely népi játék)    „Háromfelvonásos drámát írok, amelyet a Nemzeti Színháznak nyújtok be.”</vt:lpstr>
      <vt:lpstr>1936 – Tündöklő Jeromos  (Népi játék három felvonásban)</vt:lpstr>
      <vt:lpstr>Tamási a  Nemzeti Színházban</vt:lpstr>
      <vt:lpstr>PowerPoint-bemutató</vt:lpstr>
    </vt:vector>
  </TitlesOfParts>
  <Company>Piarista Gimnázium és Kollégium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 színpadi műveinek sorsa</dc:title>
  <dc:creator>Hegedűs Éva</dc:creator>
  <cp:lastModifiedBy>Hegedűs Éva</cp:lastModifiedBy>
  <cp:revision>26</cp:revision>
  <dcterms:created xsi:type="dcterms:W3CDTF">2022-03-11T15:01:29Z</dcterms:created>
  <dcterms:modified xsi:type="dcterms:W3CDTF">2022-03-15T13:46:02Z</dcterms:modified>
</cp:coreProperties>
</file>