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hu-HU" dirty="0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A9E00-0839-4D0C-ADFA-259988667FF1}" type="datetimeFigureOut">
              <a:rPr lang="hu-HU" smtClean="0"/>
              <a:t>2018. 04. 15.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85574FCC-BCD5-482E-8CA4-81EAAB876F5E}" type="slidenum">
              <a:rPr lang="hu-HU" smtClean="0"/>
              <a:t>‹#›</a:t>
            </a:fld>
            <a:endParaRPr lang="hu-HU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2826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A9E00-0839-4D0C-ADFA-259988667FF1}" type="datetimeFigureOut">
              <a:rPr lang="hu-HU" smtClean="0"/>
              <a:t>2018. 04. 15.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74FCC-BCD5-482E-8CA4-81EAAB876F5E}" type="slidenum">
              <a:rPr lang="hu-HU" smtClean="0"/>
              <a:t>‹#›</a:t>
            </a:fld>
            <a:endParaRPr lang="hu-HU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6868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A9E00-0839-4D0C-ADFA-259988667FF1}" type="datetimeFigureOut">
              <a:rPr lang="hu-HU" smtClean="0"/>
              <a:t>2018. 04. 15.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74FCC-BCD5-482E-8CA4-81EAAB876F5E}" type="slidenum">
              <a:rPr lang="hu-HU" smtClean="0"/>
              <a:t>‹#›</a:t>
            </a:fld>
            <a:endParaRPr lang="hu-HU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1839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A9E00-0839-4D0C-ADFA-259988667FF1}" type="datetimeFigureOut">
              <a:rPr lang="hu-HU" smtClean="0"/>
              <a:t>2018. 04. 15.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74FCC-BCD5-482E-8CA4-81EAAB876F5E}" type="slidenum">
              <a:rPr lang="hu-HU" smtClean="0"/>
              <a:t>‹#›</a:t>
            </a:fld>
            <a:endParaRPr lang="hu-HU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3638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A9E00-0839-4D0C-ADFA-259988667FF1}" type="datetimeFigureOut">
              <a:rPr lang="hu-HU" smtClean="0"/>
              <a:t>2018. 04. 15.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74FCC-BCD5-482E-8CA4-81EAAB876F5E}" type="slidenum">
              <a:rPr lang="hu-HU" smtClean="0"/>
              <a:t>‹#›</a:t>
            </a:fld>
            <a:endParaRPr lang="hu-HU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8843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A9E00-0839-4D0C-ADFA-259988667FF1}" type="datetimeFigureOut">
              <a:rPr lang="hu-HU" smtClean="0"/>
              <a:t>2018. 04. 15.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74FCC-BCD5-482E-8CA4-81EAAB876F5E}" type="slidenum">
              <a:rPr lang="hu-HU" smtClean="0"/>
              <a:t>‹#›</a:t>
            </a:fld>
            <a:endParaRPr lang="hu-HU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0869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A9E00-0839-4D0C-ADFA-259988667FF1}" type="datetimeFigureOut">
              <a:rPr lang="hu-HU" smtClean="0"/>
              <a:t>2018. 04. 15.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74FCC-BCD5-482E-8CA4-81EAAB876F5E}" type="slidenum">
              <a:rPr lang="hu-HU" smtClean="0"/>
              <a:t>‹#›</a:t>
            </a:fld>
            <a:endParaRPr lang="hu-HU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7067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A9E00-0839-4D0C-ADFA-259988667FF1}" type="datetimeFigureOut">
              <a:rPr lang="hu-HU" smtClean="0"/>
              <a:t>2018. 04. 15.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74FCC-BCD5-482E-8CA4-81EAAB876F5E}" type="slidenum">
              <a:rPr lang="hu-HU" smtClean="0"/>
              <a:t>‹#›</a:t>
            </a:fld>
            <a:endParaRPr lang="hu-HU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7779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A9E00-0839-4D0C-ADFA-259988667FF1}" type="datetimeFigureOut">
              <a:rPr lang="hu-HU" smtClean="0"/>
              <a:t>2018. 04. 15.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74FCC-BCD5-482E-8CA4-81EAAB876F5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73051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A9E00-0839-4D0C-ADFA-259988667FF1}" type="datetimeFigureOut">
              <a:rPr lang="hu-HU" smtClean="0"/>
              <a:t>2018. 04. 15.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74FCC-BCD5-482E-8CA4-81EAAB876F5E}" type="slidenum">
              <a:rPr lang="hu-HU" smtClean="0"/>
              <a:t>‹#›</a:t>
            </a:fld>
            <a:endParaRPr lang="hu-HU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8760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BDEA9E00-0839-4D0C-ADFA-259988667FF1}" type="datetimeFigureOut">
              <a:rPr lang="hu-HU" smtClean="0"/>
              <a:t>2018. 04. 15.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74FCC-BCD5-482E-8CA4-81EAAB876F5E}" type="slidenum">
              <a:rPr lang="hu-HU" smtClean="0"/>
              <a:t>‹#›</a:t>
            </a:fld>
            <a:endParaRPr lang="hu-HU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5077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EA9E00-0839-4D0C-ADFA-259988667FF1}" type="datetimeFigureOut">
              <a:rPr lang="hu-HU" smtClean="0"/>
              <a:t>2018. 04. 15.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85574FCC-BCD5-482E-8CA4-81EAAB876F5E}" type="slidenum">
              <a:rPr lang="hu-HU" smtClean="0"/>
              <a:t>‹#›</a:t>
            </a:fld>
            <a:endParaRPr lang="hu-HU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8632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2320119" y="802298"/>
            <a:ext cx="8734734" cy="2541431"/>
          </a:xfrm>
        </p:spPr>
        <p:txBody>
          <a:bodyPr>
            <a:normAutofit/>
          </a:bodyPr>
          <a:lstStyle/>
          <a:p>
            <a:r>
              <a:rPr lang="hu-HU" dirty="0" smtClean="0">
                <a:latin typeface="Baskerville Old Face" panose="02020602080505020303" pitchFamily="18" charset="0"/>
              </a:rPr>
              <a:t>Az ember tragédiája</a:t>
            </a:r>
            <a:endParaRPr lang="hu-HU" dirty="0">
              <a:latin typeface="Baskerville Old Face" panose="02020602080505020303" pitchFamily="18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2320119" y="3531204"/>
            <a:ext cx="8734733" cy="977621"/>
          </a:xfrm>
        </p:spPr>
        <p:txBody>
          <a:bodyPr>
            <a:noAutofit/>
          </a:bodyPr>
          <a:lstStyle/>
          <a:p>
            <a:r>
              <a:rPr lang="hu-HU" sz="2800" dirty="0" smtClean="0">
                <a:latin typeface="Baskerville Old Face" panose="02020602080505020303" pitchFamily="18" charset="0"/>
              </a:rPr>
              <a:t>Ősbemutató </a:t>
            </a:r>
            <a:r>
              <a:rPr lang="hu-HU" sz="2800" dirty="0" err="1" smtClean="0">
                <a:latin typeface="Baskerville Old Face" panose="02020602080505020303" pitchFamily="18" charset="0"/>
              </a:rPr>
              <a:t>Paulay</a:t>
            </a:r>
            <a:r>
              <a:rPr lang="hu-HU" sz="2800" dirty="0" smtClean="0">
                <a:latin typeface="Baskerville Old Face" panose="02020602080505020303" pitchFamily="18" charset="0"/>
              </a:rPr>
              <a:t> Ede rendezésében</a:t>
            </a:r>
            <a:endParaRPr lang="hu-HU" sz="2800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3879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sz="4000" cap="none" dirty="0" err="1" smtClean="0">
                <a:latin typeface="Baskerville Old Face" panose="02020602080505020303" pitchFamily="18" charset="0"/>
              </a:rPr>
              <a:t>Paulay</a:t>
            </a:r>
            <a:r>
              <a:rPr lang="hu-HU" sz="4000" cap="none" dirty="0" smtClean="0">
                <a:latin typeface="Baskerville Old Face" panose="02020602080505020303" pitchFamily="18" charset="0"/>
              </a:rPr>
              <a:t> Ede</a:t>
            </a:r>
            <a:r>
              <a:rPr lang="hu-HU" cap="none" dirty="0" smtClean="0">
                <a:latin typeface="Baskerville Old Face" panose="02020602080505020303" pitchFamily="18" charset="0"/>
              </a:rPr>
              <a:t/>
            </a:r>
            <a:br>
              <a:rPr lang="hu-HU" cap="none" dirty="0" smtClean="0">
                <a:latin typeface="Baskerville Old Face" panose="02020602080505020303" pitchFamily="18" charset="0"/>
              </a:rPr>
            </a:br>
            <a:r>
              <a:rPr lang="hu-HU" sz="2200" cap="none" dirty="0"/>
              <a:t>színész, rendező, dramaturg, színész pedagógus, igazgató, fordító</a:t>
            </a:r>
            <a:r>
              <a:rPr lang="hu-HU" dirty="0" smtClean="0">
                <a:latin typeface="Baskerville Old Face" panose="02020602080505020303" pitchFamily="18" charset="0"/>
              </a:rPr>
              <a:t/>
            </a:r>
            <a:br>
              <a:rPr lang="hu-HU" dirty="0" smtClean="0">
                <a:latin typeface="Baskerville Old Face" panose="02020602080505020303" pitchFamily="18" charset="0"/>
              </a:rPr>
            </a:br>
            <a:endParaRPr lang="hu-HU" dirty="0">
              <a:latin typeface="Baskerville Old Face" panose="02020602080505020303" pitchFamily="18" charset="0"/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8500" y="1853754"/>
            <a:ext cx="3175000" cy="4178300"/>
          </a:xfrm>
          <a:prstGeom prst="rect">
            <a:avLst/>
          </a:prstGeom>
        </p:spPr>
      </p:pic>
      <p:sp>
        <p:nvSpPr>
          <p:cNvPr id="5" name="Szövegdoboz 4"/>
          <p:cNvSpPr txBox="1"/>
          <p:nvPr/>
        </p:nvSpPr>
        <p:spPr>
          <a:xfrm>
            <a:off x="241133" y="1949288"/>
            <a:ext cx="4285397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900" dirty="0">
                <a:latin typeface="Baskerville Old Face" panose="02020602080505020303" pitchFamily="18" charset="0"/>
              </a:rPr>
              <a:t>1863-tól a Nemzeti Színház tagja haláláig</a:t>
            </a:r>
          </a:p>
          <a:p>
            <a:r>
              <a:rPr lang="hu-HU" sz="1900" dirty="0">
                <a:latin typeface="Baskerville Old Face" panose="02020602080505020303" pitchFamily="18" charset="0"/>
              </a:rPr>
              <a:t>1865: a Színészi Tanoda tanára</a:t>
            </a:r>
          </a:p>
          <a:p>
            <a:r>
              <a:rPr lang="hu-HU" sz="1900" dirty="0">
                <a:latin typeface="Baskerville Old Face" panose="02020602080505020303" pitchFamily="18" charset="0"/>
              </a:rPr>
              <a:t>1873 a Színészi Tanoda aligazgatója</a:t>
            </a:r>
          </a:p>
          <a:p>
            <a:r>
              <a:rPr lang="hu-HU" sz="1900" dirty="0">
                <a:latin typeface="Baskerville Old Face" panose="02020602080505020303" pitchFamily="18" charset="0"/>
              </a:rPr>
              <a:t>1875: színészi karrier vége</a:t>
            </a:r>
          </a:p>
          <a:p>
            <a:r>
              <a:rPr lang="hu-HU" sz="1900" dirty="0">
                <a:latin typeface="Baskerville Old Face" panose="02020602080505020303" pitchFamily="18" charset="0"/>
              </a:rPr>
              <a:t>1876: a Petőfi Társaság alapító tagja</a:t>
            </a:r>
          </a:p>
          <a:p>
            <a:r>
              <a:rPr lang="hu-HU" sz="1900" dirty="0">
                <a:latin typeface="Baskerville Old Face" panose="02020602080505020303" pitchFamily="18" charset="0"/>
              </a:rPr>
              <a:t>1878: a Nemzeti Színház drámai szakigazgatója</a:t>
            </a:r>
          </a:p>
          <a:p>
            <a:r>
              <a:rPr lang="hu-HU" sz="1900" dirty="0">
                <a:latin typeface="Baskerville Old Face" panose="02020602080505020303" pitchFamily="18" charset="0"/>
              </a:rPr>
              <a:t>1882: a Kisfaludy Társaság tagja</a:t>
            </a:r>
          </a:p>
          <a:p>
            <a:r>
              <a:rPr lang="hu-HU" sz="1900" dirty="0">
                <a:latin typeface="Baskerville Old Face" panose="02020602080505020303" pitchFamily="18" charset="0"/>
              </a:rPr>
              <a:t>1883. szeptember 21-én elsőként vitte színpadra Madách Imre Az ember tragédiája c. művét színpadra.</a:t>
            </a:r>
          </a:p>
          <a:p>
            <a:r>
              <a:rPr lang="hu-HU" sz="1900" dirty="0">
                <a:latin typeface="Baskerville Old Face" panose="02020602080505020303" pitchFamily="18" charset="0"/>
              </a:rPr>
              <a:t>1888: a Magyar Írók és Művészek Társasága elnökévé választják</a:t>
            </a:r>
          </a:p>
          <a:p>
            <a:r>
              <a:rPr lang="hu-HU" sz="1900" dirty="0">
                <a:latin typeface="Baskerville Old Face" panose="02020602080505020303" pitchFamily="18" charset="0"/>
              </a:rPr>
              <a:t>1925: Budapesten utcát neveznek el </a:t>
            </a:r>
            <a:r>
              <a:rPr lang="hu-HU" sz="1900" dirty="0" smtClean="0">
                <a:latin typeface="Baskerville Old Face" panose="02020602080505020303" pitchFamily="18" charset="0"/>
              </a:rPr>
              <a:t>róla</a:t>
            </a:r>
            <a:endParaRPr lang="hu-HU" sz="1900" dirty="0">
              <a:latin typeface="Baskerville Old Face" panose="02020602080505020303" pitchFamily="18" charset="0"/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7929350" y="1949288"/>
            <a:ext cx="4021517" cy="3893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sz="1900" dirty="0" smtClean="0">
                <a:latin typeface="Baskerville Old Face" panose="02020602080505020303" pitchFamily="18" charset="0"/>
              </a:rPr>
              <a:t>Ekkor </a:t>
            </a:r>
            <a:r>
              <a:rPr lang="hu-HU" sz="1900" dirty="0">
                <a:latin typeface="Baskerville Old Face" panose="02020602080505020303" pitchFamily="18" charset="0"/>
              </a:rPr>
              <a:t>a Nemzeti Színház magánszínház jelleggel működik, egyben Pest egyetlen magyar nyelvű színháza. </a:t>
            </a:r>
            <a:endParaRPr lang="hu-HU" sz="1900" dirty="0" smtClean="0">
              <a:latin typeface="Baskerville Old Face" panose="02020602080505020303" pitchFamily="18" charset="0"/>
            </a:endParaRPr>
          </a:p>
          <a:p>
            <a:endParaRPr lang="hu-HU" sz="1900" dirty="0">
              <a:latin typeface="Baskerville Old Face" panose="02020602080505020303" pitchFamily="18" charset="0"/>
            </a:endParaRPr>
          </a:p>
          <a:p>
            <a:pPr algn="just"/>
            <a:r>
              <a:rPr lang="hu-HU" sz="1900" dirty="0" err="1">
                <a:latin typeface="Baskerville Old Face" panose="02020602080505020303" pitchFamily="18" charset="0"/>
              </a:rPr>
              <a:t>Paulay</a:t>
            </a:r>
            <a:r>
              <a:rPr lang="hu-HU" sz="1900" dirty="0">
                <a:latin typeface="Baskerville Old Face" panose="02020602080505020303" pitchFamily="18" charset="0"/>
              </a:rPr>
              <a:t> Ede alaposan felkészült erre a kivételes vállalkozásra: a színrevitel problémáiról a bemutató előtt elemző tanulmányt jelentetett meg a Fővárosi Lapokban, hogy a jövendő közönséget bevezesse a nagy mű titkaiba. Haláláig kilencvenhétszer adták elő. </a:t>
            </a:r>
          </a:p>
          <a:p>
            <a:r>
              <a:rPr lang="hu-HU" sz="1900" dirty="0">
                <a:latin typeface="Baskerville Old Face" panose="02020602080505020303" pitchFamily="18" charset="0"/>
              </a:rPr>
              <a:t/>
            </a:r>
            <a:br>
              <a:rPr lang="hu-HU" sz="1900" dirty="0">
                <a:latin typeface="Baskerville Old Face" panose="02020602080505020303" pitchFamily="18" charset="0"/>
              </a:rPr>
            </a:br>
            <a:endParaRPr lang="hu-HU" sz="1900" dirty="0">
              <a:latin typeface="Baskerville Old Face" panose="02020602080505020303" pitchFamily="18" charset="0"/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4650733" y="6305266"/>
            <a:ext cx="2890535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900" b="1" dirty="0">
                <a:solidFill>
                  <a:schemeClr val="bg1"/>
                </a:solidFill>
                <a:latin typeface="Baskerville Old Face" panose="02020602080505020303" pitchFamily="18" charset="0"/>
              </a:rPr>
              <a:t>1836. 03. 12. - 1894. 03. 12.</a:t>
            </a:r>
          </a:p>
        </p:txBody>
      </p:sp>
    </p:spTree>
    <p:extLst>
      <p:ext uri="{BB962C8B-B14F-4D97-AF65-F5344CB8AC3E}">
        <p14:creationId xmlns:p14="http://schemas.microsoft.com/office/powerpoint/2010/main" val="2829020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tabLst>
                <a:tab pos="2333625" algn="l"/>
              </a:tabLst>
            </a:pPr>
            <a:r>
              <a:rPr lang="hu-HU" sz="4000" dirty="0">
                <a:latin typeface="Baskerville Old Face" panose="02020602080505020303" pitchFamily="18" charset="0"/>
              </a:rPr>
              <a:t>Nagy </a:t>
            </a:r>
            <a:r>
              <a:rPr lang="hu-HU" sz="4000" dirty="0" smtClean="0">
                <a:latin typeface="Baskerville Old Face" panose="02020602080505020303" pitchFamily="18" charset="0"/>
              </a:rPr>
              <a:t>Imre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sz="2200" cap="none" dirty="0" smtClean="0"/>
              <a:t>színművész</a:t>
            </a:r>
            <a:r>
              <a:rPr lang="hu-HU" dirty="0"/>
              <a:t/>
            </a:r>
            <a:br>
              <a:rPr lang="hu-HU" dirty="0"/>
            </a:br>
            <a:endParaRPr lang="hu-HU" dirty="0"/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8183" y="1935091"/>
            <a:ext cx="2730065" cy="4123965"/>
          </a:xfrm>
          <a:prstGeom prst="rect">
            <a:avLst/>
          </a:prstGeom>
        </p:spPr>
      </p:pic>
      <p:sp>
        <p:nvSpPr>
          <p:cNvPr id="4" name="Szövegdoboz 3"/>
          <p:cNvSpPr txBox="1"/>
          <p:nvPr/>
        </p:nvSpPr>
        <p:spPr>
          <a:xfrm>
            <a:off x="404884" y="2488968"/>
            <a:ext cx="4094329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sz="1900" dirty="0">
                <a:latin typeface="Baskerville Old Face" panose="02020602080505020303" pitchFamily="18" charset="0"/>
              </a:rPr>
              <a:t>Kossuth Lajos a </a:t>
            </a:r>
            <a:r>
              <a:rPr lang="hu-HU" sz="1900" dirty="0" err="1">
                <a:latin typeface="Baskerville Old Face" panose="02020602080505020303" pitchFamily="18" charset="0"/>
              </a:rPr>
              <a:t>keresztapja</a:t>
            </a:r>
            <a:r>
              <a:rPr lang="hu-HU" sz="1900" dirty="0">
                <a:latin typeface="Baskerville Old Face" panose="02020602080505020303" pitchFamily="18" charset="0"/>
              </a:rPr>
              <a:t>, aki egyben példaképe is.</a:t>
            </a:r>
          </a:p>
          <a:p>
            <a:pPr algn="just"/>
            <a:r>
              <a:rPr lang="hu-HU" sz="1900" dirty="0">
                <a:latin typeface="Baskerville Old Face" panose="02020602080505020303" pitchFamily="18" charset="0"/>
              </a:rPr>
              <a:t>1870. április 1-jétől a Nemzeti Színház tagja volt haláláig.</a:t>
            </a:r>
          </a:p>
          <a:p>
            <a:pPr algn="just"/>
            <a:r>
              <a:rPr lang="hu-HU" sz="1900" dirty="0">
                <a:latin typeface="Baskerville Old Face" panose="02020602080505020303" pitchFamily="18" charset="0"/>
              </a:rPr>
              <a:t>1890-től a Színakadémia tanára volt.</a:t>
            </a:r>
          </a:p>
          <a:p>
            <a:pPr algn="just"/>
            <a:r>
              <a:rPr lang="hu-HU" sz="1900" dirty="0">
                <a:latin typeface="Baskerville Old Face" panose="02020602080505020303" pitchFamily="18" charset="0"/>
              </a:rPr>
              <a:t>Festészettel is foglalkozott.</a:t>
            </a:r>
          </a:p>
          <a:p>
            <a:pPr algn="just"/>
            <a:r>
              <a:rPr lang="hu-HU" sz="1900" dirty="0">
                <a:latin typeface="Baskerville Old Face" panose="02020602080505020303" pitchFamily="18" charset="0"/>
              </a:rPr>
              <a:t>Súlyos idegbajban szenvedett, amiből nehezen gyógyult ki.</a:t>
            </a:r>
          </a:p>
          <a:p>
            <a:pPr algn="just"/>
            <a:r>
              <a:rPr lang="hu-HU" sz="1900" dirty="0">
                <a:latin typeface="Baskerville Old Face" panose="02020602080505020303" pitchFamily="18" charset="0"/>
              </a:rPr>
              <a:t>Halálát illetően, </a:t>
            </a:r>
            <a:r>
              <a:rPr lang="hu-HU" sz="1900" dirty="0" err="1" smtClean="0">
                <a:latin typeface="Baskerville Old Face" panose="02020602080505020303" pitchFamily="18" charset="0"/>
              </a:rPr>
              <a:t>sajátkezűleg</a:t>
            </a:r>
            <a:r>
              <a:rPr lang="hu-HU" sz="1900" dirty="0" smtClean="0">
                <a:latin typeface="Baskerville Old Face" panose="02020602080505020303" pitchFamily="18" charset="0"/>
              </a:rPr>
              <a:t> </a:t>
            </a:r>
            <a:r>
              <a:rPr lang="hu-HU" sz="1900" dirty="0">
                <a:latin typeface="Baskerville Old Face" panose="02020602080505020303" pitchFamily="18" charset="0"/>
              </a:rPr>
              <a:t>vetett véget életének a pisztolyával</a:t>
            </a:r>
            <a:r>
              <a:rPr lang="hu-HU" sz="1900" dirty="0" smtClean="0">
                <a:latin typeface="Baskerville Old Face" panose="02020602080505020303" pitchFamily="18" charset="0"/>
              </a:rPr>
              <a:t>.</a:t>
            </a:r>
            <a:endParaRPr lang="hu-HU" sz="1900" dirty="0">
              <a:latin typeface="Baskerville Old Face" panose="02020602080505020303" pitchFamily="18" charset="0"/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7765744" y="2342774"/>
            <a:ext cx="4326172" cy="3308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900" dirty="0">
                <a:latin typeface="Baskerville Old Face" panose="02020602080505020303" pitchFamily="18" charset="0"/>
              </a:rPr>
              <a:t>Főbb szerepei: 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hu-HU" sz="1900" dirty="0" smtClean="0">
                <a:latin typeface="Baskerville Old Face" panose="02020602080505020303" pitchFamily="18" charset="0"/>
              </a:rPr>
              <a:t>Jókai Mór: </a:t>
            </a:r>
            <a:r>
              <a:rPr lang="hu-HU" sz="1900" dirty="0">
                <a:latin typeface="Baskerville Old Face" panose="02020602080505020303" pitchFamily="18" charset="0"/>
              </a:rPr>
              <a:t>Az aranyember - Tímár Mihály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hu-HU" sz="1900" dirty="0" smtClean="0">
                <a:latin typeface="Baskerville Old Face" panose="02020602080505020303" pitchFamily="18" charset="0"/>
              </a:rPr>
              <a:t>Katona József: </a:t>
            </a:r>
            <a:r>
              <a:rPr lang="hu-HU" sz="1900" dirty="0">
                <a:latin typeface="Baskerville Old Face" panose="02020602080505020303" pitchFamily="18" charset="0"/>
              </a:rPr>
              <a:t>Bánk bán - Bánk bán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hu-HU" sz="1900" dirty="0" smtClean="0">
                <a:latin typeface="Baskerville Old Face" panose="02020602080505020303" pitchFamily="18" charset="0"/>
              </a:rPr>
              <a:t>Goethe: </a:t>
            </a:r>
            <a:r>
              <a:rPr lang="hu-HU" sz="1900" dirty="0">
                <a:latin typeface="Baskerville Old Face" panose="02020602080505020303" pitchFamily="18" charset="0"/>
              </a:rPr>
              <a:t>Faust - Faust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hu-HU" sz="1900" dirty="0">
                <a:latin typeface="Baskerville Old Face" panose="02020602080505020303" pitchFamily="18" charset="0"/>
              </a:rPr>
              <a:t>Goethe: Egmont - Ferdinánd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hu-HU" sz="1900" dirty="0" smtClean="0">
                <a:latin typeface="Baskerville Old Face" panose="02020602080505020303" pitchFamily="18" charset="0"/>
              </a:rPr>
              <a:t>Shakespeare: </a:t>
            </a:r>
            <a:r>
              <a:rPr lang="hu-HU" sz="1900" dirty="0">
                <a:latin typeface="Baskerville Old Face" panose="02020602080505020303" pitchFamily="18" charset="0"/>
              </a:rPr>
              <a:t>Lear király - Edgar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hu-HU" sz="1900" b="1" dirty="0" smtClean="0">
                <a:latin typeface="Baskerville Old Face" panose="02020602080505020303" pitchFamily="18" charset="0"/>
              </a:rPr>
              <a:t>Madách Imre: Az </a:t>
            </a:r>
            <a:r>
              <a:rPr lang="hu-HU" sz="1900" b="1" dirty="0">
                <a:latin typeface="Baskerville Old Face" panose="02020602080505020303" pitchFamily="18" charset="0"/>
              </a:rPr>
              <a:t>ember tragédiája - Ádám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hu-HU" sz="1900" dirty="0" smtClean="0">
                <a:latin typeface="Baskerville Old Face" panose="02020602080505020303" pitchFamily="18" charset="0"/>
              </a:rPr>
              <a:t>Vörösmarty Mihály: Csongor </a:t>
            </a:r>
            <a:r>
              <a:rPr lang="hu-HU" sz="1900" dirty="0">
                <a:latin typeface="Baskerville Old Face" panose="02020602080505020303" pitchFamily="18" charset="0"/>
              </a:rPr>
              <a:t>és Tünde - </a:t>
            </a:r>
            <a:r>
              <a:rPr lang="hu-HU" sz="1900" dirty="0" smtClean="0">
                <a:latin typeface="Baskerville Old Face" panose="02020602080505020303" pitchFamily="18" charset="0"/>
              </a:rPr>
              <a:t>Csongor</a:t>
            </a:r>
            <a:endParaRPr lang="hu-HU" sz="1900" dirty="0">
              <a:latin typeface="Baskerville Old Face" panose="02020602080505020303" pitchFamily="18" charset="0"/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4777490" y="6328422"/>
            <a:ext cx="2951449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900" b="1" dirty="0">
                <a:solidFill>
                  <a:schemeClr val="bg1"/>
                </a:solidFill>
                <a:latin typeface="Baskerville Old Face" panose="02020602080505020303" pitchFamily="18" charset="0"/>
              </a:rPr>
              <a:t>1849. 11. 01. - 1893. 09. 05. </a:t>
            </a:r>
          </a:p>
        </p:txBody>
      </p:sp>
    </p:spTree>
    <p:extLst>
      <p:ext uri="{BB962C8B-B14F-4D97-AF65-F5344CB8AC3E}">
        <p14:creationId xmlns:p14="http://schemas.microsoft.com/office/powerpoint/2010/main" val="1051363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sz="3600" dirty="0">
                <a:latin typeface="Baskerville Old Face" panose="02020602080505020303" pitchFamily="18" charset="0"/>
              </a:rPr>
              <a:t>Jászai </a:t>
            </a:r>
            <a:r>
              <a:rPr lang="hu-HU" sz="3600" dirty="0" smtClean="0">
                <a:latin typeface="Baskerville Old Face" panose="02020602080505020303" pitchFamily="18" charset="0"/>
              </a:rPr>
              <a:t>Mari</a:t>
            </a:r>
            <a:br>
              <a:rPr lang="hu-HU" sz="3600" dirty="0" smtClean="0">
                <a:latin typeface="Baskerville Old Face" panose="02020602080505020303" pitchFamily="18" charset="0"/>
              </a:rPr>
            </a:br>
            <a:r>
              <a:rPr lang="hu-HU" sz="2000" cap="none" dirty="0" smtClean="0"/>
              <a:t>színésznő</a:t>
            </a:r>
            <a:endParaRPr lang="hu-HU" sz="2000" cap="none" dirty="0"/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7980" y="1953700"/>
            <a:ext cx="2341616" cy="4121245"/>
          </a:xfrm>
          <a:prstGeom prst="rect">
            <a:avLst/>
          </a:prstGeom>
        </p:spPr>
      </p:pic>
      <p:sp>
        <p:nvSpPr>
          <p:cNvPr id="5" name="Szövegdoboz 4"/>
          <p:cNvSpPr txBox="1"/>
          <p:nvPr/>
        </p:nvSpPr>
        <p:spPr>
          <a:xfrm>
            <a:off x="477672" y="2067635"/>
            <a:ext cx="4026089" cy="3893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sz="1900" dirty="0" smtClean="0">
                <a:latin typeface="Baskerville Old Face" panose="02020602080505020303" pitchFamily="18" charset="0"/>
              </a:rPr>
              <a:t>Születési </a:t>
            </a:r>
            <a:r>
              <a:rPr lang="hu-HU" sz="1900" dirty="0">
                <a:latin typeface="Baskerville Old Face" panose="02020602080505020303" pitchFamily="18" charset="0"/>
              </a:rPr>
              <a:t>neve: </a:t>
            </a:r>
            <a:r>
              <a:rPr lang="hu-HU" sz="1900" dirty="0" err="1">
                <a:latin typeface="Baskerville Old Face" panose="02020602080505020303" pitchFamily="18" charset="0"/>
              </a:rPr>
              <a:t>Krippel</a:t>
            </a:r>
            <a:r>
              <a:rPr lang="hu-HU" sz="1900" dirty="0">
                <a:latin typeface="Baskerville Old Face" panose="02020602080505020303" pitchFamily="18" charset="0"/>
              </a:rPr>
              <a:t> Mária</a:t>
            </a:r>
            <a:endParaRPr lang="hu-HU" sz="1900" dirty="0" smtClean="0">
              <a:latin typeface="Baskerville Old Face" panose="02020602080505020303" pitchFamily="18" charset="0"/>
            </a:endParaRPr>
          </a:p>
          <a:p>
            <a:pPr algn="just"/>
            <a:r>
              <a:rPr lang="hu-HU" sz="1900" dirty="0" smtClean="0">
                <a:latin typeface="Baskerville Old Face" panose="02020602080505020303" pitchFamily="18" charset="0"/>
              </a:rPr>
              <a:t>Gyermekkorában </a:t>
            </a:r>
            <a:r>
              <a:rPr lang="hu-HU" sz="1900" dirty="0">
                <a:latin typeface="Baskerville Old Face" panose="02020602080505020303" pitchFamily="18" charset="0"/>
              </a:rPr>
              <a:t>a könyvek és az olvasás jelentette a kimenekülést a problémák alól.</a:t>
            </a:r>
          </a:p>
          <a:p>
            <a:pPr algn="just"/>
            <a:r>
              <a:rPr lang="hu-HU" sz="1900" dirty="0">
                <a:latin typeface="Baskerville Old Face" panose="02020602080505020303" pitchFamily="18" charset="0"/>
              </a:rPr>
              <a:t>1872-ben lett a Nemzeti Színház tagja egészen haláláig.</a:t>
            </a:r>
          </a:p>
          <a:p>
            <a:pPr algn="just"/>
            <a:r>
              <a:rPr lang="hu-HU" sz="1900" dirty="0">
                <a:latin typeface="Baskerville Old Face" panose="02020602080505020303" pitchFamily="18" charset="0"/>
              </a:rPr>
              <a:t>1901-től a Nemzeti örökös tagja lett. </a:t>
            </a:r>
          </a:p>
          <a:p>
            <a:pPr algn="just"/>
            <a:r>
              <a:rPr lang="hu-HU" sz="1900" dirty="0">
                <a:latin typeface="Baskerville Old Face" panose="02020602080505020303" pitchFamily="18" charset="0"/>
              </a:rPr>
              <a:t>Az első világháború alatt minden pénzét szeretetadományokra költötte és szabadidejében is a sebesült katonákat ápolta. </a:t>
            </a:r>
          </a:p>
          <a:p>
            <a:pPr algn="just"/>
            <a:r>
              <a:rPr lang="hu-HU" sz="1900" dirty="0">
                <a:latin typeface="Baskerville Old Face" panose="02020602080505020303" pitchFamily="18" charset="0"/>
              </a:rPr>
              <a:t>1908-ban a Petőfi Társaság tiszteletbeli tagja </a:t>
            </a:r>
            <a:r>
              <a:rPr lang="hu-HU" sz="1900" dirty="0" smtClean="0">
                <a:latin typeface="Baskerville Old Face" panose="02020602080505020303" pitchFamily="18" charset="0"/>
              </a:rPr>
              <a:t>lett</a:t>
            </a:r>
            <a:endParaRPr lang="hu-HU" sz="1900" dirty="0">
              <a:latin typeface="Baskerville Old Face" panose="02020602080505020303" pitchFamily="18" charset="0"/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7833816" y="1921441"/>
            <a:ext cx="3944202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sz="1900" b="1" dirty="0" smtClean="0">
                <a:latin typeface="Baskerville Old Face" panose="02020602080505020303" pitchFamily="18" charset="0"/>
              </a:rPr>
              <a:t>Madách Imre: Az ember tragédiája - Éva</a:t>
            </a:r>
          </a:p>
          <a:p>
            <a:pPr algn="just"/>
            <a:r>
              <a:rPr lang="hu-HU" sz="1900" dirty="0" smtClean="0">
                <a:latin typeface="Baskerville Old Face" panose="02020602080505020303" pitchFamily="18" charset="0"/>
              </a:rPr>
              <a:t>Minden </a:t>
            </a:r>
            <a:r>
              <a:rPr lang="hu-HU" sz="1900" dirty="0">
                <a:latin typeface="Baskerville Old Face" panose="02020602080505020303" pitchFamily="18" charset="0"/>
              </a:rPr>
              <a:t>idők legnagyobb </a:t>
            </a:r>
            <a:r>
              <a:rPr lang="hu-HU" sz="1900" dirty="0" smtClean="0">
                <a:latin typeface="Baskerville Old Face" panose="02020602080505020303" pitchFamily="18" charset="0"/>
              </a:rPr>
              <a:t>Petőfi-</a:t>
            </a:r>
            <a:r>
              <a:rPr lang="hu-HU" sz="1900" dirty="0" err="1" smtClean="0">
                <a:latin typeface="Baskerville Old Face" panose="02020602080505020303" pitchFamily="18" charset="0"/>
              </a:rPr>
              <a:t>interprerálója</a:t>
            </a:r>
            <a:r>
              <a:rPr lang="hu-HU" sz="1900" dirty="0" smtClean="0">
                <a:latin typeface="Baskerville Old Face" panose="02020602080505020303" pitchFamily="18" charset="0"/>
              </a:rPr>
              <a:t> </a:t>
            </a:r>
            <a:r>
              <a:rPr lang="hu-HU" sz="1900" dirty="0">
                <a:latin typeface="Baskerville Old Face" panose="02020602080505020303" pitchFamily="18" charset="0"/>
              </a:rPr>
              <a:t>volt és a Petőfi kultusz 20. századi újjászületésében óriási szerepe volt. </a:t>
            </a:r>
          </a:p>
          <a:p>
            <a:pPr algn="just"/>
            <a:r>
              <a:rPr lang="hu-HU" sz="1900" dirty="0">
                <a:latin typeface="Baskerville Old Face" panose="02020602080505020303" pitchFamily="18" charset="0"/>
              </a:rPr>
              <a:t>Róla nevezték el a tatabányai Jászai Mari színházat. </a:t>
            </a:r>
          </a:p>
          <a:p>
            <a:pPr algn="just"/>
            <a:r>
              <a:rPr lang="hu-HU" sz="1900" dirty="0">
                <a:latin typeface="Baskerville Old Face" panose="02020602080505020303" pitchFamily="18" charset="0"/>
              </a:rPr>
              <a:t>A Vénuszon egy krátert neveztek el róla. </a:t>
            </a:r>
          </a:p>
          <a:p>
            <a:pPr algn="just"/>
            <a:r>
              <a:rPr lang="hu-HU" sz="1900" dirty="0">
                <a:latin typeface="Baskerville Old Face" panose="02020602080505020303" pitchFamily="18" charset="0"/>
              </a:rPr>
              <a:t>Nevét viseli egy neves színészi kitüntetés a Jászai Mari-díj.</a:t>
            </a:r>
          </a:p>
          <a:p>
            <a:pPr algn="just"/>
            <a:r>
              <a:rPr lang="hu-HU" sz="1900" dirty="0">
                <a:latin typeface="Baskerville Old Face" panose="02020602080505020303" pitchFamily="18" charset="0"/>
              </a:rPr>
              <a:t>Shakespeare sok művében kapott szerepet, két filmben is szerepelt</a:t>
            </a:r>
            <a:r>
              <a:rPr lang="hu-HU" sz="1900" dirty="0" smtClean="0">
                <a:latin typeface="Baskerville Old Face" panose="02020602080505020303" pitchFamily="18" charset="0"/>
              </a:rPr>
              <a:t>.</a:t>
            </a:r>
            <a:endParaRPr lang="hu-HU" sz="1900" dirty="0">
              <a:latin typeface="Baskerville Old Face" panose="02020602080505020303" pitchFamily="18" charset="0"/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4807948" y="6263601"/>
            <a:ext cx="2890535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900" b="1" dirty="0">
                <a:solidFill>
                  <a:schemeClr val="bg1"/>
                </a:solidFill>
                <a:latin typeface="Baskerville Old Face" panose="02020602080505020303" pitchFamily="18" charset="0"/>
              </a:rPr>
              <a:t>1850. 02. 24. - 1926. 10. 05.</a:t>
            </a:r>
          </a:p>
        </p:txBody>
      </p:sp>
    </p:spTree>
    <p:extLst>
      <p:ext uri="{BB962C8B-B14F-4D97-AF65-F5344CB8AC3E}">
        <p14:creationId xmlns:p14="http://schemas.microsoft.com/office/powerpoint/2010/main" val="1197982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4000" dirty="0">
                <a:latin typeface="Baskerville Old Face" panose="02020602080505020303" pitchFamily="18" charset="0"/>
              </a:rPr>
              <a:t>Gyenes </a:t>
            </a:r>
            <a:r>
              <a:rPr lang="hu-HU" sz="4000" dirty="0" smtClean="0">
                <a:latin typeface="Baskerville Old Face" panose="02020602080505020303" pitchFamily="18" charset="0"/>
              </a:rPr>
              <a:t>László</a:t>
            </a:r>
            <a:r>
              <a:rPr lang="hu-HU" dirty="0" smtClean="0">
                <a:latin typeface="Baskerville Old Face" panose="02020602080505020303" pitchFamily="18" charset="0"/>
              </a:rPr>
              <a:t/>
            </a:r>
            <a:br>
              <a:rPr lang="hu-HU" dirty="0" smtClean="0">
                <a:latin typeface="Baskerville Old Face" panose="02020602080505020303" pitchFamily="18" charset="0"/>
              </a:rPr>
            </a:br>
            <a:r>
              <a:rPr lang="hu-HU" sz="2000" cap="none" dirty="0" smtClean="0"/>
              <a:t>magyar </a:t>
            </a:r>
            <a:r>
              <a:rPr lang="hu-HU" sz="2000" cap="none" dirty="0"/>
              <a:t>drámai színész</a:t>
            </a: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3973" y="1988379"/>
            <a:ext cx="2744054" cy="3978878"/>
          </a:xfrm>
          <a:prstGeom prst="rect">
            <a:avLst/>
          </a:prstGeom>
        </p:spPr>
      </p:pic>
      <p:sp>
        <p:nvSpPr>
          <p:cNvPr id="4" name="Szövegdoboz 3"/>
          <p:cNvSpPr txBox="1"/>
          <p:nvPr/>
        </p:nvSpPr>
        <p:spPr>
          <a:xfrm>
            <a:off x="286604" y="2177325"/>
            <a:ext cx="3944202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900" dirty="0">
                <a:latin typeface="Baskerville Old Face" panose="02020602080505020303" pitchFamily="18" charset="0"/>
              </a:rPr>
              <a:t>1875-ben a Színakadémia növendéke lett, ahol már másodévesen felfigyeltek tehetségére. Korai sikerei nyomán a Nemzeti Kaszinó tagjai utazási ösztöndíjat gyűjtöttek neki, így 1878 őszén Párizsba utazhatott.</a:t>
            </a:r>
          </a:p>
          <a:p>
            <a:r>
              <a:rPr lang="hu-HU" sz="1900" dirty="0">
                <a:latin typeface="Baskerville Old Face" panose="02020602080505020303" pitchFamily="18" charset="0"/>
              </a:rPr>
              <a:t>1882-ben a Nemzeti Színházhoz szerződött.</a:t>
            </a:r>
          </a:p>
          <a:p>
            <a:r>
              <a:rPr lang="hu-HU" sz="1900" dirty="0">
                <a:latin typeface="Baskerville Old Face" panose="02020602080505020303" pitchFamily="18" charset="0"/>
              </a:rPr>
              <a:t>1909-ben az örökös tagja lett a Nemzetinek.</a:t>
            </a:r>
          </a:p>
          <a:p>
            <a:r>
              <a:rPr lang="hu-HU" sz="1900" dirty="0">
                <a:latin typeface="Baskerville Old Face" panose="02020602080505020303" pitchFamily="18" charset="0"/>
              </a:rPr>
              <a:t>1924-ben influenzás lett, tüdőgyulladást kapott és egy héttel később meghalt</a:t>
            </a:r>
            <a:r>
              <a:rPr lang="hu-HU" sz="1900" dirty="0" smtClean="0">
                <a:latin typeface="Baskerville Old Face" panose="02020602080505020303" pitchFamily="18" charset="0"/>
              </a:rPr>
              <a:t>.</a:t>
            </a:r>
            <a:endParaRPr lang="hu-HU" sz="1900" dirty="0">
              <a:latin typeface="Baskerville Old Face" panose="02020602080505020303" pitchFamily="18" charset="0"/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7961194" y="2762100"/>
            <a:ext cx="4026088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900" b="1" dirty="0" smtClean="0">
                <a:latin typeface="Baskerville Old Face" panose="02020602080505020303" pitchFamily="18" charset="0"/>
              </a:rPr>
              <a:t>Madách Imre: Az ember tragédiája - Lucifer</a:t>
            </a:r>
          </a:p>
          <a:p>
            <a:pPr algn="just"/>
            <a:r>
              <a:rPr lang="hu-HU" sz="1900" dirty="0" smtClean="0">
                <a:latin typeface="Baskerville Old Face" panose="02020602080505020303" pitchFamily="18" charset="0"/>
              </a:rPr>
              <a:t>Karrierje </a:t>
            </a:r>
            <a:r>
              <a:rPr lang="hu-HU" sz="1900" dirty="0">
                <a:latin typeface="Baskerville Old Face" panose="02020602080505020303" pitchFamily="18" charset="0"/>
              </a:rPr>
              <a:t>során egyetlen egy bukásban sem volt része, ez talán annak is köszönhető, hogy személyiségéből hiányzott a </a:t>
            </a:r>
            <a:r>
              <a:rPr lang="hu-HU" sz="1900" dirty="0" err="1">
                <a:latin typeface="Baskerville Old Face" panose="02020602080505020303" pitchFamily="18" charset="0"/>
              </a:rPr>
              <a:t>szertelenkedási</a:t>
            </a:r>
            <a:r>
              <a:rPr lang="hu-HU" sz="1900" dirty="0">
                <a:latin typeface="Baskerville Old Face" panose="02020602080505020303" pitchFamily="18" charset="0"/>
              </a:rPr>
              <a:t> hajlam. </a:t>
            </a:r>
          </a:p>
          <a:p>
            <a:pPr algn="just"/>
            <a:r>
              <a:rPr lang="hu-HU" sz="1900" dirty="0">
                <a:latin typeface="Baskerville Old Face" panose="02020602080505020303" pitchFamily="18" charset="0"/>
              </a:rPr>
              <a:t/>
            </a:r>
            <a:br>
              <a:rPr lang="hu-HU" sz="1900" dirty="0">
                <a:latin typeface="Baskerville Old Face" panose="02020602080505020303" pitchFamily="18" charset="0"/>
              </a:rPr>
            </a:br>
            <a:r>
              <a:rPr lang="hu-HU" sz="1900" dirty="0">
                <a:latin typeface="Baskerville Old Face" panose="02020602080505020303" pitchFamily="18" charset="0"/>
              </a:rPr>
              <a:t>Számos híres darabban szerepelt. </a:t>
            </a:r>
          </a:p>
        </p:txBody>
      </p:sp>
      <p:sp>
        <p:nvSpPr>
          <p:cNvPr id="7" name="Téglalap 6"/>
          <p:cNvSpPr/>
          <p:nvPr/>
        </p:nvSpPr>
        <p:spPr>
          <a:xfrm>
            <a:off x="4694013" y="6167946"/>
            <a:ext cx="28039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b="1" dirty="0">
                <a:solidFill>
                  <a:schemeClr val="bg1"/>
                </a:solidFill>
                <a:latin typeface="Baskerville Old Face" panose="02020602080505020303" pitchFamily="18" charset="0"/>
              </a:rPr>
              <a:t>1857. 03. 07. - 1924. 11. 07. </a:t>
            </a:r>
          </a:p>
        </p:txBody>
      </p:sp>
    </p:spTree>
    <p:extLst>
      <p:ext uri="{BB962C8B-B14F-4D97-AF65-F5344CB8AC3E}">
        <p14:creationId xmlns:p14="http://schemas.microsoft.com/office/powerpoint/2010/main" val="2052028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3600" dirty="0" smtClean="0">
                <a:latin typeface="Baskerville Old Face" panose="02020602080505020303" pitchFamily="18" charset="0"/>
              </a:rPr>
              <a:t>AZ ősbemutató jelentősége</a:t>
            </a:r>
            <a:endParaRPr lang="hu-HU" sz="3600" dirty="0">
              <a:latin typeface="Baskerville Old Face" panose="02020602080505020303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4260443"/>
          </a:xfrm>
        </p:spPr>
        <p:txBody>
          <a:bodyPr>
            <a:noAutofit/>
          </a:bodyPr>
          <a:lstStyle/>
          <a:p>
            <a:pPr algn="just"/>
            <a:r>
              <a:rPr lang="hu-HU" sz="1800" dirty="0" err="1" smtClean="0">
                <a:latin typeface="Baskerville Old Face" panose="02020602080505020303" pitchFamily="18" charset="0"/>
              </a:rPr>
              <a:t>Paulay</a:t>
            </a:r>
            <a:r>
              <a:rPr lang="hu-HU" sz="1800" dirty="0" smtClean="0">
                <a:latin typeface="Baskerville Old Face" panose="02020602080505020303" pitchFamily="18" charset="0"/>
              </a:rPr>
              <a:t> Ede vitte színpadra először Madách Imre fő művét, ennek ősbemutatójára 1883. szeptember 21-én a Nemzeti Színházban került sor. Melynek nem titkolt célja a magyar dráma nemzetközi hírűvé tétele.</a:t>
            </a:r>
          </a:p>
          <a:p>
            <a:pPr algn="just"/>
            <a:r>
              <a:rPr lang="hu-HU" sz="1800" dirty="0" smtClean="0">
                <a:latin typeface="Baskerville Old Face" panose="02020602080505020303" pitchFamily="18" charset="0"/>
              </a:rPr>
              <a:t>Bátor és merész vállalkozásának meg is lett az eredménye, ugyanis azóta számos felújítással ugyan, de napjainkban is rendszeresen műsoron van Az ember tragédiája című darab. </a:t>
            </a:r>
          </a:p>
          <a:p>
            <a:pPr algn="just"/>
            <a:r>
              <a:rPr lang="hu-HU" sz="1800" dirty="0" smtClean="0">
                <a:latin typeface="Baskerville Old Face" panose="02020602080505020303" pitchFamily="18" charset="0"/>
              </a:rPr>
              <a:t>Mindemellett külföldön ez az egyik legismertebb magyar alkotás, eddig 14 nyelvre fordították le és </a:t>
            </a:r>
            <a:r>
              <a:rPr lang="hu-HU" sz="1800" dirty="0">
                <a:latin typeface="Baskerville Old Face" panose="02020602080505020303" pitchFamily="18" charset="0"/>
              </a:rPr>
              <a:t>E</a:t>
            </a:r>
            <a:r>
              <a:rPr lang="hu-HU" sz="1800" dirty="0" smtClean="0">
                <a:latin typeface="Baskerville Old Face" panose="02020602080505020303" pitchFamily="18" charset="0"/>
              </a:rPr>
              <a:t>urópa számos színpadán szerepelt.</a:t>
            </a:r>
          </a:p>
          <a:p>
            <a:pPr algn="just"/>
            <a:r>
              <a:rPr lang="hu-HU" sz="1800" dirty="0" smtClean="0">
                <a:latin typeface="Baskerville Old Face" panose="02020602080505020303" pitchFamily="18" charset="0"/>
              </a:rPr>
              <a:t>Jelentőségét pedig tovább fokozza, hogy a Magyar Dráma napját minden év szeptember 21-én tartjuk és nemzeti drámánkként tekintünk erre a nagyszerű alkotásra.</a:t>
            </a:r>
          </a:p>
          <a:p>
            <a:pPr algn="just"/>
            <a:r>
              <a:rPr lang="hu-HU" sz="1800" dirty="0" smtClean="0">
                <a:latin typeface="Baskerville Old Face" panose="02020602080505020303" pitchFamily="18" charset="0"/>
              </a:rPr>
              <a:t>Az előadás nagyon látványos volt, leginkább a nyitójelenet, mely ámulatba ejtő lehetett a mennyet rózsaszín-kék-fehér fátyolfüggönyök érzékeltették.</a:t>
            </a:r>
            <a:endParaRPr lang="hu-HU" sz="1800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0190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3600" dirty="0" smtClean="0">
                <a:latin typeface="Baskerville Old Face" panose="02020602080505020303" pitchFamily="18" charset="0"/>
              </a:rPr>
              <a:t>A siker hátterében…</a:t>
            </a:r>
            <a:endParaRPr lang="hu-HU" sz="3600" dirty="0">
              <a:latin typeface="Baskerville Old Face" panose="02020602080505020303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784034" y="2015732"/>
            <a:ext cx="6177702" cy="345061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hu-HU" sz="1900" dirty="0" smtClean="0">
                <a:latin typeface="Baskerville Old Face" panose="02020602080505020303" pitchFamily="18" charset="0"/>
              </a:rPr>
              <a:t>Az új háromdimenziós díszletek, melyek elkészítésében Feszty Árpádnak is nagy szerepe volt, aki a kor meghatározó nagy festőművésze volt.</a:t>
            </a:r>
          </a:p>
          <a:p>
            <a:pPr algn="just"/>
            <a:r>
              <a:rPr lang="hu-HU" sz="1900" dirty="0" smtClean="0">
                <a:latin typeface="Baskerville Old Face" panose="02020602080505020303" pitchFamily="18" charset="0"/>
              </a:rPr>
              <a:t>A modern technológia megjelenése a kornak megfelelően, mint például a világítás.</a:t>
            </a:r>
          </a:p>
          <a:p>
            <a:pPr algn="just"/>
            <a:r>
              <a:rPr lang="hu-HU" sz="1900" dirty="0" smtClean="0">
                <a:latin typeface="Baskerville Old Face" panose="02020602080505020303" pitchFamily="18" charset="0"/>
              </a:rPr>
              <a:t>A színészi csapat tehetsége és nagyszerű együttműködése.</a:t>
            </a:r>
          </a:p>
          <a:p>
            <a:pPr algn="just"/>
            <a:r>
              <a:rPr lang="hu-HU" sz="1900" dirty="0" smtClean="0">
                <a:latin typeface="Baskerville Old Face" panose="02020602080505020303" pitchFamily="18" charset="0"/>
              </a:rPr>
              <a:t>Egy elszánt, merész és bátor rendező, aki az egész színháztörténetet megújította és elősegítette az újjászületését. </a:t>
            </a:r>
          </a:p>
          <a:p>
            <a:pPr algn="just"/>
            <a:r>
              <a:rPr lang="hu-HU" sz="1900" dirty="0" smtClean="0">
                <a:latin typeface="Baskerville Old Face" panose="02020602080505020303" pitchFamily="18" charset="0"/>
              </a:rPr>
              <a:t>Egy Alsó-</a:t>
            </a:r>
            <a:r>
              <a:rPr lang="hu-HU" sz="1900" dirty="0" err="1" smtClean="0">
                <a:latin typeface="Baskerville Old Face" panose="02020602080505020303" pitchFamily="18" charset="0"/>
              </a:rPr>
              <a:t>sztregovai</a:t>
            </a:r>
            <a:r>
              <a:rPr lang="hu-HU" sz="1900" dirty="0" smtClean="0">
                <a:latin typeface="Baskerville Old Face" panose="02020602080505020303" pitchFamily="18" charset="0"/>
              </a:rPr>
              <a:t> költő, aki küzdött és bízva bízott és ezzel a mai napig értékeset és maradandót alkotott.</a:t>
            </a: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068" y="2015732"/>
            <a:ext cx="1973021" cy="3450613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7681" y="2015732"/>
            <a:ext cx="2716368" cy="3450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1968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3600" dirty="0" smtClean="0">
                <a:latin typeface="Baskerville Old Face" panose="02020602080505020303" pitchFamily="18" charset="0"/>
              </a:rPr>
              <a:t>Érdekességek az Ősbemutatóról</a:t>
            </a:r>
            <a:endParaRPr lang="hu-HU" sz="3600" dirty="0">
              <a:latin typeface="Baskerville Old Face" panose="02020602080505020303" pitchFamily="18" charset="0"/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1451579" y="1978925"/>
            <a:ext cx="4703562" cy="3893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sz="1900" dirty="0">
                <a:latin typeface="Baskerville Old Face" panose="02020602080505020303" pitchFamily="18" charset="0"/>
              </a:rPr>
              <a:t>1894-ben </a:t>
            </a:r>
            <a:r>
              <a:rPr lang="hu-HU" sz="1900" dirty="0" err="1">
                <a:latin typeface="Baskerville Old Face" panose="02020602080505020303" pitchFamily="18" charset="0"/>
              </a:rPr>
              <a:t>Paulay</a:t>
            </a:r>
            <a:r>
              <a:rPr lang="hu-HU" sz="1900" dirty="0">
                <a:latin typeface="Baskerville Old Face" panose="02020602080505020303" pitchFamily="18" charset="0"/>
              </a:rPr>
              <a:t>-féle első rendezés elérte a századik előadást.</a:t>
            </a:r>
          </a:p>
          <a:p>
            <a:pPr algn="just"/>
            <a:r>
              <a:rPr lang="hu-HU" sz="1900" dirty="0" err="1">
                <a:latin typeface="Baskerville Old Face" panose="02020602080505020303" pitchFamily="18" charset="0"/>
              </a:rPr>
              <a:t>Paulay</a:t>
            </a:r>
            <a:r>
              <a:rPr lang="hu-HU" sz="1900" dirty="0">
                <a:latin typeface="Baskerville Old Face" panose="02020602080505020303" pitchFamily="18" charset="0"/>
              </a:rPr>
              <a:t> </a:t>
            </a:r>
            <a:r>
              <a:rPr lang="hu-HU" sz="1900">
                <a:latin typeface="Baskerville Old Face" panose="02020602080505020303" pitchFamily="18" charset="0"/>
              </a:rPr>
              <a:t>Ede </a:t>
            </a:r>
            <a:r>
              <a:rPr lang="hu-HU" sz="1900" smtClean="0">
                <a:latin typeface="Baskerville Old Face" panose="02020602080505020303" pitchFamily="18" charset="0"/>
              </a:rPr>
              <a:t>alacsony árú </a:t>
            </a:r>
            <a:r>
              <a:rPr lang="hu-HU" sz="1900" dirty="0">
                <a:latin typeface="Baskerville Old Face" panose="02020602080505020303" pitchFamily="18" charset="0"/>
              </a:rPr>
              <a:t>délutáni és matiné előadásokkal elérhetővé tette a színházat a társadalom szegényebb rétegei számára is.</a:t>
            </a:r>
          </a:p>
          <a:p>
            <a:pPr algn="just"/>
            <a:r>
              <a:rPr lang="hu-HU" sz="1900" dirty="0" smtClean="0">
                <a:latin typeface="Baskerville Old Face" panose="02020602080505020303" pitchFamily="18" charset="0"/>
              </a:rPr>
              <a:t>Sokszor </a:t>
            </a:r>
            <a:r>
              <a:rPr lang="hu-HU" sz="1900" dirty="0">
                <a:latin typeface="Baskerville Old Face" panose="02020602080505020303" pitchFamily="18" charset="0"/>
              </a:rPr>
              <a:t>felújították a darabot, mindig nagy sikerrel. </a:t>
            </a:r>
            <a:endParaRPr lang="hu-HU" sz="1900" dirty="0" smtClean="0">
              <a:latin typeface="Baskerville Old Face" panose="02020602080505020303" pitchFamily="18" charset="0"/>
            </a:endParaRPr>
          </a:p>
          <a:p>
            <a:pPr algn="just"/>
            <a:r>
              <a:rPr lang="hu-HU" sz="1900" dirty="0">
                <a:latin typeface="Baskerville Old Face" panose="02020602080505020303" pitchFamily="18" charset="0"/>
              </a:rPr>
              <a:t>B</a:t>
            </a:r>
            <a:r>
              <a:rPr lang="hu-HU" sz="1900" dirty="0" smtClean="0">
                <a:latin typeface="Baskerville Old Face" panose="02020602080505020303" pitchFamily="18" charset="0"/>
              </a:rPr>
              <a:t>átran mondhatjuk, hogy a Tragédia történetében ez a rendezés a legjelentősebb, hiszen megteremtette a lehetőséget más feldolgozásoknak és a magyar drámát is nemzetközivé tette, ezzel </a:t>
            </a:r>
            <a:r>
              <a:rPr lang="hu-HU" sz="1900" dirty="0" err="1" smtClean="0">
                <a:latin typeface="Baskerville Old Face" panose="02020602080505020303" pitchFamily="18" charset="0"/>
              </a:rPr>
              <a:t>Paulay</a:t>
            </a:r>
            <a:r>
              <a:rPr lang="hu-HU" sz="1900" dirty="0" smtClean="0">
                <a:latin typeface="Baskerville Old Face" panose="02020602080505020303" pitchFamily="18" charset="0"/>
              </a:rPr>
              <a:t> Ede a céljét teljes mértékben elérte.</a:t>
            </a:r>
            <a:endParaRPr lang="hu-HU" sz="1900" dirty="0">
              <a:latin typeface="Baskerville Old Face" panose="02020602080505020303" pitchFamily="18" charset="0"/>
            </a:endParaRPr>
          </a:p>
        </p:txBody>
      </p:sp>
      <p:pic>
        <p:nvPicPr>
          <p:cNvPr id="8" name="Kép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0126" y="2156346"/>
            <a:ext cx="4774728" cy="3070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5024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TM10001114[[fn=Galéria]]</Template>
  <TotalTime>109</TotalTime>
  <Words>791</Words>
  <Application>Microsoft Office PowerPoint</Application>
  <PresentationFormat>Szélesvásznú</PresentationFormat>
  <Paragraphs>74</Paragraphs>
  <Slides>8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12" baseType="lpstr">
      <vt:lpstr>Arial</vt:lpstr>
      <vt:lpstr>Baskerville Old Face</vt:lpstr>
      <vt:lpstr>Gill Sans MT</vt:lpstr>
      <vt:lpstr>Gallery</vt:lpstr>
      <vt:lpstr>Az ember tragédiája</vt:lpstr>
      <vt:lpstr>Paulay Ede színész, rendező, dramaturg, színész pedagógus, igazgató, fordító </vt:lpstr>
      <vt:lpstr>Nagy Imre színművész </vt:lpstr>
      <vt:lpstr>Jászai Mari színésznő</vt:lpstr>
      <vt:lpstr>Gyenes László magyar drámai színész</vt:lpstr>
      <vt:lpstr>AZ ősbemutató jelentősége</vt:lpstr>
      <vt:lpstr>A siker hátterében…</vt:lpstr>
      <vt:lpstr>Érdekességek az Ősbemutatóról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Az ember tragédiája</dc:title>
  <dc:creator>Windows-felhasználó</dc:creator>
  <cp:lastModifiedBy>Windows-felhasználó</cp:lastModifiedBy>
  <cp:revision>17</cp:revision>
  <dcterms:created xsi:type="dcterms:W3CDTF">2018-04-06T20:54:41Z</dcterms:created>
  <dcterms:modified xsi:type="dcterms:W3CDTF">2018-04-15T20:03:33Z</dcterms:modified>
</cp:coreProperties>
</file>